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avi" ContentType="video/x-msvide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handoutMasterIdLst>
    <p:handoutMasterId r:id="rId32"/>
  </p:handoutMasterIdLst>
  <p:sldIdLst>
    <p:sldId id="651" r:id="rId2"/>
    <p:sldId id="1144" r:id="rId3"/>
    <p:sldId id="1109" r:id="rId4"/>
    <p:sldId id="1129" r:id="rId5"/>
    <p:sldId id="1128" r:id="rId6"/>
    <p:sldId id="1158" r:id="rId7"/>
    <p:sldId id="1159" r:id="rId8"/>
    <p:sldId id="1160" r:id="rId9"/>
    <p:sldId id="1161" r:id="rId10"/>
    <p:sldId id="1162" r:id="rId11"/>
    <p:sldId id="1163" r:id="rId12"/>
    <p:sldId id="1164" r:id="rId13"/>
    <p:sldId id="1165" r:id="rId14"/>
    <p:sldId id="1166" r:id="rId15"/>
    <p:sldId id="1021" r:id="rId16"/>
    <p:sldId id="1061" r:id="rId17"/>
    <p:sldId id="1062" r:id="rId18"/>
    <p:sldId id="1063" r:id="rId19"/>
    <p:sldId id="1113" r:id="rId20"/>
    <p:sldId id="1157" r:id="rId21"/>
    <p:sldId id="1167" r:id="rId22"/>
    <p:sldId id="1168" r:id="rId23"/>
    <p:sldId id="1169" r:id="rId24"/>
    <p:sldId id="1077" r:id="rId25"/>
    <p:sldId id="1090" r:id="rId26"/>
    <p:sldId id="1048" r:id="rId27"/>
    <p:sldId id="1147" r:id="rId28"/>
    <p:sldId id="1170" r:id="rId29"/>
    <p:sldId id="1125" r:id="rId30"/>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24" userDrawn="1">
          <p15:clr>
            <a:srgbClr val="A4A3A4"/>
          </p15:clr>
        </p15:guide>
        <p15:guide id="2" pos="2691"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945A"/>
    <a:srgbClr val="F9965B"/>
    <a:srgbClr val="F19158"/>
    <a:srgbClr val="E3F390"/>
    <a:srgbClr val="E2F18E"/>
    <a:srgbClr val="E3F391"/>
    <a:srgbClr val="A7C4D2"/>
    <a:srgbClr val="4C9ED9"/>
    <a:srgbClr val="B8BBC2"/>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596" autoAdjust="0"/>
    <p:restoredTop sz="96713" autoAdjust="0"/>
  </p:normalViewPr>
  <p:slideViewPr>
    <p:cSldViewPr snapToGrid="0">
      <p:cViewPr varScale="1">
        <p:scale>
          <a:sx n="67" d="100"/>
          <a:sy n="67" d="100"/>
        </p:scale>
        <p:origin x="66" y="2724"/>
      </p:cViewPr>
      <p:guideLst>
        <p:guide orient="horz" pos="3024"/>
        <p:guide pos="269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134" d="100"/>
          <a:sy n="134" d="100"/>
        </p:scale>
        <p:origin x="3660" y="11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8" Type="http://schemas.openxmlformats.org/officeDocument/2006/relationships/image" Target="../media/image38.wmf"/><Relationship Id="rId3" Type="http://schemas.openxmlformats.org/officeDocument/2006/relationships/image" Target="../media/image33.wmf"/><Relationship Id="rId7" Type="http://schemas.openxmlformats.org/officeDocument/2006/relationships/image" Target="../media/image37.wmf"/><Relationship Id="rId2" Type="http://schemas.openxmlformats.org/officeDocument/2006/relationships/image" Target="../media/image32.wmf"/><Relationship Id="rId1" Type="http://schemas.openxmlformats.org/officeDocument/2006/relationships/image" Target="../media/image31.wmf"/><Relationship Id="rId6" Type="http://schemas.openxmlformats.org/officeDocument/2006/relationships/image" Target="../media/image36.wmf"/><Relationship Id="rId5" Type="http://schemas.openxmlformats.org/officeDocument/2006/relationships/image" Target="../media/image35.wmf"/><Relationship Id="rId10" Type="http://schemas.openxmlformats.org/officeDocument/2006/relationships/image" Target="../media/image40.wmf"/><Relationship Id="rId4" Type="http://schemas.openxmlformats.org/officeDocument/2006/relationships/image" Target="../media/image34.wmf"/><Relationship Id="rId9" Type="http://schemas.openxmlformats.org/officeDocument/2006/relationships/image" Target="../media/image3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CEC374E-3948-4405-A3E0-D24FD91A62BC}" type="datetimeFigureOut">
              <a:rPr lang="en-US" smtClean="0"/>
              <a:pPr/>
              <a:t>9/21/2015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0A4B73A-99F0-4A3B-90CE-1D39425CDD96}" type="slidenum">
              <a:rPr lang="en-US" smtClean="0"/>
              <a:pPr/>
              <a:t>‹#›</a:t>
            </a:fld>
            <a:endParaRPr lang="en-US"/>
          </a:p>
        </p:txBody>
      </p:sp>
    </p:spTree>
    <p:extLst>
      <p:ext uri="{BB962C8B-B14F-4D97-AF65-F5344CB8AC3E}">
        <p14:creationId xmlns:p14="http://schemas.microsoft.com/office/powerpoint/2010/main" val="8005359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A42D759-A52C-4AB0-BBDF-4BA25950135C}" type="datetimeFigureOut">
              <a:rPr lang="en-US" smtClean="0"/>
              <a:pPr/>
              <a:t>9/21/2015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0F94135-F02B-4C11-B9D6-1FE66484E425}" type="slidenum">
              <a:rPr lang="en-US" smtClean="0"/>
              <a:pPr/>
              <a:t>‹#›</a:t>
            </a:fld>
            <a:endParaRPr lang="en-US"/>
          </a:p>
        </p:txBody>
      </p:sp>
    </p:spTree>
    <p:extLst>
      <p:ext uri="{BB962C8B-B14F-4D97-AF65-F5344CB8AC3E}">
        <p14:creationId xmlns:p14="http://schemas.microsoft.com/office/powerpoint/2010/main" val="3493909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Thanks for the introduction.</a:t>
            </a:r>
            <a:endParaRPr lang="en-US" dirty="0"/>
          </a:p>
        </p:txBody>
      </p:sp>
      <p:sp>
        <p:nvSpPr>
          <p:cNvPr id="4" name="Slide Number Placeholder 3"/>
          <p:cNvSpPr>
            <a:spLocks noGrp="1"/>
          </p:cNvSpPr>
          <p:nvPr>
            <p:ph type="sldNum" sz="quarter" idx="10"/>
          </p:nvPr>
        </p:nvSpPr>
        <p:spPr/>
        <p:txBody>
          <a:bodyPr/>
          <a:lstStyle/>
          <a:p>
            <a:fld id="{30F94135-F02B-4C11-B9D6-1FE66484E425}" type="slidenum">
              <a:rPr lang="en-US" smtClean="0"/>
              <a:pPr/>
              <a:t>1</a:t>
            </a:fld>
            <a:endParaRPr lang="en-US"/>
          </a:p>
        </p:txBody>
      </p:sp>
    </p:spTree>
    <p:extLst>
      <p:ext uri="{BB962C8B-B14F-4D97-AF65-F5344CB8AC3E}">
        <p14:creationId xmlns:p14="http://schemas.microsoft.com/office/powerpoint/2010/main" val="3396576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Now let’s move on to a more conventional imaging setup a little bit. Let’s replace the ultra-fast camera with a regular one. Let’s also replace our pulse generator with a standard light source producing continuous wave illumination.</a:t>
            </a:r>
          </a:p>
          <a:p>
            <a:endParaRPr lang="en-US" dirty="0" smtClean="0"/>
          </a:p>
          <a:p>
            <a:r>
              <a:rPr lang="en-US" dirty="0" smtClean="0"/>
              <a:t>The camera will now capture a standard, steady-state image of the scene.</a:t>
            </a:r>
          </a:p>
          <a:p>
            <a:endParaRPr lang="en-US" dirty="0" smtClean="0"/>
          </a:p>
          <a:p>
            <a:r>
              <a:rPr lang="en-US" dirty="0" smtClean="0"/>
              <a:t>This image has simultaneously contributions from all different light paths in the scene, regardless of their length. This information is confounded in the image, and we cannot directly recover the </a:t>
            </a:r>
            <a:r>
              <a:rPr lang="en-US" dirty="0" err="1" smtClean="0"/>
              <a:t>pathlength</a:t>
            </a:r>
            <a:r>
              <a:rPr lang="en-US" dirty="0" smtClean="0"/>
              <a:t> decomposition from it.</a:t>
            </a:r>
            <a:endParaRPr lang="en-US" dirty="0"/>
          </a:p>
        </p:txBody>
      </p:sp>
      <p:sp>
        <p:nvSpPr>
          <p:cNvPr id="4" name="Slide Number Placeholder 3"/>
          <p:cNvSpPr>
            <a:spLocks noGrp="1"/>
          </p:cNvSpPr>
          <p:nvPr>
            <p:ph type="sldNum" sz="quarter" idx="10"/>
          </p:nvPr>
        </p:nvSpPr>
        <p:spPr/>
        <p:txBody>
          <a:bodyPr/>
          <a:lstStyle/>
          <a:p>
            <a:fld id="{30F94135-F02B-4C11-B9D6-1FE66484E425}" type="slidenum">
              <a:rPr lang="en-US" smtClean="0"/>
              <a:pPr/>
              <a:t>10</a:t>
            </a:fld>
            <a:endParaRPr lang="en-US"/>
          </a:p>
        </p:txBody>
      </p:sp>
    </p:spTree>
    <p:extLst>
      <p:ext uri="{BB962C8B-B14F-4D97-AF65-F5344CB8AC3E}">
        <p14:creationId xmlns:p14="http://schemas.microsoft.com/office/powerpoint/2010/main" val="19037895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Trying to undo this confounding, let’s consider expanding our setup by adding a mirror on the other end of the </a:t>
            </a:r>
            <a:r>
              <a:rPr lang="en-US" dirty="0" err="1" smtClean="0"/>
              <a:t>beamsplitter</a:t>
            </a:r>
            <a:r>
              <a:rPr lang="en-US" dirty="0" smtClean="0"/>
              <a:t>. This setup is now what is called in optics a Michelson interferometer.</a:t>
            </a:r>
          </a:p>
          <a:p>
            <a:endParaRPr lang="en-US" dirty="0" smtClean="0"/>
          </a:p>
          <a:p>
            <a:r>
              <a:rPr lang="en-US" dirty="0" smtClean="0"/>
              <a:t>In addition to the paths from the scene, the camera will now also receive contributions from paths that travel to the mirror.</a:t>
            </a:r>
          </a:p>
          <a:p>
            <a:endParaRPr lang="en-US" dirty="0" smtClean="0"/>
          </a:p>
          <a:p>
            <a:r>
              <a:rPr lang="en-US" dirty="0" smtClean="0"/>
              <a:t>As a result of these additional contributions, what the camera will be recording is the superposition of three components: the regular scene photo as before, the mirror image, and, also, a third component, corresponding to interference between scene and mirror paths.</a:t>
            </a:r>
          </a:p>
          <a:p>
            <a:endParaRPr lang="en-US" dirty="0" smtClean="0"/>
          </a:p>
          <a:p>
            <a:r>
              <a:rPr lang="en-US" dirty="0" smtClean="0"/>
              <a:t>While the scene and mirror images do not have any </a:t>
            </a:r>
            <a:r>
              <a:rPr lang="en-US" dirty="0" err="1" smtClean="0"/>
              <a:t>pathlength</a:t>
            </a:r>
            <a:r>
              <a:rPr lang="en-US" dirty="0" smtClean="0"/>
              <a:t> information, if we choose our source correctly, we can make the interference component be sensitive to </a:t>
            </a:r>
            <a:r>
              <a:rPr lang="en-US" dirty="0" err="1" smtClean="0"/>
              <a:t>pathlength</a:t>
            </a:r>
            <a:r>
              <a:rPr lang="en-US" dirty="0" smtClean="0"/>
              <a:t>.</a:t>
            </a:r>
          </a:p>
          <a:p>
            <a:endParaRPr lang="en-US" dirty="0" smtClean="0"/>
          </a:p>
          <a:p>
            <a:r>
              <a:rPr lang="en-US" dirty="0" smtClean="0"/>
              <a:t>Specifically, it will include contributions only from scene paths of the same optical length as the distance to the mirror. Or, in other words, the interference component is equal to one frame of the transient image of the scene.</a:t>
            </a:r>
          </a:p>
        </p:txBody>
      </p:sp>
      <p:sp>
        <p:nvSpPr>
          <p:cNvPr id="4" name="Slide Number Placeholder 3"/>
          <p:cNvSpPr>
            <a:spLocks noGrp="1"/>
          </p:cNvSpPr>
          <p:nvPr>
            <p:ph type="sldNum" sz="quarter" idx="10"/>
          </p:nvPr>
        </p:nvSpPr>
        <p:spPr/>
        <p:txBody>
          <a:bodyPr/>
          <a:lstStyle/>
          <a:p>
            <a:fld id="{30F94135-F02B-4C11-B9D6-1FE66484E425}" type="slidenum">
              <a:rPr lang="en-US" smtClean="0"/>
              <a:pPr/>
              <a:t>11</a:t>
            </a:fld>
            <a:endParaRPr lang="en-US"/>
          </a:p>
        </p:txBody>
      </p:sp>
    </p:spTree>
    <p:extLst>
      <p:ext uri="{BB962C8B-B14F-4D97-AF65-F5344CB8AC3E}">
        <p14:creationId xmlns:p14="http://schemas.microsoft.com/office/powerpoint/2010/main" val="38742359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This means we can do the following: place the mirror on a translating stage, then measure the interference component at every different position of the mirror. The sequence we measure this way will be exactly equivalent to the transient image of the scene we described earlier. </a:t>
            </a:r>
          </a:p>
          <a:p>
            <a:endParaRPr lang="en-US" dirty="0" smtClean="0"/>
          </a:p>
          <a:p>
            <a:r>
              <a:rPr lang="en-US" dirty="0" smtClean="0"/>
              <a:t>This setup and imaging procedure are known in optics as Optical Coherence Tomography, which is the basis for our approach to transient imaging.</a:t>
            </a:r>
          </a:p>
          <a:p>
            <a:endParaRPr lang="en-US" dirty="0" smtClean="0"/>
          </a:p>
          <a:p>
            <a:r>
              <a:rPr lang="en-US" dirty="0" smtClean="0"/>
              <a:t>The resolution we achieve by doing transient imaging this way does not depend on the stage and the translation steps it can achieve. Instead, it is controlled by the temporal coherence properties of the light source.</a:t>
            </a:r>
            <a:endParaRPr lang="en-US" dirty="0"/>
          </a:p>
        </p:txBody>
      </p:sp>
      <p:sp>
        <p:nvSpPr>
          <p:cNvPr id="4" name="Slide Number Placeholder 3"/>
          <p:cNvSpPr>
            <a:spLocks noGrp="1"/>
          </p:cNvSpPr>
          <p:nvPr>
            <p:ph type="sldNum" sz="quarter" idx="10"/>
          </p:nvPr>
        </p:nvSpPr>
        <p:spPr/>
        <p:txBody>
          <a:bodyPr/>
          <a:lstStyle/>
          <a:p>
            <a:fld id="{30F94135-F02B-4C11-B9D6-1FE66484E425}" type="slidenum">
              <a:rPr lang="en-US" smtClean="0"/>
              <a:pPr/>
              <a:t>12</a:t>
            </a:fld>
            <a:endParaRPr lang="en-US"/>
          </a:p>
        </p:txBody>
      </p:sp>
    </p:spTree>
    <p:extLst>
      <p:ext uri="{BB962C8B-B14F-4D97-AF65-F5344CB8AC3E}">
        <p14:creationId xmlns:p14="http://schemas.microsoft.com/office/powerpoint/2010/main" val="7436127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77500" lnSpcReduction="20000"/>
          </a:bodyPr>
          <a:lstStyle/>
          <a:p>
            <a:r>
              <a:rPr lang="en-US" dirty="0" smtClean="0"/>
              <a:t>I will take some time to explain temporal coherence in more detail. To do this, I will be focusing on one set of paths in our scene, and the corresponding mirror path.</a:t>
            </a:r>
          </a:p>
          <a:p>
            <a:endParaRPr lang="en-US" dirty="0" smtClean="0"/>
          </a:p>
          <a:p>
            <a:r>
              <a:rPr lang="en-US" dirty="0" smtClean="0"/>
              <a:t>We can now take a closer look at what exactly source we use. We</a:t>
            </a:r>
            <a:r>
              <a:rPr lang="en-US" baseline="0" dirty="0" smtClean="0"/>
              <a:t> will begin by assuming that we have a perfect point source, collimated by a lens. We’ll be relaxing this later. Let’s also assume that our source is polychromatic, with some non-zero spectral bandwidth.</a:t>
            </a:r>
          </a:p>
          <a:p>
            <a:endParaRPr lang="en-US" baseline="0" dirty="0" smtClean="0"/>
          </a:p>
          <a:p>
            <a:r>
              <a:rPr lang="en-US" baseline="0" dirty="0" smtClean="0"/>
              <a:t>Remember that light in reality is an electromagnetic field. If we focus on a certain point in these paths, the real part of this field will be a signal such as this one. This is produced as the sum of many perfect sinusoids, one for each frequency in the source’s spectrum.</a:t>
            </a:r>
          </a:p>
          <a:p>
            <a:endParaRPr lang="en-US" baseline="0" dirty="0" smtClean="0"/>
          </a:p>
          <a:p>
            <a:r>
              <a:rPr lang="en-US" baseline="0" dirty="0" smtClean="0"/>
              <a:t>The field is split into two copies by the </a:t>
            </a:r>
            <a:r>
              <a:rPr lang="en-US" baseline="0" dirty="0" err="1" smtClean="0"/>
              <a:t>beamsplitter</a:t>
            </a:r>
            <a:r>
              <a:rPr lang="en-US" baseline="0" dirty="0" smtClean="0"/>
              <a:t>. These copies are reflected by the scene and mirror, and then recombined on their way to the camera. By the time they reach the camera, the two fields will have travelled different distances. As a result, they will be shifted versions of each other, with the  exact amount of the shift depending on the position of the mirror.</a:t>
            </a:r>
          </a:p>
          <a:p>
            <a:endParaRPr lang="en-US" baseline="0" dirty="0" smtClean="0"/>
          </a:p>
          <a:p>
            <a:r>
              <a:rPr lang="en-US" baseline="0" dirty="0" smtClean="0"/>
              <a:t>We can now express interference component the camera captures as the correlation of these two shifted copies of the fields. The correlation changes depending on their relative shift, and therefore on the mirror position. For a broadband source, this correlation signal has a characteristic behavior: </a:t>
            </a:r>
            <a:r>
              <a:rPr lang="en-US" dirty="0" smtClean="0"/>
              <a:t>Specifically, </a:t>
            </a:r>
            <a:r>
              <a:rPr lang="en-US" baseline="0" dirty="0" smtClean="0"/>
              <a:t>its amplitude</a:t>
            </a:r>
            <a:r>
              <a:rPr lang="en-US" dirty="0" smtClean="0"/>
              <a:t> becomes the largest when the mirror distance is equal to the length of the scene path.</a:t>
            </a:r>
            <a:r>
              <a:rPr lang="en-US" baseline="0" dirty="0" smtClean="0"/>
              <a:t> Moreover, the amplitude quickly decays as the difference between the mirror distance and the path length increases. </a:t>
            </a:r>
          </a:p>
          <a:p>
            <a:endParaRPr lang="en-US" dirty="0" smtClean="0"/>
          </a:p>
          <a:p>
            <a:r>
              <a:rPr lang="en-US" dirty="0" smtClean="0"/>
              <a:t>The amount of difference for which the interference magnitude remains non-zero is exactly the </a:t>
            </a:r>
            <a:r>
              <a:rPr lang="en-US" dirty="0" err="1" smtClean="0"/>
              <a:t>pathlength</a:t>
            </a:r>
            <a:r>
              <a:rPr lang="en-US" dirty="0" smtClean="0"/>
              <a:t> resolution of our imaging system, and in optics is given the special name "temporal coherence length". In effect, this controls the</a:t>
            </a:r>
            <a:r>
              <a:rPr lang="en-US" baseline="0" dirty="0" smtClean="0"/>
              <a:t> step-size at which we need to move our translation stage.</a:t>
            </a:r>
          </a:p>
          <a:p>
            <a:endParaRPr lang="en-US" baseline="0" dirty="0" smtClean="0"/>
          </a:p>
          <a:p>
            <a:r>
              <a:rPr lang="en-US" baseline="0" dirty="0" smtClean="0"/>
              <a:t>The temporal coherence length is determined completely by the bandwidth of the source. As the bandwidth increases, the temporal coherence length decreases and resolution improves. Conversely, if we make our source monochromatic, all fields become perfect sinusoids, the correlation also becomes a fixed-amplitude sinusoid, and as a result the interference component no longer carries any </a:t>
            </a:r>
            <a:r>
              <a:rPr lang="en-US" baseline="0" dirty="0" err="1" smtClean="0"/>
              <a:t>pathlength</a:t>
            </a:r>
            <a:r>
              <a:rPr lang="en-US" baseline="0" dirty="0" smtClean="0"/>
              <a:t> information. Therefore, we see that in order to do transient imaging, we have to use a broadband point source.</a:t>
            </a:r>
          </a:p>
        </p:txBody>
      </p:sp>
      <p:sp>
        <p:nvSpPr>
          <p:cNvPr id="4" name="Slide Number Placeholder 3"/>
          <p:cNvSpPr>
            <a:spLocks noGrp="1"/>
          </p:cNvSpPr>
          <p:nvPr>
            <p:ph type="sldNum" sz="quarter" idx="10"/>
          </p:nvPr>
        </p:nvSpPr>
        <p:spPr/>
        <p:txBody>
          <a:bodyPr/>
          <a:lstStyle/>
          <a:p>
            <a:fld id="{30F94135-F02B-4C11-B9D6-1FE66484E425}" type="slidenum">
              <a:rPr lang="en-US" smtClean="0"/>
              <a:pPr/>
              <a:t>13</a:t>
            </a:fld>
            <a:endParaRPr lang="en-US"/>
          </a:p>
        </p:txBody>
      </p:sp>
    </p:spTree>
    <p:extLst>
      <p:ext uri="{BB962C8B-B14F-4D97-AF65-F5344CB8AC3E}">
        <p14:creationId xmlns:p14="http://schemas.microsoft.com/office/powerpoint/2010/main" val="41027046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77500" lnSpcReduction="20000"/>
          </a:bodyPr>
          <a:lstStyle/>
          <a:p>
            <a:r>
              <a:rPr lang="en-US" dirty="0" smtClean="0"/>
              <a:t>I will take some time to explain temporal coherence in more detail. To do this, I will be focusing on one set of paths in our scene, and the corresponding mirror path.</a:t>
            </a:r>
          </a:p>
          <a:p>
            <a:endParaRPr lang="en-US" dirty="0" smtClean="0"/>
          </a:p>
          <a:p>
            <a:r>
              <a:rPr lang="en-US" dirty="0" smtClean="0"/>
              <a:t>We can now take a closer look at what exactly source we use. We</a:t>
            </a:r>
            <a:r>
              <a:rPr lang="en-US" baseline="0" dirty="0" smtClean="0"/>
              <a:t> will begin by assuming that we have a perfect point source, collimated by a lens. We’ll be relaxing this later. Let’s also assume that our source is polychromatic, with some non-zero spectral bandwidth.</a:t>
            </a:r>
          </a:p>
          <a:p>
            <a:endParaRPr lang="en-US" baseline="0" dirty="0" smtClean="0"/>
          </a:p>
          <a:p>
            <a:r>
              <a:rPr lang="en-US" baseline="0" dirty="0" smtClean="0"/>
              <a:t>Remember that light in reality is an electromagnetic field. If we focus on a certain point in these paths, the real part of this field will be a signal such as this one. This is produced as the sum of many perfect sinusoids, one for each frequency in the source’s spectrum.</a:t>
            </a:r>
          </a:p>
          <a:p>
            <a:endParaRPr lang="en-US" baseline="0" dirty="0" smtClean="0"/>
          </a:p>
          <a:p>
            <a:r>
              <a:rPr lang="en-US" baseline="0" dirty="0" smtClean="0"/>
              <a:t>The field is split into two copies by the </a:t>
            </a:r>
            <a:r>
              <a:rPr lang="en-US" baseline="0" dirty="0" err="1" smtClean="0"/>
              <a:t>beamsplitter</a:t>
            </a:r>
            <a:r>
              <a:rPr lang="en-US" baseline="0" dirty="0" smtClean="0"/>
              <a:t>. These copies are reflected by the scene and mirror, and then recombined on their way to the camera. By the time they reach the camera, the two fields will have travelled different distances. As a result, they will be shifted versions of each other, with the  exact amount of the shift depending on the position of the mirror.</a:t>
            </a:r>
          </a:p>
          <a:p>
            <a:endParaRPr lang="en-US" baseline="0" dirty="0" smtClean="0"/>
          </a:p>
          <a:p>
            <a:r>
              <a:rPr lang="en-US" baseline="0" dirty="0" smtClean="0"/>
              <a:t>We can now express interference component the camera captures as the correlation of these two shifted copies of the fields. The correlation changes depending on their relative shift, and therefore on the mirror position. For a broadband source, this correlation signal has a characteristic behavior: </a:t>
            </a:r>
            <a:r>
              <a:rPr lang="en-US" dirty="0" smtClean="0"/>
              <a:t>Specifically, </a:t>
            </a:r>
            <a:r>
              <a:rPr lang="en-US" baseline="0" dirty="0" smtClean="0"/>
              <a:t>its amplitude</a:t>
            </a:r>
            <a:r>
              <a:rPr lang="en-US" dirty="0" smtClean="0"/>
              <a:t> becomes the largest when the mirror distance is equal to the length of the scene path.</a:t>
            </a:r>
            <a:r>
              <a:rPr lang="en-US" baseline="0" dirty="0" smtClean="0"/>
              <a:t> Moreover, the amplitude quickly decays as the difference between the mirror distance and the path length increases. </a:t>
            </a:r>
          </a:p>
          <a:p>
            <a:endParaRPr lang="en-US" dirty="0" smtClean="0"/>
          </a:p>
          <a:p>
            <a:r>
              <a:rPr lang="en-US" dirty="0" smtClean="0"/>
              <a:t>The amount of difference for which the interference magnitude remains non-zero is exactly the </a:t>
            </a:r>
            <a:r>
              <a:rPr lang="en-US" dirty="0" err="1" smtClean="0"/>
              <a:t>pathlength</a:t>
            </a:r>
            <a:r>
              <a:rPr lang="en-US" dirty="0" smtClean="0"/>
              <a:t> resolution of our imaging system, and in optics is given the special name "temporal coherence length". In effect, this controls the</a:t>
            </a:r>
            <a:r>
              <a:rPr lang="en-US" baseline="0" dirty="0" smtClean="0"/>
              <a:t> step-size at which we need to move our translation stage.</a:t>
            </a:r>
          </a:p>
          <a:p>
            <a:endParaRPr lang="en-US" baseline="0" dirty="0" smtClean="0"/>
          </a:p>
          <a:p>
            <a:r>
              <a:rPr lang="en-US" baseline="0" dirty="0" smtClean="0"/>
              <a:t>The temporal coherence length is determined completely by the bandwidth of the source. As the bandwidth increases, the temporal coherence length decreases and resolution improves. Conversely, if we make our source monochromatic, all fields become perfect sinusoids, the correlation also becomes a fixed-amplitude sinusoid, and as a result the interference component no longer carries any </a:t>
            </a:r>
            <a:r>
              <a:rPr lang="en-US" baseline="0" dirty="0" err="1" smtClean="0"/>
              <a:t>pathlength</a:t>
            </a:r>
            <a:r>
              <a:rPr lang="en-US" baseline="0" dirty="0" smtClean="0"/>
              <a:t> information. Therefore, we see that in order to do transient imaging, we have to use a broadband point source.</a:t>
            </a:r>
          </a:p>
        </p:txBody>
      </p:sp>
      <p:sp>
        <p:nvSpPr>
          <p:cNvPr id="4" name="Slide Number Placeholder 3"/>
          <p:cNvSpPr>
            <a:spLocks noGrp="1"/>
          </p:cNvSpPr>
          <p:nvPr>
            <p:ph type="sldNum" sz="quarter" idx="10"/>
          </p:nvPr>
        </p:nvSpPr>
        <p:spPr/>
        <p:txBody>
          <a:bodyPr/>
          <a:lstStyle/>
          <a:p>
            <a:fld id="{30F94135-F02B-4C11-B9D6-1FE66484E425}" type="slidenum">
              <a:rPr lang="en-US" smtClean="0"/>
              <a:pPr/>
              <a:t>14</a:t>
            </a:fld>
            <a:endParaRPr lang="en-US"/>
          </a:p>
        </p:txBody>
      </p:sp>
    </p:spTree>
    <p:extLst>
      <p:ext uri="{BB962C8B-B14F-4D97-AF65-F5344CB8AC3E}">
        <p14:creationId xmlns:p14="http://schemas.microsoft.com/office/powerpoint/2010/main" val="10946639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smtClean="0"/>
              <a:t>Let’s look now at some example transient images. For this, we will use objects of dimensions of 1-2 centimeters. In our examples, we place these objects in corner scenes consisting of either a mirror and a diffuser, or two diffuse walls.</a:t>
            </a:r>
          </a:p>
        </p:txBody>
      </p:sp>
      <p:sp>
        <p:nvSpPr>
          <p:cNvPr id="4" name="Slide Number Placeholder 3"/>
          <p:cNvSpPr>
            <a:spLocks noGrp="1"/>
          </p:cNvSpPr>
          <p:nvPr>
            <p:ph type="sldNum" sz="quarter" idx="10"/>
          </p:nvPr>
        </p:nvSpPr>
        <p:spPr/>
        <p:txBody>
          <a:bodyPr/>
          <a:lstStyle/>
          <a:p>
            <a:fld id="{30F94135-F02B-4C11-B9D6-1FE66484E425}" type="slidenum">
              <a:rPr lang="en-US" smtClean="0"/>
              <a:pPr/>
              <a:t>15</a:t>
            </a:fld>
            <a:endParaRPr lang="en-US"/>
          </a:p>
        </p:txBody>
      </p:sp>
    </p:spTree>
    <p:extLst>
      <p:ext uri="{BB962C8B-B14F-4D97-AF65-F5344CB8AC3E}">
        <p14:creationId xmlns:p14="http://schemas.microsoft.com/office/powerpoint/2010/main" val="20237104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smtClean="0"/>
              <a:t>Our first example is a gummy bear in a diffuse corner.</a:t>
            </a:r>
          </a:p>
          <a:p>
            <a:endParaRPr lang="en-US" dirty="0" smtClean="0"/>
          </a:p>
          <a:p>
            <a:r>
              <a:rPr lang="en-US" dirty="0" smtClean="0"/>
              <a:t>And here's the transient video for this scene. We see that as light propagates, first it gets reflected on the gummy bear's surface, then it travels to the camera by travelling through the gummy bear. Finally, the gummy bear glows for a bit due to paths of very long scattering.</a:t>
            </a:r>
          </a:p>
        </p:txBody>
      </p:sp>
      <p:sp>
        <p:nvSpPr>
          <p:cNvPr id="4" name="Slide Number Placeholder 3"/>
          <p:cNvSpPr>
            <a:spLocks noGrp="1"/>
          </p:cNvSpPr>
          <p:nvPr>
            <p:ph type="sldNum" sz="quarter" idx="10"/>
          </p:nvPr>
        </p:nvSpPr>
        <p:spPr/>
        <p:txBody>
          <a:bodyPr/>
          <a:lstStyle/>
          <a:p>
            <a:fld id="{30F94135-F02B-4C11-B9D6-1FE66484E425}" type="slidenum">
              <a:rPr lang="en-US" smtClean="0"/>
              <a:pPr/>
              <a:t>16</a:t>
            </a:fld>
            <a:endParaRPr lang="en-US"/>
          </a:p>
        </p:txBody>
      </p:sp>
    </p:spTree>
    <p:extLst>
      <p:ext uri="{BB962C8B-B14F-4D97-AF65-F5344CB8AC3E}">
        <p14:creationId xmlns:p14="http://schemas.microsoft.com/office/powerpoint/2010/main" val="978923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smtClean="0"/>
              <a:t>Here is another scene, with a chess piece placed between a diffuser and mirror.</a:t>
            </a:r>
          </a:p>
          <a:p>
            <a:endParaRPr lang="en-US" dirty="0" smtClean="0"/>
          </a:p>
          <a:p>
            <a:r>
              <a:rPr lang="en-US" dirty="0" smtClean="0"/>
              <a:t>As light propagates, we see different types of reflections from the object and mirror.</a:t>
            </a:r>
          </a:p>
        </p:txBody>
      </p:sp>
      <p:sp>
        <p:nvSpPr>
          <p:cNvPr id="4" name="Slide Number Placeholder 3"/>
          <p:cNvSpPr>
            <a:spLocks noGrp="1"/>
          </p:cNvSpPr>
          <p:nvPr>
            <p:ph type="sldNum" sz="quarter" idx="10"/>
          </p:nvPr>
        </p:nvSpPr>
        <p:spPr/>
        <p:txBody>
          <a:bodyPr/>
          <a:lstStyle/>
          <a:p>
            <a:fld id="{30F94135-F02B-4C11-B9D6-1FE66484E425}" type="slidenum">
              <a:rPr lang="en-US" smtClean="0"/>
              <a:pPr/>
              <a:t>17</a:t>
            </a:fld>
            <a:endParaRPr lang="en-US"/>
          </a:p>
        </p:txBody>
      </p:sp>
    </p:spTree>
    <p:extLst>
      <p:ext uri="{BB962C8B-B14F-4D97-AF65-F5344CB8AC3E}">
        <p14:creationId xmlns:p14="http://schemas.microsoft.com/office/powerpoint/2010/main" val="3798476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smtClean="0"/>
              <a:t>In this third scene, we measured a sample of a very highly scattering material called zirconia.</a:t>
            </a:r>
          </a:p>
          <a:p>
            <a:endParaRPr lang="en-US" dirty="0" smtClean="0"/>
          </a:p>
          <a:p>
            <a:r>
              <a:rPr lang="en-US" dirty="0" smtClean="0"/>
              <a:t>The material remains bright for several frames, due to all the paths corresponding to subsurface scattering. We also see other interesting effects, such as light travelling through the ground glass, and diffuse-diffuse </a:t>
            </a:r>
            <a:r>
              <a:rPr lang="en-US" dirty="0" err="1" smtClean="0"/>
              <a:t>interreflections</a:t>
            </a:r>
            <a:r>
              <a:rPr lang="en-US" dirty="0" smtClean="0"/>
              <a:t> at the corner.</a:t>
            </a:r>
          </a:p>
        </p:txBody>
      </p:sp>
      <p:sp>
        <p:nvSpPr>
          <p:cNvPr id="4" name="Slide Number Placeholder 3"/>
          <p:cNvSpPr>
            <a:spLocks noGrp="1"/>
          </p:cNvSpPr>
          <p:nvPr>
            <p:ph type="sldNum" sz="quarter" idx="10"/>
          </p:nvPr>
        </p:nvSpPr>
        <p:spPr/>
        <p:txBody>
          <a:bodyPr/>
          <a:lstStyle/>
          <a:p>
            <a:fld id="{30F94135-F02B-4C11-B9D6-1FE66484E425}" type="slidenum">
              <a:rPr lang="en-US" smtClean="0"/>
              <a:pPr/>
              <a:t>18</a:t>
            </a:fld>
            <a:endParaRPr lang="en-US"/>
          </a:p>
        </p:txBody>
      </p:sp>
    </p:spTree>
    <p:extLst>
      <p:ext uri="{BB962C8B-B14F-4D97-AF65-F5344CB8AC3E}">
        <p14:creationId xmlns:p14="http://schemas.microsoft.com/office/powerpoint/2010/main" val="39530848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smtClean="0"/>
              <a:t>Finally, here is a dispersion example.</a:t>
            </a:r>
          </a:p>
          <a:p>
            <a:endParaRPr lang="en-US" dirty="0" smtClean="0"/>
          </a:p>
          <a:p>
            <a:r>
              <a:rPr lang="en-US" dirty="0" smtClean="0"/>
              <a:t>Color effects and rainbows, white reflections.</a:t>
            </a:r>
          </a:p>
        </p:txBody>
      </p:sp>
      <p:sp>
        <p:nvSpPr>
          <p:cNvPr id="4" name="Slide Number Placeholder 3"/>
          <p:cNvSpPr>
            <a:spLocks noGrp="1"/>
          </p:cNvSpPr>
          <p:nvPr>
            <p:ph type="sldNum" sz="quarter" idx="10"/>
          </p:nvPr>
        </p:nvSpPr>
        <p:spPr/>
        <p:txBody>
          <a:bodyPr/>
          <a:lstStyle/>
          <a:p>
            <a:fld id="{30F94135-F02B-4C11-B9D6-1FE66484E425}" type="slidenum">
              <a:rPr lang="en-US" smtClean="0"/>
              <a:pPr/>
              <a:t>19</a:t>
            </a:fld>
            <a:endParaRPr lang="en-US"/>
          </a:p>
        </p:txBody>
      </p:sp>
    </p:spTree>
    <p:extLst>
      <p:ext uri="{BB962C8B-B14F-4D97-AF65-F5344CB8AC3E}">
        <p14:creationId xmlns:p14="http://schemas.microsoft.com/office/powerpoint/2010/main" val="11026592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85000" lnSpcReduction="20000"/>
          </a:bodyPr>
          <a:lstStyle/>
          <a:p>
            <a:r>
              <a:rPr lang="en-US" dirty="0" smtClean="0"/>
              <a:t>I will be talking about light transport decompositions. And I am using this, perhaps obscure, term to collectively refer to a number of different kinds of imaging that have attracted a lot of attention in computer graphics the last few years.</a:t>
            </a:r>
          </a:p>
          <a:p>
            <a:endParaRPr lang="en-US" dirty="0" smtClean="0"/>
          </a:p>
          <a:p>
            <a:r>
              <a:rPr lang="en-US" dirty="0" smtClean="0"/>
              <a:t>One such decomposition is transient imaging. This was introduced in computer graphics a few years ago by </a:t>
            </a:r>
            <a:r>
              <a:rPr lang="en-US" dirty="0" err="1" smtClean="0"/>
              <a:t>Velten</a:t>
            </a:r>
            <a:r>
              <a:rPr lang="en-US" dirty="0" smtClean="0"/>
              <a:t> et al., as a way of recording light waves propagating through a scene, for instance as in this famous example from that paper. Since then, a lot of other techniques for transient imaging have been proposed.</a:t>
            </a:r>
          </a:p>
          <a:p>
            <a:endParaRPr lang="en-US" dirty="0" smtClean="0"/>
          </a:p>
          <a:p>
            <a:r>
              <a:rPr lang="en-US" dirty="0" smtClean="0"/>
              <a:t>To justify the term decomposition, let’s look at how a standard image the same scene would be formed. Each camera pixel would receive photons that started on different points on the source illuminating the soda bottle.</a:t>
            </a:r>
            <a:r>
              <a:rPr lang="en-US" baseline="0" dirty="0" smtClean="0"/>
              <a:t> Those photons would reflect and scatter in different ways, and as a result travel for different amounts of time before reaching the camera. </a:t>
            </a:r>
          </a:p>
          <a:p>
            <a:endParaRPr lang="en-US" baseline="0" dirty="0" smtClean="0"/>
          </a:p>
          <a:p>
            <a:r>
              <a:rPr lang="en-US" baseline="0" dirty="0" smtClean="0"/>
              <a:t>What transient imaging does, then, is decompose the regular image into a sequence of a </a:t>
            </a:r>
            <a:r>
              <a:rPr lang="en-US" dirty="0" smtClean="0"/>
              <a:t>few billion frames, where each frame only has contributions from photons that travelled for some specific amount of time.</a:t>
            </a:r>
          </a:p>
          <a:p>
            <a:endParaRPr lang="en-US" dirty="0" smtClean="0"/>
          </a:p>
          <a:p>
            <a:r>
              <a:rPr lang="en-US" dirty="0" smtClean="0"/>
              <a:t>Another type of decomposition is spatial probing, a term introduced by O’Toole et al. Spatial probing means</a:t>
            </a:r>
            <a:r>
              <a:rPr lang="en-US" baseline="0" dirty="0" smtClean="0"/>
              <a:t> breaking the conventional image into the image that would be formed if each camera pixel only received photons that began on certain points on the source, determined by the probing pattern.</a:t>
            </a:r>
          </a:p>
          <a:p>
            <a:endParaRPr lang="en-US" baseline="0" dirty="0" smtClean="0"/>
          </a:p>
          <a:p>
            <a:r>
              <a:rPr lang="en-US" baseline="0" dirty="0" smtClean="0"/>
              <a:t>O’Toole et al. also showed that spatial probing can be combined with transient imaging, allowing to decompose photon contributions in terms of both time travelled and point of origin on the source.</a:t>
            </a:r>
          </a:p>
          <a:p>
            <a:endParaRPr lang="en-US" baseline="0" dirty="0" smtClean="0"/>
          </a:p>
          <a:p>
            <a:r>
              <a:rPr lang="en-US" dirty="0" smtClean="0"/>
              <a:t>What I will show you is a new way for doing these types of decompositions. As you have probably guessed from the title of the talk, our</a:t>
            </a:r>
            <a:r>
              <a:rPr lang="en-US" baseline="0" dirty="0" smtClean="0"/>
              <a:t> method will rely on using interferometry. The main advantage of this new method is that that it dramatically improves the resolution at which we can between photon travel times. Specifically, using interferometry allows going from billion to trillion frames per seconds. You may be wondering, why would we ever need to do that? I will show you two examples where this increased resolution is important.</a:t>
            </a:r>
          </a:p>
        </p:txBody>
      </p:sp>
      <p:sp>
        <p:nvSpPr>
          <p:cNvPr id="4" name="Slide Number Placeholder 3"/>
          <p:cNvSpPr>
            <a:spLocks noGrp="1"/>
          </p:cNvSpPr>
          <p:nvPr>
            <p:ph type="sldNum" sz="quarter" idx="10"/>
          </p:nvPr>
        </p:nvSpPr>
        <p:spPr/>
        <p:txBody>
          <a:bodyPr/>
          <a:lstStyle/>
          <a:p>
            <a:fld id="{30F94135-F02B-4C11-B9D6-1FE66484E425}" type="slidenum">
              <a:rPr lang="en-US" smtClean="0"/>
              <a:pPr/>
              <a:t>2</a:t>
            </a:fld>
            <a:endParaRPr lang="en-US"/>
          </a:p>
        </p:txBody>
      </p:sp>
    </p:spTree>
    <p:extLst>
      <p:ext uri="{BB962C8B-B14F-4D97-AF65-F5344CB8AC3E}">
        <p14:creationId xmlns:p14="http://schemas.microsoft.com/office/powerpoint/2010/main" val="2603762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92500" lnSpcReduction="20000"/>
          </a:bodyPr>
          <a:lstStyle/>
          <a:p>
            <a:r>
              <a:rPr lang="en-US" baseline="0" dirty="0" smtClean="0"/>
              <a:t>To conclude this section, I’ve shown that the way to do direct-only transient imaging using interferometry is as follows: Use the same Michelson </a:t>
            </a:r>
            <a:r>
              <a:rPr lang="en-US" baseline="0" dirty="0" err="1" smtClean="0"/>
              <a:t>intereferometer</a:t>
            </a:r>
            <a:r>
              <a:rPr lang="en-US" baseline="0" dirty="0" smtClean="0"/>
              <a:t> and scanning procedure as for standard transient imaging, but change the source to be an area source such as an LED. In the paper, we show that we can additionally manipulate the shape of the mirror of the Michelson interferometer, to combine transient imaging with spatial probing patterns different than those corresponding to direct-only imaging. I will also mention briefly that, in the paper we discuss the case of doing spatial probing using interferometry, though we didn’t experiment with that as it does not offer any significant resolution advantages compared to existing techniques.</a:t>
            </a:r>
          </a:p>
          <a:p>
            <a:endParaRPr lang="en-US" baseline="0" dirty="0" smtClean="0"/>
          </a:p>
          <a:p>
            <a:r>
              <a:rPr lang="en-US" baseline="0" dirty="0" smtClean="0"/>
              <a:t>And with this, I’ve covered what I set out to do at the beginning. I’ve showed you how to use interferometry to do different kinds of light transport decompositions, in terms of both </a:t>
            </a:r>
            <a:r>
              <a:rPr lang="en-US" baseline="0" dirty="0" err="1" smtClean="0"/>
              <a:t>pathlength</a:t>
            </a:r>
            <a:r>
              <a:rPr lang="en-US" baseline="0" dirty="0" smtClean="0"/>
              <a:t> and pixel-camera correspondences. As I discussed, this has the advantage that it offers a much higher resolution than other techniques. Additionally, and I didn’t discuss this in detail but it may have become apparent from the results, the method is flexible enough to also allow decomposing by color or polarization.</a:t>
            </a:r>
          </a:p>
          <a:p>
            <a:endParaRPr lang="en-US" baseline="0" dirty="0" smtClean="0"/>
          </a:p>
          <a:p>
            <a:r>
              <a:rPr lang="en-US" baseline="0" dirty="0" smtClean="0"/>
              <a:t>However, this increased resolution comes at a cost, and it’s worth mentioning here the main disadvantages of these interferometric techniques. The first is that it is impractical to work with volumes larger than 5 by 5 by 5 cm. This is analogous to conventional macrophotography, where  the increase in magnification comes at the cost of a very limited field of view and depth of field.</a:t>
            </a:r>
          </a:p>
          <a:p>
            <a:endParaRPr lang="en-US" baseline="0" dirty="0" smtClean="0"/>
          </a:p>
          <a:p>
            <a:r>
              <a:rPr lang="en-US" baseline="0" dirty="0" smtClean="0"/>
              <a:t>The second disadvantage is that interferometric techniques tend to have very long scanning times, in the order of 8 hours per scan.</a:t>
            </a:r>
          </a:p>
          <a:p>
            <a:endParaRPr lang="en-US" baseline="0" dirty="0" smtClean="0"/>
          </a:p>
          <a:p>
            <a:r>
              <a:rPr lang="en-US" baseline="0" dirty="0" smtClean="0"/>
              <a:t>Finally, and as a consequence of the above, these techniques can only be applied to static scenes. In fact, combined with the very small imaging resolution, the performance of </a:t>
            </a:r>
            <a:r>
              <a:rPr lang="en-US" baseline="0" dirty="0" err="1" smtClean="0"/>
              <a:t>intereferometric</a:t>
            </a:r>
            <a:r>
              <a:rPr lang="en-US" baseline="0" dirty="0" smtClean="0"/>
              <a:t> techniques can be terribly sensitive to tiny vibrations from the environment, for example by air flow or ground </a:t>
            </a:r>
            <a:r>
              <a:rPr lang="en-US" baseline="0" smtClean="0"/>
              <a:t>vibrations.</a:t>
            </a:r>
            <a:endParaRPr lang="en-US" baseline="0" dirty="0" smtClean="0"/>
          </a:p>
        </p:txBody>
      </p:sp>
      <p:sp>
        <p:nvSpPr>
          <p:cNvPr id="4" name="Slide Number Placeholder 3"/>
          <p:cNvSpPr>
            <a:spLocks noGrp="1"/>
          </p:cNvSpPr>
          <p:nvPr>
            <p:ph type="sldNum" sz="quarter" idx="10"/>
          </p:nvPr>
        </p:nvSpPr>
        <p:spPr/>
        <p:txBody>
          <a:bodyPr/>
          <a:lstStyle/>
          <a:p>
            <a:fld id="{30F94135-F02B-4C11-B9D6-1FE66484E425}" type="slidenum">
              <a:rPr lang="en-US" smtClean="0"/>
              <a:pPr/>
              <a:t>20</a:t>
            </a:fld>
            <a:endParaRPr lang="en-US"/>
          </a:p>
        </p:txBody>
      </p:sp>
    </p:spTree>
    <p:extLst>
      <p:ext uri="{BB962C8B-B14F-4D97-AF65-F5344CB8AC3E}">
        <p14:creationId xmlns:p14="http://schemas.microsoft.com/office/powerpoint/2010/main" val="33513756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Now let’s move on to a more conventional imaging setup a little bit. Let’s replace the ultra-fast camera with a regular one. Let’s also replace our pulse generator with a standard light source producing continuous wave illumination.</a:t>
            </a:r>
          </a:p>
          <a:p>
            <a:endParaRPr lang="en-US" dirty="0" smtClean="0"/>
          </a:p>
          <a:p>
            <a:r>
              <a:rPr lang="en-US" dirty="0" smtClean="0"/>
              <a:t>The camera will now capture a standard, steady-state image of the scene.</a:t>
            </a:r>
          </a:p>
          <a:p>
            <a:endParaRPr lang="en-US" dirty="0" smtClean="0"/>
          </a:p>
          <a:p>
            <a:r>
              <a:rPr lang="en-US" dirty="0" smtClean="0"/>
              <a:t>This image has simultaneously contributions from all different light paths in the scene, regardless of their length. This information is confounded in the image, and we cannot directly recover the </a:t>
            </a:r>
            <a:r>
              <a:rPr lang="en-US" dirty="0" err="1" smtClean="0"/>
              <a:t>pathlength</a:t>
            </a:r>
            <a:r>
              <a:rPr lang="en-US" dirty="0" smtClean="0"/>
              <a:t> decomposition from it.</a:t>
            </a:r>
            <a:endParaRPr lang="en-US" dirty="0"/>
          </a:p>
        </p:txBody>
      </p:sp>
      <p:sp>
        <p:nvSpPr>
          <p:cNvPr id="4" name="Slide Number Placeholder 3"/>
          <p:cNvSpPr>
            <a:spLocks noGrp="1"/>
          </p:cNvSpPr>
          <p:nvPr>
            <p:ph type="sldNum" sz="quarter" idx="10"/>
          </p:nvPr>
        </p:nvSpPr>
        <p:spPr/>
        <p:txBody>
          <a:bodyPr/>
          <a:lstStyle/>
          <a:p>
            <a:fld id="{30F94135-F02B-4C11-B9D6-1FE66484E425}" type="slidenum">
              <a:rPr lang="en-US" smtClean="0"/>
              <a:pPr/>
              <a:t>21</a:t>
            </a:fld>
            <a:endParaRPr lang="en-US"/>
          </a:p>
        </p:txBody>
      </p:sp>
    </p:spTree>
    <p:extLst>
      <p:ext uri="{BB962C8B-B14F-4D97-AF65-F5344CB8AC3E}">
        <p14:creationId xmlns:p14="http://schemas.microsoft.com/office/powerpoint/2010/main" val="1530862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The paths have many qualitative differences. We note that, for the green path, light enters and leaves the scene along the same ray. For the purple path, on the other hand, light enters and exits along different rays. We call paths like green direct paths, and paths like purple indirect paths. Direct paths are normally single bounce reflections, whereas indirect paths correspond to global illumination effects such as multi-bounce </a:t>
            </a:r>
            <a:r>
              <a:rPr lang="en-US" dirty="0" err="1" smtClean="0"/>
              <a:t>interreflections</a:t>
            </a:r>
            <a:r>
              <a:rPr lang="en-US" dirty="0" smtClean="0"/>
              <a:t> and scattering.</a:t>
            </a:r>
          </a:p>
          <a:p>
            <a:endParaRPr lang="en-US" dirty="0" smtClean="0"/>
          </a:p>
          <a:p>
            <a:r>
              <a:rPr lang="en-US" dirty="0" smtClean="0"/>
              <a:t>Let’s add the mirror from the Michelson interferometer, and</a:t>
            </a:r>
            <a:r>
              <a:rPr lang="en-US" baseline="0" dirty="0" smtClean="0"/>
              <a:t> look at the corresponding mirror paths. We can now </a:t>
            </a:r>
            <a:r>
              <a:rPr lang="en-US" dirty="0" smtClean="0"/>
              <a:t>identify another qualitative difference. Direct paths match with mirror paths that begin on the same point of origin on the source. Indirect paths, on the other hand, match with mirror paths of different origin.</a:t>
            </a:r>
          </a:p>
          <a:p>
            <a:endParaRPr lang="en-US" dirty="0" smtClean="0"/>
          </a:p>
          <a:p>
            <a:r>
              <a:rPr lang="en-US" dirty="0" smtClean="0"/>
              <a:t>Using this second property, we could do direct-only transient imaging if we had a way to make scene and mirror paths interfere only if they have the same origin,</a:t>
            </a:r>
            <a:r>
              <a:rPr lang="en-US" baseline="0" dirty="0" smtClean="0"/>
              <a:t> and have zero interference otherwise.</a:t>
            </a:r>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combination of properties is actually exactly the definition of another property of the source called spatial coherence. By making our source spatially incoherent,</a:t>
            </a:r>
            <a:r>
              <a:rPr lang="en-US" baseline="0" dirty="0" smtClean="0"/>
              <a:t> we ca</a:t>
            </a:r>
            <a:r>
              <a:rPr lang="en-US" dirty="0" smtClean="0"/>
              <a:t>n remove any</a:t>
            </a:r>
            <a:r>
              <a:rPr lang="en-US" baseline="0" dirty="0" smtClean="0"/>
              <a:t> contributions to the interference component from indirect paths, and therefore do direct-only transient imaging.</a:t>
            </a:r>
            <a:endParaRPr lang="en-US" dirty="0" smtClean="0"/>
          </a:p>
        </p:txBody>
      </p:sp>
      <p:sp>
        <p:nvSpPr>
          <p:cNvPr id="4" name="Slide Number Placeholder 3"/>
          <p:cNvSpPr>
            <a:spLocks noGrp="1"/>
          </p:cNvSpPr>
          <p:nvPr>
            <p:ph type="sldNum" sz="quarter" idx="10"/>
          </p:nvPr>
        </p:nvSpPr>
        <p:spPr/>
        <p:txBody>
          <a:bodyPr/>
          <a:lstStyle/>
          <a:p>
            <a:fld id="{30F94135-F02B-4C11-B9D6-1FE66484E425}" type="slidenum">
              <a:rPr lang="en-US" smtClean="0"/>
              <a:pPr/>
              <a:t>22</a:t>
            </a:fld>
            <a:endParaRPr lang="en-US"/>
          </a:p>
        </p:txBody>
      </p:sp>
    </p:spTree>
    <p:extLst>
      <p:ext uri="{BB962C8B-B14F-4D97-AF65-F5344CB8AC3E}">
        <p14:creationId xmlns:p14="http://schemas.microsoft.com/office/powerpoint/2010/main" val="14662027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Now let’s move on to a more conventional imaging setup a little bit. Let’s replace the ultra-fast camera with a regular one. Let’s also replace our pulse generator with a standard light source producing continuous wave illumination.</a:t>
            </a:r>
          </a:p>
          <a:p>
            <a:endParaRPr lang="en-US" dirty="0" smtClean="0"/>
          </a:p>
          <a:p>
            <a:r>
              <a:rPr lang="en-US" dirty="0" smtClean="0"/>
              <a:t>The camera will now capture a standard, steady-state image of the scene.</a:t>
            </a:r>
          </a:p>
          <a:p>
            <a:endParaRPr lang="en-US" dirty="0" smtClean="0"/>
          </a:p>
          <a:p>
            <a:r>
              <a:rPr lang="en-US" dirty="0" smtClean="0"/>
              <a:t>This image has simultaneously contributions from all different light paths in the scene, regardless of their length. This information is confounded in the image, and we cannot directly recover the </a:t>
            </a:r>
            <a:r>
              <a:rPr lang="en-US" dirty="0" err="1" smtClean="0"/>
              <a:t>pathlength</a:t>
            </a:r>
            <a:r>
              <a:rPr lang="en-US" dirty="0" smtClean="0"/>
              <a:t> decomposition from it.</a:t>
            </a:r>
            <a:endParaRPr lang="en-US" dirty="0"/>
          </a:p>
        </p:txBody>
      </p:sp>
      <p:sp>
        <p:nvSpPr>
          <p:cNvPr id="4" name="Slide Number Placeholder 3"/>
          <p:cNvSpPr>
            <a:spLocks noGrp="1"/>
          </p:cNvSpPr>
          <p:nvPr>
            <p:ph type="sldNum" sz="quarter" idx="10"/>
          </p:nvPr>
        </p:nvSpPr>
        <p:spPr/>
        <p:txBody>
          <a:bodyPr/>
          <a:lstStyle/>
          <a:p>
            <a:fld id="{30F94135-F02B-4C11-B9D6-1FE66484E425}" type="slidenum">
              <a:rPr lang="en-US" smtClean="0"/>
              <a:pPr/>
              <a:t>23</a:t>
            </a:fld>
            <a:endParaRPr lang="en-US"/>
          </a:p>
        </p:txBody>
      </p:sp>
    </p:spTree>
    <p:extLst>
      <p:ext uri="{BB962C8B-B14F-4D97-AF65-F5344CB8AC3E}">
        <p14:creationId xmlns:p14="http://schemas.microsoft.com/office/powerpoint/2010/main" val="34622765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smtClean="0"/>
              <a:t>To compare the two different kinds of imaging, let's go back to the toy cup example, and play the two videos side-by-side.</a:t>
            </a:r>
          </a:p>
          <a:p>
            <a:endParaRPr lang="en-US" dirty="0" smtClean="0"/>
          </a:p>
          <a:p>
            <a:r>
              <a:rPr lang="en-US" dirty="0" smtClean="0"/>
              <a:t>To see the comparison better, we can visualize the measurements for a cross-section along the cup, as a function of </a:t>
            </a:r>
            <a:r>
              <a:rPr lang="en-US" dirty="0" err="1" smtClean="0"/>
              <a:t>pathlength</a:t>
            </a:r>
            <a:r>
              <a:rPr lang="en-US" dirty="0" smtClean="0"/>
              <a:t>.</a:t>
            </a:r>
          </a:p>
          <a:p>
            <a:endParaRPr lang="en-US" dirty="0" smtClean="0"/>
          </a:p>
          <a:p>
            <a:r>
              <a:rPr lang="en-US" dirty="0" smtClean="0"/>
              <a:t>We note that both the full and direct-only transient component measure one-bounce reflections off the cup's surface, producing the frames shown here. </a:t>
            </a:r>
          </a:p>
          <a:p>
            <a:endParaRPr lang="en-US" dirty="0" smtClean="0"/>
          </a:p>
          <a:p>
            <a:r>
              <a:rPr lang="en-US" dirty="0" smtClean="0"/>
              <a:t>But the full transient image also includes additional measurements corresponding to caustics and </a:t>
            </a:r>
            <a:r>
              <a:rPr lang="en-US" dirty="0" err="1" smtClean="0"/>
              <a:t>interreflections</a:t>
            </a:r>
            <a:r>
              <a:rPr lang="en-US" dirty="0" smtClean="0"/>
              <a:t>, for which the direct-only frames are zero.</a:t>
            </a:r>
          </a:p>
          <a:p>
            <a:endParaRPr lang="en-US" dirty="0" smtClean="0"/>
          </a:p>
          <a:p>
            <a:r>
              <a:rPr lang="en-US" dirty="0" smtClean="0"/>
              <a:t>What we can use this direct-only measurements for is to recover shape in a way that is robust to </a:t>
            </a:r>
            <a:r>
              <a:rPr lang="en-US" dirty="0" err="1" smtClean="0"/>
              <a:t>interreflections</a:t>
            </a:r>
            <a:r>
              <a:rPr lang="en-US" dirty="0" smtClean="0"/>
              <a:t>, which usually make shape scanning difficult. Here is the shape we recovered for this scene.</a:t>
            </a:r>
          </a:p>
        </p:txBody>
      </p:sp>
      <p:sp>
        <p:nvSpPr>
          <p:cNvPr id="4" name="Slide Number Placeholder 3"/>
          <p:cNvSpPr>
            <a:spLocks noGrp="1"/>
          </p:cNvSpPr>
          <p:nvPr>
            <p:ph type="sldNum" sz="quarter" idx="10"/>
          </p:nvPr>
        </p:nvSpPr>
        <p:spPr/>
        <p:txBody>
          <a:bodyPr/>
          <a:lstStyle/>
          <a:p>
            <a:fld id="{30F94135-F02B-4C11-B9D6-1FE66484E425}" type="slidenum">
              <a:rPr lang="en-US" smtClean="0"/>
              <a:pPr/>
              <a:t>24</a:t>
            </a:fld>
            <a:endParaRPr lang="en-US"/>
          </a:p>
        </p:txBody>
      </p:sp>
    </p:spTree>
    <p:extLst>
      <p:ext uri="{BB962C8B-B14F-4D97-AF65-F5344CB8AC3E}">
        <p14:creationId xmlns:p14="http://schemas.microsoft.com/office/powerpoint/2010/main" val="12092091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smtClean="0"/>
              <a:t>3D shape</a:t>
            </a:r>
          </a:p>
        </p:txBody>
      </p:sp>
      <p:sp>
        <p:nvSpPr>
          <p:cNvPr id="4" name="Slide Number Placeholder 3"/>
          <p:cNvSpPr>
            <a:spLocks noGrp="1"/>
          </p:cNvSpPr>
          <p:nvPr>
            <p:ph type="sldNum" sz="quarter" idx="10"/>
          </p:nvPr>
        </p:nvSpPr>
        <p:spPr/>
        <p:txBody>
          <a:bodyPr/>
          <a:lstStyle/>
          <a:p>
            <a:fld id="{30F94135-F02B-4C11-B9D6-1FE66484E425}" type="slidenum">
              <a:rPr lang="en-US" smtClean="0"/>
              <a:pPr/>
              <a:t>25</a:t>
            </a:fld>
            <a:endParaRPr lang="en-US"/>
          </a:p>
        </p:txBody>
      </p:sp>
    </p:spTree>
    <p:extLst>
      <p:ext uri="{BB962C8B-B14F-4D97-AF65-F5344CB8AC3E}">
        <p14:creationId xmlns:p14="http://schemas.microsoft.com/office/powerpoint/2010/main" val="20065423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smtClean="0"/>
              <a:t>Direct-global separation</a:t>
            </a:r>
            <a:endParaRPr lang="en-US" dirty="0"/>
          </a:p>
        </p:txBody>
      </p:sp>
      <p:sp>
        <p:nvSpPr>
          <p:cNvPr id="4" name="Slide Number Placeholder 3"/>
          <p:cNvSpPr>
            <a:spLocks noGrp="1"/>
          </p:cNvSpPr>
          <p:nvPr>
            <p:ph type="sldNum" sz="quarter" idx="10"/>
          </p:nvPr>
        </p:nvSpPr>
        <p:spPr/>
        <p:txBody>
          <a:bodyPr/>
          <a:lstStyle/>
          <a:p>
            <a:fld id="{30F94135-F02B-4C11-B9D6-1FE66484E425}" type="slidenum">
              <a:rPr lang="en-US" smtClean="0"/>
              <a:pPr/>
              <a:t>26</a:t>
            </a:fld>
            <a:endParaRPr lang="en-US"/>
          </a:p>
        </p:txBody>
      </p:sp>
    </p:spTree>
    <p:extLst>
      <p:ext uri="{BB962C8B-B14F-4D97-AF65-F5344CB8AC3E}">
        <p14:creationId xmlns:p14="http://schemas.microsoft.com/office/powerpoint/2010/main" val="23571598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92500" lnSpcReduction="20000"/>
          </a:bodyPr>
          <a:lstStyle/>
          <a:p>
            <a:r>
              <a:rPr lang="en-US" baseline="0" dirty="0" smtClean="0"/>
              <a:t>To conclude this section, I’ve shown that the way to do direct-only transient imaging using interferometry is as follows: Use the same Michelson </a:t>
            </a:r>
            <a:r>
              <a:rPr lang="en-US" baseline="0" dirty="0" err="1" smtClean="0"/>
              <a:t>intereferometer</a:t>
            </a:r>
            <a:r>
              <a:rPr lang="en-US" baseline="0" dirty="0" smtClean="0"/>
              <a:t> and scanning procedure as for standard transient imaging, but change the source to be an area source such as an LED. In the paper, we show that we can additionally manipulate the shape of the mirror of the Michelson interferometer, to combine transient imaging with spatial probing patterns different than those corresponding to direct-only imaging. I will also mention briefly that, in the paper we discuss the case of doing spatial probing using interferometry, though we didn’t experiment with that as it does not offer any significant resolution advantages compared to existing techniques.</a:t>
            </a:r>
          </a:p>
          <a:p>
            <a:endParaRPr lang="en-US" baseline="0" dirty="0" smtClean="0"/>
          </a:p>
          <a:p>
            <a:r>
              <a:rPr lang="en-US" baseline="0" dirty="0" smtClean="0"/>
              <a:t>And with this, I’ve covered what I set out to do at the beginning. I’ve showed you how to use interferometry to do different kinds of light transport decompositions, in terms of both </a:t>
            </a:r>
            <a:r>
              <a:rPr lang="en-US" baseline="0" dirty="0" err="1" smtClean="0"/>
              <a:t>pathlength</a:t>
            </a:r>
            <a:r>
              <a:rPr lang="en-US" baseline="0" dirty="0" smtClean="0"/>
              <a:t> and pixel-camera correspondences. As I discussed, this has the advantage that it offers a much higher resolution than other techniques. Additionally, and I didn’t discuss this in detail but it may have become apparent from the results, the method is flexible enough to also allow decomposing by color or polarization.</a:t>
            </a:r>
          </a:p>
          <a:p>
            <a:endParaRPr lang="en-US" baseline="0" dirty="0" smtClean="0"/>
          </a:p>
          <a:p>
            <a:r>
              <a:rPr lang="en-US" baseline="0" dirty="0" smtClean="0"/>
              <a:t>However, this increased resolution comes at a cost, and it’s worth mentioning here the main disadvantages of these interferometric techniques. The first is that it is impractical to work with volumes larger than 5 by 5 by 5 cm. This is analogous to conventional macrophotography, where  the increase in magnification comes at the cost of a very limited field of view and depth of field.</a:t>
            </a:r>
          </a:p>
          <a:p>
            <a:endParaRPr lang="en-US" baseline="0" dirty="0" smtClean="0"/>
          </a:p>
          <a:p>
            <a:r>
              <a:rPr lang="en-US" baseline="0" dirty="0" smtClean="0"/>
              <a:t>The second disadvantage is that interferometric techniques tend to have very long scanning times, in the order of 8 hours per scan.</a:t>
            </a:r>
          </a:p>
          <a:p>
            <a:endParaRPr lang="en-US" baseline="0" dirty="0" smtClean="0"/>
          </a:p>
          <a:p>
            <a:r>
              <a:rPr lang="en-US" baseline="0" dirty="0" smtClean="0"/>
              <a:t>Finally, and as a consequence of the above, these techniques can only be applied to static scenes. In fact, combined with the very small imaging resolution, the performance of </a:t>
            </a:r>
            <a:r>
              <a:rPr lang="en-US" baseline="0" dirty="0" err="1" smtClean="0"/>
              <a:t>intereferometric</a:t>
            </a:r>
            <a:r>
              <a:rPr lang="en-US" baseline="0" dirty="0" smtClean="0"/>
              <a:t> techniques can be terribly sensitive to tiny vibrations from the environment, for example by air flow or ground </a:t>
            </a:r>
            <a:r>
              <a:rPr lang="en-US" baseline="0" smtClean="0"/>
              <a:t>vibrations.</a:t>
            </a:r>
            <a:endParaRPr lang="en-US" baseline="0" dirty="0" smtClean="0"/>
          </a:p>
        </p:txBody>
      </p:sp>
      <p:sp>
        <p:nvSpPr>
          <p:cNvPr id="4" name="Slide Number Placeholder 3"/>
          <p:cNvSpPr>
            <a:spLocks noGrp="1"/>
          </p:cNvSpPr>
          <p:nvPr>
            <p:ph type="sldNum" sz="quarter" idx="10"/>
          </p:nvPr>
        </p:nvSpPr>
        <p:spPr/>
        <p:txBody>
          <a:bodyPr/>
          <a:lstStyle/>
          <a:p>
            <a:fld id="{30F94135-F02B-4C11-B9D6-1FE66484E425}" type="slidenum">
              <a:rPr lang="en-US" smtClean="0"/>
              <a:pPr/>
              <a:t>27</a:t>
            </a:fld>
            <a:endParaRPr lang="en-US"/>
          </a:p>
        </p:txBody>
      </p:sp>
    </p:spTree>
    <p:extLst>
      <p:ext uri="{BB962C8B-B14F-4D97-AF65-F5344CB8AC3E}">
        <p14:creationId xmlns:p14="http://schemas.microsoft.com/office/powerpoint/2010/main" val="22862909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This brings us to the end of this talk. Before</a:t>
            </a:r>
            <a:r>
              <a:rPr lang="en-US" baseline="0" dirty="0" smtClean="0"/>
              <a:t> I close, I’d encourage you to visit the project website to find two things:</a:t>
            </a:r>
          </a:p>
          <a:p>
            <a:endParaRPr lang="en-US" baseline="0" dirty="0" smtClean="0"/>
          </a:p>
          <a:p>
            <a:r>
              <a:rPr lang="en-US" baseline="0" dirty="0" smtClean="0"/>
              <a:t>First, you can get detailed instructions on how to build your own interferometer, including what parts to use, how to optimize its imaging performance, and how to deal with nuisance issues such as vibrations.</a:t>
            </a:r>
          </a:p>
          <a:p>
            <a:endParaRPr lang="en-US" baseline="0" dirty="0" smtClean="0"/>
          </a:p>
          <a:p>
            <a:r>
              <a:rPr lang="en-US" baseline="0" dirty="0" smtClean="0"/>
              <a:t>And second, you can find the transient videos and raw data for all the scenes I showed here or in the paper.</a:t>
            </a:r>
            <a:endParaRPr lang="en-US" dirty="0"/>
          </a:p>
        </p:txBody>
      </p:sp>
      <p:sp>
        <p:nvSpPr>
          <p:cNvPr id="4" name="Slide Number Placeholder 3"/>
          <p:cNvSpPr>
            <a:spLocks noGrp="1"/>
          </p:cNvSpPr>
          <p:nvPr>
            <p:ph type="sldNum" sz="quarter" idx="10"/>
          </p:nvPr>
        </p:nvSpPr>
        <p:spPr/>
        <p:txBody>
          <a:bodyPr/>
          <a:lstStyle/>
          <a:p>
            <a:fld id="{30F94135-F02B-4C11-B9D6-1FE66484E425}" type="slidenum">
              <a:rPr lang="en-US" smtClean="0"/>
              <a:pPr/>
              <a:t>28</a:t>
            </a:fld>
            <a:endParaRPr lang="en-US"/>
          </a:p>
        </p:txBody>
      </p:sp>
    </p:spTree>
    <p:extLst>
      <p:ext uri="{BB962C8B-B14F-4D97-AF65-F5344CB8AC3E}">
        <p14:creationId xmlns:p14="http://schemas.microsoft.com/office/powerpoint/2010/main" val="29556548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smtClean="0"/>
              <a:t>Here is another visualization of a material phenomenon called </a:t>
            </a:r>
            <a:r>
              <a:rPr lang="en-US" dirty="0" err="1" smtClean="0"/>
              <a:t>photoelasticity</a:t>
            </a:r>
            <a:r>
              <a:rPr lang="en-US" dirty="0" smtClean="0"/>
              <a:t>. This refers to when mechanical stresses within an ordinarily transparent and achromatic object, such as this plastic protractor, create polarization dependent variations in index of refraction. This means that, if we look at the protractor under polarized light, it has this characteristic colorful appearance.</a:t>
            </a:r>
          </a:p>
          <a:p>
            <a:endParaRPr lang="en-US" dirty="0" smtClean="0"/>
          </a:p>
          <a:p>
            <a:r>
              <a:rPr lang="en-US" dirty="0" smtClean="0"/>
              <a:t>Let's now take a transient image of this setup and visualize </a:t>
            </a:r>
            <a:r>
              <a:rPr lang="en-US" dirty="0" err="1" smtClean="0"/>
              <a:t>pathlength</a:t>
            </a:r>
            <a:r>
              <a:rPr lang="en-US" dirty="0" smtClean="0"/>
              <a:t> at each pixel. If we do this at a low resolution of 1mm, then all we can resolve is differences between paths that go straight to the mirror or travel through the protractor.</a:t>
            </a:r>
          </a:p>
          <a:p>
            <a:endParaRPr lang="en-US" dirty="0" smtClean="0"/>
          </a:p>
          <a:p>
            <a:r>
              <a:rPr lang="en-US" dirty="0" smtClean="0"/>
              <a:t>If we increase the </a:t>
            </a:r>
            <a:r>
              <a:rPr lang="en-US" dirty="0" err="1" smtClean="0"/>
              <a:t>pathlength</a:t>
            </a:r>
            <a:r>
              <a:rPr lang="en-US" dirty="0" smtClean="0"/>
              <a:t> resolution, we can resolve the fine variations in </a:t>
            </a:r>
            <a:r>
              <a:rPr lang="en-US" dirty="0" err="1" smtClean="0"/>
              <a:t>pathlength</a:t>
            </a:r>
            <a:r>
              <a:rPr lang="en-US" dirty="0" smtClean="0"/>
              <a:t> due to </a:t>
            </a:r>
            <a:r>
              <a:rPr lang="en-US" dirty="0" err="1" smtClean="0"/>
              <a:t>photoelasticity</a:t>
            </a:r>
            <a:r>
              <a:rPr lang="en-US" dirty="0" smtClean="0"/>
              <a:t>.</a:t>
            </a:r>
            <a:endParaRPr lang="en-US" dirty="0"/>
          </a:p>
        </p:txBody>
      </p:sp>
      <p:sp>
        <p:nvSpPr>
          <p:cNvPr id="4" name="Slide Number Placeholder 3"/>
          <p:cNvSpPr>
            <a:spLocks noGrp="1"/>
          </p:cNvSpPr>
          <p:nvPr>
            <p:ph type="sldNum" sz="quarter" idx="10"/>
          </p:nvPr>
        </p:nvSpPr>
        <p:spPr/>
        <p:txBody>
          <a:bodyPr/>
          <a:lstStyle/>
          <a:p>
            <a:fld id="{30F94135-F02B-4C11-B9D6-1FE66484E425}" type="slidenum">
              <a:rPr lang="en-US" smtClean="0"/>
              <a:pPr/>
              <a:t>29</a:t>
            </a:fld>
            <a:endParaRPr lang="en-US"/>
          </a:p>
        </p:txBody>
      </p:sp>
    </p:spTree>
    <p:extLst>
      <p:ext uri="{BB962C8B-B14F-4D97-AF65-F5344CB8AC3E}">
        <p14:creationId xmlns:p14="http://schemas.microsoft.com/office/powerpoint/2010/main" val="3083352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smtClean="0"/>
              <a:t>The first example has to two with imaging small geometries. While</a:t>
            </a:r>
            <a:r>
              <a:rPr lang="en-US" baseline="0" dirty="0" smtClean="0"/>
              <a:t> all previous light transport decomposition techniques were designed for imaging table-top object or room-sized scenes, here we will be focusing on objects of dimensions at most a few centimeters, such as those shown here.</a:t>
            </a:r>
          </a:p>
          <a:p>
            <a:endParaRPr lang="en-US" baseline="0" dirty="0" smtClean="0"/>
          </a:p>
          <a:p>
            <a:r>
              <a:rPr lang="en-US" baseline="0" dirty="0" smtClean="0"/>
              <a:t>To show a concrete example, let’s look at this toy cup. Here is a frontal photo of it. The cup </a:t>
            </a:r>
            <a:r>
              <a:rPr lang="en-US" dirty="0" smtClean="0"/>
              <a:t>is about 1 cm wide and, if we look at a cross-section of the photo, half a centimeter deep</a:t>
            </a:r>
          </a:p>
          <a:p>
            <a:endParaRPr lang="en-US" dirty="0" smtClean="0"/>
          </a:p>
          <a:p>
            <a:r>
              <a:rPr lang="en-US" dirty="0" smtClean="0"/>
              <a:t>If we try taking a transient image of this scene with one of the existing techniques, the highest resolution we can use is in the order of a few nanoseconds. To get a better sense of scales, this is the time it takes light to travel at about half the depth of the cup. In other words, in just</a:t>
            </a:r>
            <a:r>
              <a:rPr lang="en-US" baseline="0" dirty="0" smtClean="0"/>
              <a:t> two transient frames, light will have already reached the deepest part of the cup.</a:t>
            </a:r>
            <a:endParaRPr lang="en-US" dirty="0" smtClean="0"/>
          </a:p>
          <a:p>
            <a:endParaRPr lang="en-US" dirty="0" smtClean="0"/>
          </a:p>
          <a:p>
            <a:r>
              <a:rPr lang="en-US" dirty="0" smtClean="0"/>
              <a:t>By comparison, we will do transient imaging at a scale three orders of magnitude smaller than that, meaning that it takes a couple thousand frames just</a:t>
            </a:r>
            <a:r>
              <a:rPr lang="en-US" baseline="0" dirty="0" smtClean="0"/>
              <a:t> to travel through the cup. </a:t>
            </a:r>
            <a:r>
              <a:rPr lang="en-US" dirty="0" smtClean="0"/>
              <a:t>Here is a comparison of the actual transient images</a:t>
            </a:r>
            <a:r>
              <a:rPr lang="en-US" baseline="0" dirty="0" smtClean="0"/>
              <a:t> at the two resolutions. We see that using our finer resolution, beyond better reflecting the cup geometry, also allows us to accurately capture a large number of interesting scene phenomena, such as caustics and specular </a:t>
            </a:r>
            <a:r>
              <a:rPr lang="en-US" baseline="0" dirty="0" err="1" smtClean="0"/>
              <a:t>interrreflections</a:t>
            </a:r>
            <a:r>
              <a:rPr lang="en-US" baseline="0" dirty="0" smtClean="0"/>
              <a:t>. All of these details are blurred away in the low-res version.</a:t>
            </a:r>
            <a:endParaRPr lang="en-US" dirty="0" smtClean="0"/>
          </a:p>
        </p:txBody>
      </p:sp>
      <p:sp>
        <p:nvSpPr>
          <p:cNvPr id="4" name="Slide Number Placeholder 3"/>
          <p:cNvSpPr>
            <a:spLocks noGrp="1"/>
          </p:cNvSpPr>
          <p:nvPr>
            <p:ph type="sldNum" sz="quarter" idx="10"/>
          </p:nvPr>
        </p:nvSpPr>
        <p:spPr/>
        <p:txBody>
          <a:bodyPr/>
          <a:lstStyle/>
          <a:p>
            <a:fld id="{30F94135-F02B-4C11-B9D6-1FE66484E425}" type="slidenum">
              <a:rPr lang="en-US" smtClean="0"/>
              <a:pPr/>
              <a:t>3</a:t>
            </a:fld>
            <a:endParaRPr lang="en-US"/>
          </a:p>
        </p:txBody>
      </p:sp>
    </p:spTree>
    <p:extLst>
      <p:ext uri="{BB962C8B-B14F-4D97-AF65-F5344CB8AC3E}">
        <p14:creationId xmlns:p14="http://schemas.microsoft.com/office/powerpoint/2010/main" val="1081611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The second example case is when imaging</a:t>
            </a:r>
            <a:r>
              <a:rPr lang="en-US" baseline="0" dirty="0" smtClean="0"/>
              <a:t> real-world materials. Resolutions of the order our technique enables are necessary in </a:t>
            </a:r>
            <a:r>
              <a:rPr lang="en-US" dirty="0" smtClean="0"/>
              <a:t>order to accurately capture transient images of various material phenomena, such as birefringence, dispersion, and scattering. Let’s focus on dispersion for a bit.</a:t>
            </a:r>
            <a:endParaRPr lang="en-US" dirty="0"/>
          </a:p>
        </p:txBody>
      </p:sp>
      <p:sp>
        <p:nvSpPr>
          <p:cNvPr id="4" name="Slide Number Placeholder 3"/>
          <p:cNvSpPr>
            <a:spLocks noGrp="1"/>
          </p:cNvSpPr>
          <p:nvPr>
            <p:ph type="sldNum" sz="quarter" idx="10"/>
          </p:nvPr>
        </p:nvSpPr>
        <p:spPr/>
        <p:txBody>
          <a:bodyPr/>
          <a:lstStyle/>
          <a:p>
            <a:fld id="{30F94135-F02B-4C11-B9D6-1FE66484E425}" type="slidenum">
              <a:rPr lang="en-US" smtClean="0"/>
              <a:pPr/>
              <a:t>4</a:t>
            </a:fld>
            <a:endParaRPr lang="en-US"/>
          </a:p>
        </p:txBody>
      </p:sp>
    </p:spTree>
    <p:extLst>
      <p:ext uri="{BB962C8B-B14F-4D97-AF65-F5344CB8AC3E}">
        <p14:creationId xmlns:p14="http://schemas.microsoft.com/office/powerpoint/2010/main" val="875015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92500" lnSpcReduction="10000"/>
          </a:bodyPr>
          <a:lstStyle/>
          <a:p>
            <a:r>
              <a:rPr lang="en-US" dirty="0" smtClean="0"/>
              <a:t>To remind you of some high school physics, consider a </a:t>
            </a:r>
            <a:r>
              <a:rPr lang="en-US" dirty="0" err="1" smtClean="0"/>
              <a:t>wavefront</a:t>
            </a:r>
            <a:r>
              <a:rPr lang="en-US" dirty="0" smtClean="0"/>
              <a:t> of white</a:t>
            </a:r>
            <a:r>
              <a:rPr lang="en-US" baseline="0" dirty="0" smtClean="0"/>
              <a:t> light propagating towards a glass slab. The glass has a refractive index larger than 1, meaning that light will travel slower inside glass than it does in air. Moreover, this refractive index changes as a function of wavelength , meaning that different wavelengths get delayed by different amounts of time. This is called dispersion. The result of this is that, if we’re sitting on the other side of the slab measuring light as it comes to us, or in other words doing transient imaging, we will see first red, then green, then blue.</a:t>
            </a:r>
          </a:p>
          <a:p>
            <a:endParaRPr lang="en-US" baseline="0" dirty="0" smtClean="0"/>
          </a:p>
          <a:p>
            <a:r>
              <a:rPr lang="en-US" baseline="0" dirty="0" smtClean="0"/>
              <a:t>To see if we can actually measure this, we made this simple scene, consisting of a mirror-diffuser corner with a glass slab in the middle. Here is a 1-cm-wide frame.  This frame shows the diffuser twice: once due to paths that reflect directly on the diffuser, and once more due to paths that reflect on the mirror, bounce on the diffuser, and then reflect on the mirror again. This second type of paths go through the glass slabs, and therefore are subject to dispersion. For the glass slab we used, the delays between different wavelengths are in the order of 20 microns.</a:t>
            </a:r>
          </a:p>
          <a:p>
            <a:endParaRPr lang="en-US" baseline="0" dirty="0" smtClean="0"/>
          </a:p>
          <a:p>
            <a:r>
              <a:rPr lang="en-US" baseline="0" dirty="0" smtClean="0"/>
              <a:t>Now, here are two transient images captured for this scene, at the resolution previously available and our improved one. Comparing the two, we first see that, as in the previous example, the low-res version loses most geometric information, as the entire diffuser appears simultaneously. In the high-res version, deeper parts of the diffuser appear later, as expected.</a:t>
            </a:r>
          </a:p>
          <a:p>
            <a:endParaRPr lang="en-US" baseline="0" dirty="0" smtClean="0"/>
          </a:p>
          <a:p>
            <a:r>
              <a:rPr lang="en-US" baseline="0" dirty="0" smtClean="0"/>
              <a:t>More importantly, in the high-res version, we see that a rainbow appears in the mirror side of the scene. This temporal rainbow, which is not visible in the regular photo of the scene, is exactly the dispersion behavior I described. Without being able to image at the scale we achieve, the dispersion properties of the material are completely lost.</a:t>
            </a:r>
          </a:p>
        </p:txBody>
      </p:sp>
      <p:sp>
        <p:nvSpPr>
          <p:cNvPr id="4" name="Slide Number Placeholder 3"/>
          <p:cNvSpPr>
            <a:spLocks noGrp="1"/>
          </p:cNvSpPr>
          <p:nvPr>
            <p:ph type="sldNum" sz="quarter" idx="10"/>
          </p:nvPr>
        </p:nvSpPr>
        <p:spPr/>
        <p:txBody>
          <a:bodyPr/>
          <a:lstStyle/>
          <a:p>
            <a:fld id="{30F94135-F02B-4C11-B9D6-1FE66484E425}" type="slidenum">
              <a:rPr lang="en-US" smtClean="0"/>
              <a:pPr/>
              <a:t>5</a:t>
            </a:fld>
            <a:endParaRPr lang="en-US"/>
          </a:p>
        </p:txBody>
      </p:sp>
    </p:spTree>
    <p:extLst>
      <p:ext uri="{BB962C8B-B14F-4D97-AF65-F5344CB8AC3E}">
        <p14:creationId xmlns:p14="http://schemas.microsoft.com/office/powerpoint/2010/main" val="40203027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92500" lnSpcReduction="20000"/>
          </a:bodyPr>
          <a:lstStyle/>
          <a:p>
            <a:r>
              <a:rPr lang="en-US" baseline="0" dirty="0" smtClean="0"/>
              <a:t>To conclude this section, I’ve shown that the way to do direct-only transient imaging using interferometry is as follows: Use the same Michelson </a:t>
            </a:r>
            <a:r>
              <a:rPr lang="en-US" baseline="0" dirty="0" err="1" smtClean="0"/>
              <a:t>intereferometer</a:t>
            </a:r>
            <a:r>
              <a:rPr lang="en-US" baseline="0" dirty="0" smtClean="0"/>
              <a:t> and scanning procedure as for standard transient imaging, but change the source to be an area source such as an LED. In the paper, we show that we can additionally manipulate the shape of the mirror of the Michelson interferometer, to combine transient imaging with spatial probing patterns different than those corresponding to direct-only imaging. I will also mention briefly that, in the paper we discuss the case of doing spatial probing using interferometry, though we didn’t experiment with that as it does not offer any significant resolution advantages compared to existing techniques.</a:t>
            </a:r>
          </a:p>
          <a:p>
            <a:endParaRPr lang="en-US" baseline="0" dirty="0" smtClean="0"/>
          </a:p>
          <a:p>
            <a:r>
              <a:rPr lang="en-US" baseline="0" dirty="0" smtClean="0"/>
              <a:t>And with this, I’ve covered what I set out to do at the beginning. I’ve showed you how to use interferometry to do different kinds of light transport decompositions, in terms of both </a:t>
            </a:r>
            <a:r>
              <a:rPr lang="en-US" baseline="0" dirty="0" err="1" smtClean="0"/>
              <a:t>pathlength</a:t>
            </a:r>
            <a:r>
              <a:rPr lang="en-US" baseline="0" dirty="0" smtClean="0"/>
              <a:t> and pixel-camera correspondences. As I discussed, this has the advantage that it offers a much higher resolution than other techniques. Additionally, and I didn’t discuss this in detail but it may have become apparent from the results, the method is flexible enough to also allow decomposing by color or polarization.</a:t>
            </a:r>
          </a:p>
          <a:p>
            <a:endParaRPr lang="en-US" baseline="0" dirty="0" smtClean="0"/>
          </a:p>
          <a:p>
            <a:r>
              <a:rPr lang="en-US" baseline="0" dirty="0" smtClean="0"/>
              <a:t>However, this increased resolution comes at a cost, and it’s worth mentioning here the main disadvantages of these interferometric techniques. The first is that it is impractical to work with volumes larger than 5 by 5 by 5 cm. This is analogous to conventional macrophotography, where  the increase in magnification comes at the cost of a very limited field of view and depth of field.</a:t>
            </a:r>
          </a:p>
          <a:p>
            <a:endParaRPr lang="en-US" baseline="0" dirty="0" smtClean="0"/>
          </a:p>
          <a:p>
            <a:r>
              <a:rPr lang="en-US" baseline="0" dirty="0" smtClean="0"/>
              <a:t>The second disadvantage is that interferometric techniques tend to have very long scanning times, in the order of 8 hours per scan.</a:t>
            </a:r>
          </a:p>
          <a:p>
            <a:endParaRPr lang="en-US" baseline="0" dirty="0" smtClean="0"/>
          </a:p>
          <a:p>
            <a:r>
              <a:rPr lang="en-US" baseline="0" dirty="0" smtClean="0"/>
              <a:t>Finally, and as a consequence of the above, these techniques can only be applied to static scenes. In fact, combined with the very small imaging resolution, the performance of </a:t>
            </a:r>
            <a:r>
              <a:rPr lang="en-US" baseline="0" dirty="0" err="1" smtClean="0"/>
              <a:t>intereferometric</a:t>
            </a:r>
            <a:r>
              <a:rPr lang="en-US" baseline="0" dirty="0" smtClean="0"/>
              <a:t> techniques can be terribly sensitive to tiny vibrations from the environment, for example by air flow or ground </a:t>
            </a:r>
            <a:r>
              <a:rPr lang="en-US" baseline="0" smtClean="0"/>
              <a:t>vibrations.</a:t>
            </a:r>
            <a:endParaRPr lang="en-US" baseline="0" dirty="0" smtClean="0"/>
          </a:p>
        </p:txBody>
      </p:sp>
      <p:sp>
        <p:nvSpPr>
          <p:cNvPr id="4" name="Slide Number Placeholder 3"/>
          <p:cNvSpPr>
            <a:spLocks noGrp="1"/>
          </p:cNvSpPr>
          <p:nvPr>
            <p:ph type="sldNum" sz="quarter" idx="10"/>
          </p:nvPr>
        </p:nvSpPr>
        <p:spPr/>
        <p:txBody>
          <a:bodyPr/>
          <a:lstStyle/>
          <a:p>
            <a:fld id="{30F94135-F02B-4C11-B9D6-1FE66484E425}" type="slidenum">
              <a:rPr lang="en-US" smtClean="0"/>
              <a:pPr/>
              <a:t>6</a:t>
            </a:fld>
            <a:endParaRPr lang="en-US"/>
          </a:p>
        </p:txBody>
      </p:sp>
    </p:spTree>
    <p:extLst>
      <p:ext uri="{BB962C8B-B14F-4D97-AF65-F5344CB8AC3E}">
        <p14:creationId xmlns:p14="http://schemas.microsoft.com/office/powerpoint/2010/main" val="1087928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Since we’re focusing on small objects, let’s say we grab a gummy bear from the candy store, we put it next to a mirror, and then decide to image this scene.</a:t>
            </a:r>
          </a:p>
          <a:p>
            <a:endParaRPr lang="en-US" dirty="0" smtClean="0"/>
          </a:p>
          <a:p>
            <a:r>
              <a:rPr lang="en-US" dirty="0" smtClean="0"/>
              <a:t>We will be using a configuration where the scene is illuminated by a source and imaged by a camera that are both at the same spot and with the same viewpoint. Since physically co-locating the camera and the light source is impractical, we instead use a </a:t>
            </a:r>
            <a:r>
              <a:rPr lang="en-US" dirty="0" err="1" smtClean="0"/>
              <a:t>beamsplitter</a:t>
            </a:r>
            <a:r>
              <a:rPr lang="en-US" dirty="0" smtClean="0"/>
              <a:t> so that we can place the light source and camera at different positions, with the two still sharing the same viewpoint.</a:t>
            </a:r>
            <a:endParaRPr lang="en-US" dirty="0"/>
          </a:p>
        </p:txBody>
      </p:sp>
      <p:sp>
        <p:nvSpPr>
          <p:cNvPr id="4" name="Slide Number Placeholder 3"/>
          <p:cNvSpPr>
            <a:spLocks noGrp="1"/>
          </p:cNvSpPr>
          <p:nvPr>
            <p:ph type="sldNum" sz="quarter" idx="10"/>
          </p:nvPr>
        </p:nvSpPr>
        <p:spPr/>
        <p:txBody>
          <a:bodyPr/>
          <a:lstStyle/>
          <a:p>
            <a:fld id="{30F94135-F02B-4C11-B9D6-1FE66484E425}" type="slidenum">
              <a:rPr lang="en-US" smtClean="0"/>
              <a:pPr/>
              <a:t>7</a:t>
            </a:fld>
            <a:endParaRPr lang="en-US"/>
          </a:p>
        </p:txBody>
      </p:sp>
    </p:spTree>
    <p:extLst>
      <p:ext uri="{BB962C8B-B14F-4D97-AF65-F5344CB8AC3E}">
        <p14:creationId xmlns:p14="http://schemas.microsoft.com/office/powerpoint/2010/main" val="37689046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To capture a transient image of this scene using the method originally proposed by </a:t>
            </a:r>
            <a:r>
              <a:rPr lang="en-US" dirty="0" err="1" smtClean="0"/>
              <a:t>Velten</a:t>
            </a:r>
            <a:r>
              <a:rPr lang="en-US" dirty="0" smtClean="0"/>
              <a:t> et al., we would need to use two hardware components. First, a special source that can emit very short pulses of light, with a duration of a few </a:t>
            </a:r>
            <a:r>
              <a:rPr lang="en-US" dirty="0" err="1" smtClean="0"/>
              <a:t>femptoseconds</a:t>
            </a:r>
            <a:r>
              <a:rPr lang="en-US" dirty="0" smtClean="0"/>
              <a:t>. And second, an ultra-fast camera, that can capture a new image every few nanoseconds.</a:t>
            </a:r>
          </a:p>
          <a:p>
            <a:endParaRPr lang="en-US" dirty="0" smtClean="0"/>
          </a:p>
          <a:p>
            <a:r>
              <a:rPr lang="en-US" dirty="0" smtClean="0"/>
              <a:t>When a pulse is emitted, it propagates towards the scene. There, it is reflected and, eventually, reaches the camera that captures several frames while photons are reaching the sensor. These frames, when played as a video, are the transient image of the scene. </a:t>
            </a:r>
          </a:p>
          <a:p>
            <a:endParaRPr lang="en-US" dirty="0" smtClean="0"/>
          </a:p>
          <a:p>
            <a:r>
              <a:rPr lang="en-US" dirty="0" smtClean="0"/>
              <a:t>The time difference Dt between consecutive frames is the temporal resolution of our imaging system.</a:t>
            </a:r>
          </a:p>
        </p:txBody>
      </p:sp>
      <p:sp>
        <p:nvSpPr>
          <p:cNvPr id="4" name="Slide Number Placeholder 3"/>
          <p:cNvSpPr>
            <a:spLocks noGrp="1"/>
          </p:cNvSpPr>
          <p:nvPr>
            <p:ph type="sldNum" sz="quarter" idx="10"/>
          </p:nvPr>
        </p:nvSpPr>
        <p:spPr/>
        <p:txBody>
          <a:bodyPr/>
          <a:lstStyle/>
          <a:p>
            <a:fld id="{30F94135-F02B-4C11-B9D6-1FE66484E425}" type="slidenum">
              <a:rPr lang="en-US" smtClean="0"/>
              <a:pPr/>
              <a:t>8</a:t>
            </a:fld>
            <a:endParaRPr lang="en-US"/>
          </a:p>
        </p:txBody>
      </p:sp>
    </p:spTree>
    <p:extLst>
      <p:ext uri="{BB962C8B-B14F-4D97-AF65-F5344CB8AC3E}">
        <p14:creationId xmlns:p14="http://schemas.microsoft.com/office/powerpoint/2010/main" val="32582650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t>As we did mentioned earlier, we can multiply time with the speed of light, and think of everything in terms of distance. We can then replace temporal with </a:t>
            </a:r>
            <a:r>
              <a:rPr lang="en-US" baseline="0" dirty="0" err="1" smtClean="0"/>
              <a:t>pathlength</a:t>
            </a:r>
            <a:r>
              <a:rPr lang="en-US" baseline="0" dirty="0" smtClean="0"/>
              <a:t> resolution, now measured in units of distance.</a:t>
            </a:r>
          </a:p>
          <a:p>
            <a:endParaRPr lang="en-US" baseline="0" dirty="0" smtClean="0"/>
          </a:p>
          <a:p>
            <a:r>
              <a:rPr lang="en-US" baseline="0" dirty="0" smtClean="0"/>
              <a:t>Besides simply rewriting the resolution, this also allows us to think of transient imaging in terms of light paths travelling different distances. Each frame in a transient image is the image we would get if we could isolate photon contributions only from paths that have some specific optical length tau.</a:t>
            </a:r>
          </a:p>
          <a:p>
            <a:endParaRPr lang="en-US" baseline="0" dirty="0" smtClean="0"/>
          </a:p>
          <a:p>
            <a:r>
              <a:rPr lang="en-US" baseline="0" dirty="0" smtClean="0"/>
              <a:t>Whereas contributions from paths of length longer than tau will appear in later frames. </a:t>
            </a:r>
          </a:p>
          <a:p>
            <a:endParaRPr lang="en-US" baseline="0" dirty="0" smtClean="0"/>
          </a:p>
          <a:p>
            <a:r>
              <a:rPr lang="en-US" baseline="0" dirty="0" smtClean="0"/>
              <a:t>We see, then, that the transient image is equivalent to a </a:t>
            </a:r>
            <a:r>
              <a:rPr lang="en-US" baseline="0" dirty="0" err="1" smtClean="0"/>
              <a:t>pathlength</a:t>
            </a:r>
            <a:r>
              <a:rPr lang="en-US" baseline="0" dirty="0" smtClean="0"/>
              <a:t> decomposition of the light transport in our scene, and this is how I will be describing it in the rest of the talk.</a:t>
            </a:r>
          </a:p>
        </p:txBody>
      </p:sp>
      <p:sp>
        <p:nvSpPr>
          <p:cNvPr id="4" name="Slide Number Placeholder 3"/>
          <p:cNvSpPr>
            <a:spLocks noGrp="1"/>
          </p:cNvSpPr>
          <p:nvPr>
            <p:ph type="sldNum" sz="quarter" idx="10"/>
          </p:nvPr>
        </p:nvSpPr>
        <p:spPr/>
        <p:txBody>
          <a:bodyPr/>
          <a:lstStyle/>
          <a:p>
            <a:fld id="{30F94135-F02B-4C11-B9D6-1FE66484E425}" type="slidenum">
              <a:rPr lang="en-US" smtClean="0"/>
              <a:pPr/>
              <a:t>9</a:t>
            </a:fld>
            <a:endParaRPr lang="en-US"/>
          </a:p>
        </p:txBody>
      </p:sp>
    </p:spTree>
    <p:extLst>
      <p:ext uri="{BB962C8B-B14F-4D97-AF65-F5344CB8AC3E}">
        <p14:creationId xmlns:p14="http://schemas.microsoft.com/office/powerpoint/2010/main" val="25674836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3"/>
            <a:ext cx="9144000" cy="520858"/>
          </a:xfrm>
        </p:spPr>
        <p:txBody>
          <a:bodyPr>
            <a:normAutofit/>
          </a:bodyPr>
          <a:lstStyle>
            <a:lvl1pPr>
              <a:defRPr sz="3600">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5145009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 bg1="lt1" tx1="dk1" bg2="lt2" tx2="dk2" accent1="accent1" accent2="accent2" accent3="accent3" accent4="accent4" accent5="accent5" accent6="accent6" hlink="hlink" folHlink="folHlink"/>
  <p:sldLayoutIdLst>
    <p:sldLayoutId id="2147483676" r:id="rId1"/>
  </p:sldLayoutIdLst>
  <p:timing>
    <p:tnLst>
      <p:par>
        <p:cTn id="1" dur="indefinite" restart="never" nodeType="tmRoot"/>
      </p:par>
    </p:tnLst>
  </p:timing>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10.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10.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10.png"/><Relationship Id="rId10" Type="http://schemas.openxmlformats.org/officeDocument/2006/relationships/image" Target="../media/image30.png"/><Relationship Id="rId4" Type="http://schemas.openxmlformats.org/officeDocument/2006/relationships/image" Target="../media/image25.png"/><Relationship Id="rId9" Type="http://schemas.openxmlformats.org/officeDocument/2006/relationships/image" Target="../media/image29.png"/></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image" Target="../media/image42.jpeg"/><Relationship Id="rId18" Type="http://schemas.openxmlformats.org/officeDocument/2006/relationships/oleObject" Target="../embeddings/oleObject5.bin"/><Relationship Id="rId26" Type="http://schemas.openxmlformats.org/officeDocument/2006/relationships/oleObject" Target="../embeddings/oleObject9.bin"/><Relationship Id="rId3" Type="http://schemas.openxmlformats.org/officeDocument/2006/relationships/notesSlide" Target="../notesSlides/notesSlide13.xml"/><Relationship Id="rId21" Type="http://schemas.openxmlformats.org/officeDocument/2006/relationships/image" Target="../media/image36.wmf"/><Relationship Id="rId7" Type="http://schemas.openxmlformats.org/officeDocument/2006/relationships/image" Target="../media/image31.wmf"/><Relationship Id="rId12" Type="http://schemas.openxmlformats.org/officeDocument/2006/relationships/image" Target="../media/image41.jpeg"/><Relationship Id="rId17" Type="http://schemas.openxmlformats.org/officeDocument/2006/relationships/image" Target="../media/image34.wmf"/><Relationship Id="rId25" Type="http://schemas.openxmlformats.org/officeDocument/2006/relationships/image" Target="../media/image38.wmf"/><Relationship Id="rId2" Type="http://schemas.openxmlformats.org/officeDocument/2006/relationships/slideLayout" Target="../slideLayouts/slideLayout1.xml"/><Relationship Id="rId16" Type="http://schemas.openxmlformats.org/officeDocument/2006/relationships/oleObject" Target="../embeddings/oleObject4.bin"/><Relationship Id="rId20" Type="http://schemas.openxmlformats.org/officeDocument/2006/relationships/oleObject" Target="../embeddings/oleObject6.bin"/><Relationship Id="rId29" Type="http://schemas.openxmlformats.org/officeDocument/2006/relationships/image" Target="../media/image40.wmf"/><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33.wmf"/><Relationship Id="rId24" Type="http://schemas.openxmlformats.org/officeDocument/2006/relationships/oleObject" Target="../embeddings/oleObject8.bin"/><Relationship Id="rId5" Type="http://schemas.openxmlformats.org/officeDocument/2006/relationships/image" Target="../media/image25.png"/><Relationship Id="rId15" Type="http://schemas.openxmlformats.org/officeDocument/2006/relationships/image" Target="../media/image10.png"/><Relationship Id="rId23" Type="http://schemas.openxmlformats.org/officeDocument/2006/relationships/image" Target="../media/image37.wmf"/><Relationship Id="rId28" Type="http://schemas.openxmlformats.org/officeDocument/2006/relationships/oleObject" Target="../embeddings/oleObject10.bin"/><Relationship Id="rId10" Type="http://schemas.openxmlformats.org/officeDocument/2006/relationships/oleObject" Target="../embeddings/oleObject3.bin"/><Relationship Id="rId19" Type="http://schemas.openxmlformats.org/officeDocument/2006/relationships/image" Target="../media/image35.wmf"/><Relationship Id="rId4" Type="http://schemas.openxmlformats.org/officeDocument/2006/relationships/image" Target="../media/image24.png"/><Relationship Id="rId9" Type="http://schemas.openxmlformats.org/officeDocument/2006/relationships/image" Target="../media/image32.wmf"/><Relationship Id="rId14" Type="http://schemas.openxmlformats.org/officeDocument/2006/relationships/image" Target="../media/image43.jpeg"/><Relationship Id="rId22" Type="http://schemas.openxmlformats.org/officeDocument/2006/relationships/oleObject" Target="../embeddings/oleObject7.bin"/><Relationship Id="rId27" Type="http://schemas.openxmlformats.org/officeDocument/2006/relationships/image" Target="../media/image39.wmf"/><Relationship Id="rId30" Type="http://schemas.openxmlformats.org/officeDocument/2006/relationships/oleObject" Target="../embeddings/oleObject11.bin"/></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7.jpeg"/><Relationship Id="rId5" Type="http://schemas.openxmlformats.org/officeDocument/2006/relationships/image" Target="../media/image46.jpg"/><Relationship Id="rId4" Type="http://schemas.openxmlformats.org/officeDocument/2006/relationships/image" Target="../media/image45.jp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slideLayout" Target="../slideLayouts/slideLayout1.xml"/><Relationship Id="rId7" Type="http://schemas.openxmlformats.org/officeDocument/2006/relationships/image" Target="../media/image53.png"/><Relationship Id="rId2" Type="http://schemas.openxmlformats.org/officeDocument/2006/relationships/video" Target="../media/media6.avi"/><Relationship Id="rId1" Type="http://schemas.microsoft.com/office/2007/relationships/media" Target="../media/media6.avi"/><Relationship Id="rId6" Type="http://schemas.openxmlformats.org/officeDocument/2006/relationships/image" Target="../media/image52.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notesSlide" Target="../notesSlides/notesSlide16.xml"/><Relationship Id="rId9" Type="http://schemas.openxmlformats.org/officeDocument/2006/relationships/image" Target="../media/image55.png"/></Relationships>
</file>

<file path=ppt/slides/_rels/slide17.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slideLayout" Target="../slideLayouts/slideLayout1.xml"/><Relationship Id="rId7" Type="http://schemas.openxmlformats.org/officeDocument/2006/relationships/image" Target="../media/image59.png"/><Relationship Id="rId2" Type="http://schemas.microsoft.com/office/2007/relationships/media" Target="../media/media7.avi"/><Relationship Id="rId1" Type="http://schemas.openxmlformats.org/officeDocument/2006/relationships/video" Target="NULL" TargetMode="Externa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notesSlide" Target="../notesSlides/notesSlide17.xml"/><Relationship Id="rId9" Type="http://schemas.openxmlformats.org/officeDocument/2006/relationships/image" Target="../media/image61.png"/></Relationships>
</file>

<file path=ppt/slides/_rels/slide18.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slideLayout" Target="../slideLayouts/slideLayout1.xml"/><Relationship Id="rId7" Type="http://schemas.openxmlformats.org/officeDocument/2006/relationships/image" Target="../media/image64.png"/><Relationship Id="rId2" Type="http://schemas.openxmlformats.org/officeDocument/2006/relationships/video" Target="../media/media8.avi"/><Relationship Id="rId1" Type="http://schemas.microsoft.com/office/2007/relationships/media" Target="../media/media8.avi"/><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notesSlide" Target="../notesSlides/notesSlide18.xml"/><Relationship Id="rId9" Type="http://schemas.openxmlformats.org/officeDocument/2006/relationships/image" Target="../media/image66.png"/></Relationships>
</file>

<file path=ppt/slides/_rels/slide19.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slideLayout" Target="../slideLayouts/slideLayout1.xml"/><Relationship Id="rId7" Type="http://schemas.openxmlformats.org/officeDocument/2006/relationships/image" Target="../media/image69.png"/><Relationship Id="rId2" Type="http://schemas.microsoft.com/office/2007/relationships/media" Target="../media/media9.avi"/><Relationship Id="rId1" Type="http://schemas.openxmlformats.org/officeDocument/2006/relationships/video" Target="NULL" TargetMode="Externa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notesSlide" Target="../notesSlides/notesSlide19.xml"/><Relationship Id="rId9" Type="http://schemas.openxmlformats.org/officeDocument/2006/relationships/image" Target="../media/image71.png"/></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slideLayout" Target="../slideLayouts/slideLayout1.xml"/><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notesSlide" Target="../notesSlides/notesSlide2.xml"/><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34.wmf"/><Relationship Id="rId3" Type="http://schemas.openxmlformats.org/officeDocument/2006/relationships/notesSlide" Target="../notesSlides/notesSlide20.xml"/><Relationship Id="rId7" Type="http://schemas.openxmlformats.org/officeDocument/2006/relationships/oleObject" Target="../embeddings/oleObject12.bin"/><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34.wmf"/><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oleObject" Target="../embeddings/oleObject13.bin"/><Relationship Id="rId5" Type="http://schemas.openxmlformats.org/officeDocument/2006/relationships/image" Target="../media/image25.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15.bin"/><Relationship Id="rId3" Type="http://schemas.openxmlformats.org/officeDocument/2006/relationships/notesSlide" Target="../notesSlides/notesSlide22.xml"/><Relationship Id="rId7" Type="http://schemas.openxmlformats.org/officeDocument/2006/relationships/image" Target="../media/image34.wmf"/><Relationship Id="rId2" Type="http://schemas.openxmlformats.org/officeDocument/2006/relationships/slideLayout" Target="../slideLayouts/slideLayout1.xml"/><Relationship Id="rId1" Type="http://schemas.openxmlformats.org/officeDocument/2006/relationships/vmlDrawing" Target="../drawings/vmlDrawing4.vml"/><Relationship Id="rId6" Type="http://schemas.openxmlformats.org/officeDocument/2006/relationships/oleObject" Target="../embeddings/oleObject14.bin"/><Relationship Id="rId5" Type="http://schemas.openxmlformats.org/officeDocument/2006/relationships/image" Target="../media/image76.png"/><Relationship Id="rId4" Type="http://schemas.openxmlformats.org/officeDocument/2006/relationships/image" Target="../media/image75.png"/></Relationships>
</file>

<file path=ppt/slides/_rels/slide23.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notesSlide" Target="../notesSlides/notesSlide23.xml"/><Relationship Id="rId7" Type="http://schemas.openxmlformats.org/officeDocument/2006/relationships/image" Target="../media/image34.wmf"/><Relationship Id="rId2" Type="http://schemas.openxmlformats.org/officeDocument/2006/relationships/slideLayout" Target="../slideLayouts/slideLayout1.xml"/><Relationship Id="rId1" Type="http://schemas.openxmlformats.org/officeDocument/2006/relationships/vmlDrawing" Target="../drawings/vmlDrawing5.vml"/><Relationship Id="rId6" Type="http://schemas.openxmlformats.org/officeDocument/2006/relationships/oleObject" Target="../embeddings/oleObject16.bin"/><Relationship Id="rId5" Type="http://schemas.openxmlformats.org/officeDocument/2006/relationships/image" Target="../media/image25.pn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video" Target="NULL" TargetMode="External"/><Relationship Id="rId7" Type="http://schemas.openxmlformats.org/officeDocument/2006/relationships/image" Target="../media/image16.png"/><Relationship Id="rId12" Type="http://schemas.openxmlformats.org/officeDocument/2006/relationships/image" Target="../media/image81.png"/><Relationship Id="rId2" Type="http://schemas.openxmlformats.org/officeDocument/2006/relationships/video" Target="../media/media3.avi"/><Relationship Id="rId1" Type="http://schemas.microsoft.com/office/2007/relationships/media" Target="../media/media3.avi"/><Relationship Id="rId6" Type="http://schemas.openxmlformats.org/officeDocument/2006/relationships/notesSlide" Target="../notesSlides/notesSlide24.xml"/><Relationship Id="rId11" Type="http://schemas.openxmlformats.org/officeDocument/2006/relationships/image" Target="../media/image15.png"/><Relationship Id="rId5" Type="http://schemas.openxmlformats.org/officeDocument/2006/relationships/slideLayout" Target="../slideLayouts/slideLayout1.xml"/><Relationship Id="rId10" Type="http://schemas.openxmlformats.org/officeDocument/2006/relationships/image" Target="../media/image80.png"/><Relationship Id="rId4" Type="http://schemas.microsoft.com/office/2007/relationships/media" Target="../media/media10.avi"/><Relationship Id="rId9" Type="http://schemas.openxmlformats.org/officeDocument/2006/relationships/image" Target="../media/image79.png"/></Relationships>
</file>

<file path=ppt/slides/_rels/slide25.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85.png"/><Relationship Id="rId5" Type="http://schemas.openxmlformats.org/officeDocument/2006/relationships/image" Target="../media/image84.png"/><Relationship Id="rId10" Type="http://schemas.openxmlformats.org/officeDocument/2006/relationships/image" Target="../media/image89.png"/><Relationship Id="rId4" Type="http://schemas.openxmlformats.org/officeDocument/2006/relationships/image" Target="../media/image83.png"/><Relationship Id="rId9" Type="http://schemas.openxmlformats.org/officeDocument/2006/relationships/image" Target="../media/image88.png"/></Relationships>
</file>

<file path=ppt/slides/_rels/slide2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92.png"/><Relationship Id="rId4" Type="http://schemas.openxmlformats.org/officeDocument/2006/relationships/image" Target="../media/image91.png"/></Relationships>
</file>

<file path=ppt/slides/_rels/slide27.xml.rels><?xml version="1.0" encoding="UTF-8" standalone="yes"?>
<Relationships xmlns="http://schemas.openxmlformats.org/package/2006/relationships"><Relationship Id="rId8" Type="http://schemas.openxmlformats.org/officeDocument/2006/relationships/image" Target="../media/image34.wmf"/><Relationship Id="rId3" Type="http://schemas.openxmlformats.org/officeDocument/2006/relationships/notesSlide" Target="../notesSlides/notesSlide27.xml"/><Relationship Id="rId7" Type="http://schemas.openxmlformats.org/officeDocument/2006/relationships/oleObject" Target="../embeddings/oleObject17.bin"/><Relationship Id="rId2" Type="http://schemas.openxmlformats.org/officeDocument/2006/relationships/slideLayout" Target="../slideLayouts/slideLayout1.xml"/><Relationship Id="rId1" Type="http://schemas.openxmlformats.org/officeDocument/2006/relationships/vmlDrawing" Target="../drawings/vmlDrawing6.v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 Id="rId9" Type="http://schemas.openxmlformats.org/officeDocument/2006/relationships/oleObject" Target="../embeddings/oleObject18.bin"/></Relationships>
</file>

<file path=ppt/slides/_rels/slide28.xml.rels><?xml version="1.0" encoding="UTF-8" standalone="yes"?>
<Relationships xmlns="http://schemas.openxmlformats.org/package/2006/relationships"><Relationship Id="rId8" Type="http://schemas.openxmlformats.org/officeDocument/2006/relationships/video" Target="../media/media3.avi"/><Relationship Id="rId13" Type="http://schemas.openxmlformats.org/officeDocument/2006/relationships/image" Target="../media/image66.png"/><Relationship Id="rId18" Type="http://schemas.openxmlformats.org/officeDocument/2006/relationships/image" Target="../media/image94.png"/><Relationship Id="rId3" Type="http://schemas.microsoft.com/office/2007/relationships/media" Target="../media/media8.avi"/><Relationship Id="rId7" Type="http://schemas.microsoft.com/office/2007/relationships/media" Target="../media/media3.avi"/><Relationship Id="rId12" Type="http://schemas.openxmlformats.org/officeDocument/2006/relationships/image" Target="../media/image68.png"/><Relationship Id="rId17" Type="http://schemas.openxmlformats.org/officeDocument/2006/relationships/image" Target="../media/image93.png"/><Relationship Id="rId2" Type="http://schemas.microsoft.com/office/2007/relationships/media" Target="../media/media9.avi"/><Relationship Id="rId16" Type="http://schemas.openxmlformats.org/officeDocument/2006/relationships/image" Target="../media/image59.png"/><Relationship Id="rId1" Type="http://schemas.openxmlformats.org/officeDocument/2006/relationships/video" Target="NULL" TargetMode="External"/><Relationship Id="rId6" Type="http://schemas.openxmlformats.org/officeDocument/2006/relationships/video" Target="../media/media6.avi"/><Relationship Id="rId11" Type="http://schemas.openxmlformats.org/officeDocument/2006/relationships/notesSlide" Target="../notesSlides/notesSlide28.xml"/><Relationship Id="rId5" Type="http://schemas.microsoft.com/office/2007/relationships/media" Target="../media/media6.avi"/><Relationship Id="rId15" Type="http://schemas.openxmlformats.org/officeDocument/2006/relationships/image" Target="../media/image16.png"/><Relationship Id="rId10" Type="http://schemas.openxmlformats.org/officeDocument/2006/relationships/slideLayout" Target="../slideLayouts/slideLayout1.xml"/><Relationship Id="rId4" Type="http://schemas.openxmlformats.org/officeDocument/2006/relationships/video" Target="../media/media8.avi"/><Relationship Id="rId9" Type="http://schemas.microsoft.com/office/2007/relationships/media" Target="../media/media7.avi"/><Relationship Id="rId14"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media" Target="../media/media3.avi"/><Relationship Id="rId7" Type="http://schemas.openxmlformats.org/officeDocument/2006/relationships/image" Target="../media/image12.png"/><Relationship Id="rId2" Type="http://schemas.openxmlformats.org/officeDocument/2006/relationships/video" Target="../media/media2.avi"/><Relationship Id="rId1" Type="http://schemas.microsoft.com/office/2007/relationships/media" Target="../media/media2.avi"/><Relationship Id="rId6" Type="http://schemas.openxmlformats.org/officeDocument/2006/relationships/notesSlide" Target="../notesSlides/notesSlide3.xml"/><Relationship Id="rId11" Type="http://schemas.openxmlformats.org/officeDocument/2006/relationships/image" Target="../media/image16.png"/><Relationship Id="rId5" Type="http://schemas.openxmlformats.org/officeDocument/2006/relationships/slideLayout" Target="../slideLayouts/slideLayout1.xml"/><Relationship Id="rId10" Type="http://schemas.openxmlformats.org/officeDocument/2006/relationships/image" Target="../media/image15.png"/><Relationship Id="rId4" Type="http://schemas.openxmlformats.org/officeDocument/2006/relationships/video" Target="../media/media3.avi"/><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9.jpe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microsoft.com/office/2007/relationships/media" Target="../media/media5.avi"/><Relationship Id="rId7" Type="http://schemas.openxmlformats.org/officeDocument/2006/relationships/image" Target="../media/image21.png"/><Relationship Id="rId2" Type="http://schemas.microsoft.com/office/2007/relationships/media" Target="../media/media4.avi"/><Relationship Id="rId1" Type="http://schemas.openxmlformats.org/officeDocument/2006/relationships/video" Target="NULL" TargetMode="External"/><Relationship Id="rId6" Type="http://schemas.openxmlformats.org/officeDocument/2006/relationships/image" Target="../media/image20.png"/><Relationship Id="rId5" Type="http://schemas.openxmlformats.org/officeDocument/2006/relationships/notesSlide" Target="../notesSlides/notesSlide5.xml"/><Relationship Id="rId4" Type="http://schemas.openxmlformats.org/officeDocument/2006/relationships/slideLayout" Target="../slideLayouts/slideLayout1.xml"/><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7.png"/><Relationship Id="rId7"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8.png"/><Relationship Id="rId9"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615440"/>
          </a:xfrm>
        </p:spPr>
        <p:txBody>
          <a:bodyPr>
            <a:normAutofit/>
          </a:bodyPr>
          <a:lstStyle/>
          <a:p>
            <a:r>
              <a:rPr lang="en-US" dirty="0" smtClean="0"/>
              <a:t>Micron-scale light transport decomposition using interferometry</a:t>
            </a:r>
            <a:endParaRPr lang="en-US" dirty="0"/>
          </a:p>
        </p:txBody>
      </p:sp>
      <p:grpSp>
        <p:nvGrpSpPr>
          <p:cNvPr id="3" name="Group 2"/>
          <p:cNvGrpSpPr/>
          <p:nvPr/>
        </p:nvGrpSpPr>
        <p:grpSpPr>
          <a:xfrm>
            <a:off x="1475538" y="1858477"/>
            <a:ext cx="6192925" cy="1136986"/>
            <a:chOff x="1229678" y="2766457"/>
            <a:chExt cx="6192925" cy="1136986"/>
          </a:xfrm>
        </p:grpSpPr>
        <p:sp>
          <p:nvSpPr>
            <p:cNvPr id="20" name="Rectangle 19"/>
            <p:cNvSpPr/>
            <p:nvPr/>
          </p:nvSpPr>
          <p:spPr>
            <a:xfrm>
              <a:off x="1585320" y="3380223"/>
              <a:ext cx="2307748" cy="523220"/>
            </a:xfrm>
            <a:prstGeom prst="rect">
              <a:avLst/>
            </a:prstGeom>
          </p:spPr>
          <p:txBody>
            <a:bodyPr wrap="none">
              <a:spAutoFit/>
            </a:bodyPr>
            <a:lstStyle/>
            <a:p>
              <a:pPr algn="ctr"/>
              <a:r>
                <a:rPr lang="en-US" sz="2800" dirty="0" err="1">
                  <a:solidFill>
                    <a:schemeClr val="bg1"/>
                  </a:solidFill>
                </a:rPr>
                <a:t>Fredo</a:t>
              </a:r>
              <a:r>
                <a:rPr lang="en-US" sz="2800">
                  <a:solidFill>
                    <a:schemeClr val="bg1"/>
                  </a:solidFill>
                </a:rPr>
                <a:t> Durand</a:t>
              </a:r>
              <a:r>
                <a:rPr lang="en-US" sz="2800" baseline="30000">
                  <a:solidFill>
                    <a:schemeClr val="bg1"/>
                  </a:solidFill>
                </a:rPr>
                <a:t>2</a:t>
              </a:r>
              <a:endParaRPr lang="en-US" sz="2800" dirty="0"/>
            </a:p>
          </p:txBody>
        </p:sp>
        <p:grpSp>
          <p:nvGrpSpPr>
            <p:cNvPr id="7" name="Group 6"/>
            <p:cNvGrpSpPr/>
            <p:nvPr/>
          </p:nvGrpSpPr>
          <p:grpSpPr>
            <a:xfrm>
              <a:off x="1229678" y="2766457"/>
              <a:ext cx="6192925" cy="1136986"/>
              <a:chOff x="1229677" y="2154172"/>
              <a:chExt cx="6192925" cy="852740"/>
            </a:xfrm>
          </p:grpSpPr>
          <p:sp>
            <p:nvSpPr>
              <p:cNvPr id="8" name="Rectangle 7"/>
              <p:cNvSpPr/>
              <p:nvPr/>
            </p:nvSpPr>
            <p:spPr>
              <a:xfrm>
                <a:off x="1229677" y="2154172"/>
                <a:ext cx="3019033" cy="392415"/>
              </a:xfrm>
              <a:prstGeom prst="rect">
                <a:avLst/>
              </a:prstGeom>
            </p:spPr>
            <p:txBody>
              <a:bodyPr wrap="none">
                <a:spAutoFit/>
              </a:bodyPr>
              <a:lstStyle/>
              <a:p>
                <a:pPr algn="ctr"/>
                <a:r>
                  <a:rPr lang="en-US" sz="2800" dirty="0" err="1">
                    <a:solidFill>
                      <a:schemeClr val="bg1"/>
                    </a:solidFill>
                  </a:rPr>
                  <a:t>Ioannis</a:t>
                </a:r>
                <a:r>
                  <a:rPr lang="en-US" sz="2800" dirty="0">
                    <a:solidFill>
                      <a:schemeClr val="bg1"/>
                    </a:solidFill>
                  </a:rPr>
                  <a:t> Gkioulekas</a:t>
                </a:r>
                <a:r>
                  <a:rPr lang="en-US" sz="2800" baseline="30000" dirty="0">
                    <a:solidFill>
                      <a:schemeClr val="bg1"/>
                    </a:solidFill>
                  </a:rPr>
                  <a:t>1</a:t>
                </a:r>
                <a:endParaRPr lang="en-US" sz="2800" dirty="0"/>
              </a:p>
            </p:txBody>
          </p:sp>
          <p:sp>
            <p:nvSpPr>
              <p:cNvPr id="9" name="Rectangle 8"/>
              <p:cNvSpPr/>
              <p:nvPr/>
            </p:nvSpPr>
            <p:spPr>
              <a:xfrm>
                <a:off x="5481109" y="2154172"/>
                <a:ext cx="1833900" cy="392415"/>
              </a:xfrm>
              <a:prstGeom prst="rect">
                <a:avLst/>
              </a:prstGeom>
            </p:spPr>
            <p:txBody>
              <a:bodyPr wrap="none">
                <a:spAutoFit/>
              </a:bodyPr>
              <a:lstStyle/>
              <a:p>
                <a:pPr algn="ctr"/>
                <a:r>
                  <a:rPr lang="en-US" sz="2800" dirty="0" err="1">
                    <a:solidFill>
                      <a:schemeClr val="bg1"/>
                    </a:solidFill>
                  </a:rPr>
                  <a:t>Anat</a:t>
                </a:r>
                <a:r>
                  <a:rPr lang="en-US" sz="2800" dirty="0">
                    <a:solidFill>
                      <a:schemeClr val="bg1"/>
                    </a:solidFill>
                  </a:rPr>
                  <a:t> Levin</a:t>
                </a:r>
                <a:r>
                  <a:rPr lang="en-US" sz="2800" baseline="30000" dirty="0">
                    <a:solidFill>
                      <a:schemeClr val="bg1"/>
                    </a:solidFill>
                  </a:rPr>
                  <a:t>3</a:t>
                </a:r>
                <a:endParaRPr lang="en-US" sz="2800" dirty="0"/>
              </a:p>
            </p:txBody>
          </p:sp>
          <p:sp>
            <p:nvSpPr>
              <p:cNvPr id="10" name="Rectangle 9"/>
              <p:cNvSpPr/>
              <p:nvPr/>
            </p:nvSpPr>
            <p:spPr>
              <a:xfrm>
                <a:off x="5373515" y="2614497"/>
                <a:ext cx="2049087" cy="392415"/>
              </a:xfrm>
              <a:prstGeom prst="rect">
                <a:avLst/>
              </a:prstGeom>
            </p:spPr>
            <p:txBody>
              <a:bodyPr wrap="none">
                <a:spAutoFit/>
              </a:bodyPr>
              <a:lstStyle/>
              <a:p>
                <a:pPr algn="ctr"/>
                <a:r>
                  <a:rPr lang="en-US" sz="2800" dirty="0">
                    <a:solidFill>
                      <a:schemeClr val="bg1"/>
                    </a:solidFill>
                  </a:rPr>
                  <a:t>Todd Zickler</a:t>
                </a:r>
                <a:r>
                  <a:rPr lang="en-US" sz="2800" baseline="30000" dirty="0">
                    <a:solidFill>
                      <a:schemeClr val="bg1"/>
                    </a:solidFill>
                  </a:rPr>
                  <a:t>1</a:t>
                </a:r>
                <a:endParaRPr lang="en-US" sz="2800" dirty="0"/>
              </a:p>
            </p:txBody>
          </p:sp>
        </p:grpSp>
      </p:grpSp>
      <p:sp>
        <p:nvSpPr>
          <p:cNvPr id="12" name="Rectangle 11"/>
          <p:cNvSpPr/>
          <p:nvPr/>
        </p:nvSpPr>
        <p:spPr>
          <a:xfrm>
            <a:off x="698664" y="3534531"/>
            <a:ext cx="2259466" cy="523220"/>
          </a:xfrm>
          <a:prstGeom prst="rect">
            <a:avLst/>
          </a:prstGeom>
        </p:spPr>
        <p:txBody>
          <a:bodyPr wrap="none">
            <a:spAutoFit/>
          </a:bodyPr>
          <a:lstStyle/>
          <a:p>
            <a:pPr algn="ctr"/>
            <a:r>
              <a:rPr lang="en-US" sz="2800" baseline="30000" dirty="0">
                <a:solidFill>
                  <a:schemeClr val="bg1"/>
                </a:solidFill>
              </a:rPr>
              <a:t>1</a:t>
            </a:r>
            <a:r>
              <a:rPr lang="en-US" sz="2800" dirty="0">
                <a:solidFill>
                  <a:schemeClr val="bg1"/>
                </a:solidFill>
              </a:rPr>
              <a:t>Harvard SEAS</a:t>
            </a:r>
            <a:endParaRPr lang="en-US" sz="2800" dirty="0"/>
          </a:p>
        </p:txBody>
      </p:sp>
      <p:sp>
        <p:nvSpPr>
          <p:cNvPr id="13" name="Rectangle 12"/>
          <p:cNvSpPr/>
          <p:nvPr/>
        </p:nvSpPr>
        <p:spPr>
          <a:xfrm>
            <a:off x="6384734" y="3534532"/>
            <a:ext cx="1849865" cy="523220"/>
          </a:xfrm>
          <a:prstGeom prst="rect">
            <a:avLst/>
          </a:prstGeom>
        </p:spPr>
        <p:txBody>
          <a:bodyPr wrap="none">
            <a:spAutoFit/>
          </a:bodyPr>
          <a:lstStyle/>
          <a:p>
            <a:pPr algn="ctr"/>
            <a:r>
              <a:rPr lang="el-GR" sz="2800" baseline="30000" dirty="0">
                <a:solidFill>
                  <a:schemeClr val="bg1"/>
                </a:solidFill>
              </a:rPr>
              <a:t>3</a:t>
            </a:r>
            <a:r>
              <a:rPr lang="en-US" sz="2800" dirty="0">
                <a:solidFill>
                  <a:schemeClr val="bg1"/>
                </a:solidFill>
              </a:rPr>
              <a:t>Weizmann</a:t>
            </a:r>
            <a:endParaRPr lang="en-US" sz="2800" dirty="0"/>
          </a:p>
        </p:txBody>
      </p:sp>
      <p:sp>
        <p:nvSpPr>
          <p:cNvPr id="14" name="Rectangle 13"/>
          <p:cNvSpPr/>
          <p:nvPr/>
        </p:nvSpPr>
        <p:spPr>
          <a:xfrm>
            <a:off x="3690702" y="3534532"/>
            <a:ext cx="1762598" cy="523220"/>
          </a:xfrm>
          <a:prstGeom prst="rect">
            <a:avLst/>
          </a:prstGeom>
        </p:spPr>
        <p:txBody>
          <a:bodyPr wrap="none">
            <a:spAutoFit/>
          </a:bodyPr>
          <a:lstStyle/>
          <a:p>
            <a:pPr algn="ctr"/>
            <a:r>
              <a:rPr lang="en-US" sz="2800" baseline="30000" dirty="0">
                <a:solidFill>
                  <a:schemeClr val="bg1"/>
                </a:solidFill>
              </a:rPr>
              <a:t>2</a:t>
            </a:r>
            <a:r>
              <a:rPr lang="en-US" sz="2800" dirty="0">
                <a:solidFill>
                  <a:schemeClr val="bg1"/>
                </a:solidFill>
              </a:rPr>
              <a:t>MIT CSAIL</a:t>
            </a:r>
            <a:endParaRPr lang="en-US" sz="2800" dirty="0"/>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37657" y="4129727"/>
            <a:ext cx="781477" cy="914400"/>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05893" y="4129727"/>
            <a:ext cx="1207546" cy="914400"/>
          </a:xfrm>
          <a:prstGeom prst="rect">
            <a:avLst/>
          </a:prstGeom>
        </p:spPr>
      </p:pic>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25230" y="4355781"/>
            <a:ext cx="893537" cy="462293"/>
          </a:xfrm>
          <a:prstGeom prst="rect">
            <a:avLst/>
          </a:prstGeom>
        </p:spPr>
      </p:pic>
    </p:spTree>
    <p:extLst>
      <p:ext uri="{BB962C8B-B14F-4D97-AF65-F5344CB8AC3E}">
        <p14:creationId xmlns:p14="http://schemas.microsoft.com/office/powerpoint/2010/main" val="4750281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Trapezoid 84"/>
          <p:cNvSpPr/>
          <p:nvPr/>
        </p:nvSpPr>
        <p:spPr>
          <a:xfrm rot="16200000" flipV="1">
            <a:off x="2807168" y="2230857"/>
            <a:ext cx="2581678" cy="526062"/>
          </a:xfrm>
          <a:prstGeom prst="trapezoid">
            <a:avLst>
              <a:gd name="adj" fmla="val 0"/>
            </a:avLst>
          </a:prstGeom>
          <a:solidFill>
            <a:srgbClr val="F9965B">
              <a:alpha val="35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87" name="Group 86"/>
          <p:cNvGrpSpPr/>
          <p:nvPr/>
        </p:nvGrpSpPr>
        <p:grpSpPr>
          <a:xfrm rot="16200000" flipH="1">
            <a:off x="3096504" y="1565797"/>
            <a:ext cx="2007235" cy="526065"/>
            <a:chOff x="2482436" y="3085594"/>
            <a:chExt cx="2676313" cy="701420"/>
          </a:xfrm>
          <a:solidFill>
            <a:srgbClr val="F9965B">
              <a:alpha val="35000"/>
            </a:srgbClr>
          </a:solidFill>
          <a:effectLst/>
        </p:grpSpPr>
        <p:sp>
          <p:nvSpPr>
            <p:cNvPr id="88" name="Trapezoid 87"/>
            <p:cNvSpPr/>
            <p:nvPr/>
          </p:nvSpPr>
          <p:spPr>
            <a:xfrm>
              <a:off x="2482436" y="3085598"/>
              <a:ext cx="1968919" cy="701416"/>
            </a:xfrm>
            <a:prstGeom prst="trapezoid">
              <a:avLst>
                <a:gd name="adj" fmla="val 0"/>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9" name="Right Triangle 88"/>
            <p:cNvSpPr/>
            <p:nvPr/>
          </p:nvSpPr>
          <p:spPr>
            <a:xfrm flipV="1">
              <a:off x="4451350" y="3085594"/>
              <a:ext cx="707399" cy="695511"/>
            </a:xfrm>
            <a:prstGeom prst="rtTriangl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122" name="Group 121"/>
          <p:cNvGrpSpPr/>
          <p:nvPr/>
        </p:nvGrpSpPr>
        <p:grpSpPr>
          <a:xfrm>
            <a:off x="3648456" y="548640"/>
            <a:ext cx="1866224" cy="1064621"/>
            <a:chOff x="3648456" y="548640"/>
            <a:chExt cx="1866224" cy="1064621"/>
          </a:xfrm>
        </p:grpSpPr>
        <p:sp>
          <p:nvSpPr>
            <p:cNvPr id="123" name="Rectangle 122"/>
            <p:cNvSpPr/>
            <p:nvPr/>
          </p:nvSpPr>
          <p:spPr>
            <a:xfrm>
              <a:off x="4547573" y="698678"/>
              <a:ext cx="967107" cy="461665"/>
            </a:xfrm>
            <a:prstGeom prst="rect">
              <a:avLst/>
            </a:prstGeom>
          </p:spPr>
          <p:txBody>
            <a:bodyPr wrap="square">
              <a:spAutoFit/>
            </a:bodyPr>
            <a:lstStyle/>
            <a:p>
              <a:pPr lvl="0" algn="ctr">
                <a:spcBef>
                  <a:spcPct val="20000"/>
                </a:spcBef>
              </a:pPr>
              <a:r>
                <a:rPr lang="en-US" sz="2400" dirty="0">
                  <a:solidFill>
                    <a:schemeClr val="bg1"/>
                  </a:solidFill>
                </a:rPr>
                <a:t>scene</a:t>
              </a:r>
            </a:p>
          </p:txBody>
        </p:sp>
        <p:grpSp>
          <p:nvGrpSpPr>
            <p:cNvPr id="124" name="Group 123"/>
            <p:cNvGrpSpPr/>
            <p:nvPr/>
          </p:nvGrpSpPr>
          <p:grpSpPr>
            <a:xfrm>
              <a:off x="3648456" y="548640"/>
              <a:ext cx="795392" cy="945270"/>
              <a:chOff x="4020806" y="3012206"/>
              <a:chExt cx="795392" cy="945270"/>
            </a:xfrm>
          </p:grpSpPr>
          <p:sp>
            <p:nvSpPr>
              <p:cNvPr id="126" name="Parallelogram 125"/>
              <p:cNvSpPr/>
              <p:nvPr/>
            </p:nvSpPr>
            <p:spPr>
              <a:xfrm rot="5400000" flipV="1">
                <a:off x="3963798" y="3109249"/>
                <a:ext cx="915664" cy="769840"/>
              </a:xfrm>
              <a:prstGeom prst="parallelogram">
                <a:avLst>
                  <a:gd name="adj" fmla="val 27498"/>
                </a:avLst>
              </a:prstGeom>
              <a:solidFill>
                <a:srgbClr val="A7C4D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7" name="Picture 1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20806" y="3012206"/>
                <a:ext cx="795392" cy="945270"/>
              </a:xfrm>
              <a:prstGeom prst="rect">
                <a:avLst/>
              </a:prstGeom>
            </p:spPr>
          </p:pic>
        </p:grpSp>
        <p:pic>
          <p:nvPicPr>
            <p:cNvPr id="125" name="Picture 124"/>
            <p:cNvPicPr>
              <a:picLocks noChangeAspect="1"/>
            </p:cNvPicPr>
            <p:nvPr/>
          </p:nvPicPr>
          <p:blipFill rotWithShape="1">
            <a:blip r:embed="rId4" cstate="print">
              <a:extLst>
                <a:ext uri="{28A0092B-C50C-407E-A947-70E740481C1C}">
                  <a14:useLocalDpi xmlns:a14="http://schemas.microsoft.com/office/drawing/2010/main" val="0"/>
                </a:ext>
              </a:extLst>
            </a:blip>
            <a:srcRect l="46827"/>
            <a:stretch/>
          </p:blipFill>
          <p:spPr>
            <a:xfrm>
              <a:off x="4153452" y="889235"/>
              <a:ext cx="491279" cy="724026"/>
            </a:xfrm>
            <a:prstGeom prst="rect">
              <a:avLst/>
            </a:prstGeom>
            <a:ln w="12700">
              <a:noFill/>
            </a:ln>
          </p:spPr>
        </p:pic>
      </p:grpSp>
      <p:sp>
        <p:nvSpPr>
          <p:cNvPr id="84" name="Rectangle 83"/>
          <p:cNvSpPr/>
          <p:nvPr/>
        </p:nvSpPr>
        <p:spPr>
          <a:xfrm>
            <a:off x="652352" y="1297126"/>
            <a:ext cx="2413056" cy="461665"/>
          </a:xfrm>
          <a:prstGeom prst="rect">
            <a:avLst/>
          </a:prstGeom>
        </p:spPr>
        <p:txBody>
          <a:bodyPr wrap="square">
            <a:spAutoFit/>
          </a:bodyPr>
          <a:lstStyle/>
          <a:p>
            <a:pPr lvl="0" algn="ctr">
              <a:spcBef>
                <a:spcPct val="20000"/>
              </a:spcBef>
            </a:pPr>
            <a:r>
              <a:rPr lang="en-US" sz="2400" dirty="0">
                <a:solidFill>
                  <a:schemeClr val="bg1"/>
                </a:solidFill>
              </a:rPr>
              <a:t>continuous wave</a:t>
            </a:r>
          </a:p>
        </p:txBody>
      </p:sp>
      <p:grpSp>
        <p:nvGrpSpPr>
          <p:cNvPr id="90" name="Group 89"/>
          <p:cNvGrpSpPr/>
          <p:nvPr/>
        </p:nvGrpSpPr>
        <p:grpSpPr>
          <a:xfrm>
            <a:off x="2153409" y="2314196"/>
            <a:ext cx="2221237" cy="526064"/>
            <a:chOff x="2197100" y="3085594"/>
            <a:chExt cx="2961649" cy="701418"/>
          </a:xfrm>
          <a:solidFill>
            <a:srgbClr val="F9965B">
              <a:alpha val="35000"/>
            </a:srgbClr>
          </a:solidFill>
          <a:effectLst/>
        </p:grpSpPr>
        <p:sp>
          <p:nvSpPr>
            <p:cNvPr id="91" name="Trapezoid 90"/>
            <p:cNvSpPr/>
            <p:nvPr/>
          </p:nvSpPr>
          <p:spPr>
            <a:xfrm>
              <a:off x="2197100" y="3085596"/>
              <a:ext cx="2254250" cy="701416"/>
            </a:xfrm>
            <a:prstGeom prst="trapezoid">
              <a:avLst>
                <a:gd name="adj" fmla="val 0"/>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2" name="Right Triangle 91"/>
            <p:cNvSpPr/>
            <p:nvPr/>
          </p:nvSpPr>
          <p:spPr>
            <a:xfrm flipV="1">
              <a:off x="4451350" y="3085594"/>
              <a:ext cx="707399" cy="695511"/>
            </a:xfrm>
            <a:prstGeom prst="rtTriangl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7" name="Group 6"/>
          <p:cNvGrpSpPr/>
          <p:nvPr/>
        </p:nvGrpSpPr>
        <p:grpSpPr>
          <a:xfrm>
            <a:off x="2152651" y="1205686"/>
            <a:ext cx="2164601" cy="2579042"/>
            <a:chOff x="1346200" y="1607580"/>
            <a:chExt cx="2886135" cy="3438723"/>
          </a:xfrm>
        </p:grpSpPr>
        <p:cxnSp>
          <p:nvCxnSpPr>
            <p:cNvPr id="80" name="Straight Connector 79"/>
            <p:cNvCxnSpPr/>
            <p:nvPr/>
          </p:nvCxnSpPr>
          <p:spPr>
            <a:xfrm flipV="1">
              <a:off x="4226108" y="1758951"/>
              <a:ext cx="0" cy="1439157"/>
            </a:xfrm>
            <a:prstGeom prst="line">
              <a:avLst/>
            </a:prstGeom>
            <a:ln w="38100"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V="1">
              <a:off x="4191366" y="1756806"/>
              <a:ext cx="0" cy="3289497"/>
            </a:xfrm>
            <a:prstGeom prst="line">
              <a:avLst/>
            </a:prstGeom>
            <a:ln w="38100"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V="1">
              <a:off x="4154544" y="1742452"/>
              <a:ext cx="0" cy="3303851"/>
            </a:xfrm>
            <a:prstGeom prst="line">
              <a:avLst/>
            </a:prstGeom>
            <a:ln w="38100" cap="sq" cmpd="sng">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1346200" y="3198108"/>
              <a:ext cx="2855965"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1346200" y="3665280"/>
              <a:ext cx="2406742"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flipV="1">
              <a:off x="3752942" y="1658829"/>
              <a:ext cx="0" cy="2006451"/>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95" name="Oval 94"/>
            <p:cNvSpPr/>
            <p:nvPr/>
          </p:nvSpPr>
          <p:spPr>
            <a:xfrm>
              <a:off x="3712330" y="1607580"/>
              <a:ext cx="87682" cy="87682"/>
            </a:xfrm>
            <a:prstGeom prst="ellipse">
              <a:avLst/>
            </a:prstGeom>
            <a:solidFill>
              <a:srgbClr val="7030A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98" name="Straight Connector 97"/>
            <p:cNvCxnSpPr/>
            <p:nvPr/>
          </p:nvCxnSpPr>
          <p:spPr>
            <a:xfrm>
              <a:off x="3752942" y="1658829"/>
              <a:ext cx="401602" cy="73531"/>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94" name="Oval 93"/>
            <p:cNvSpPr/>
            <p:nvPr/>
          </p:nvSpPr>
          <p:spPr>
            <a:xfrm>
              <a:off x="4144653" y="1687948"/>
              <a:ext cx="87682" cy="87682"/>
            </a:xfrm>
            <a:prstGeom prst="ellipse">
              <a:avLst/>
            </a:prstGeom>
            <a:solidFill>
              <a:srgbClr val="00B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6" name="Oval 95"/>
            <p:cNvSpPr/>
            <p:nvPr/>
          </p:nvSpPr>
          <p:spPr>
            <a:xfrm>
              <a:off x="4143970" y="1690088"/>
              <a:ext cx="87682" cy="87682"/>
            </a:xfrm>
            <a:prstGeom prst="ellipse">
              <a:avLst/>
            </a:prstGeom>
            <a:solidFill>
              <a:srgbClr val="7030A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209" name="Rectangle 208"/>
          <p:cNvSpPr/>
          <p:nvPr/>
        </p:nvSpPr>
        <p:spPr>
          <a:xfrm rot="2700000">
            <a:off x="4100257" y="1650386"/>
            <a:ext cx="55364" cy="1833188"/>
          </a:xfrm>
          <a:prstGeom prst="rect">
            <a:avLst/>
          </a:prstGeom>
          <a:solidFill>
            <a:srgbClr val="A7C4D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1" name="Picture 200"/>
          <p:cNvPicPr>
            <a:picLocks noChangeAspect="1"/>
          </p:cNvPicPr>
          <p:nvPr/>
        </p:nvPicPr>
        <p:blipFill rotWithShape="1">
          <a:blip r:embed="rId5" cstate="print">
            <a:extLst>
              <a:ext uri="{28A0092B-C50C-407E-A947-70E740481C1C}">
                <a14:useLocalDpi xmlns:a14="http://schemas.microsoft.com/office/drawing/2010/main" val="0"/>
              </a:ext>
            </a:extLst>
          </a:blip>
          <a:srcRect t="33599" r="78963" b="46339"/>
          <a:stretch/>
        </p:blipFill>
        <p:spPr>
          <a:xfrm>
            <a:off x="1359333" y="2246712"/>
            <a:ext cx="832467" cy="651510"/>
          </a:xfrm>
          <a:prstGeom prst="rect">
            <a:avLst/>
          </a:prstGeom>
        </p:spPr>
      </p:pic>
      <p:grpSp>
        <p:nvGrpSpPr>
          <p:cNvPr id="72" name="Group 71"/>
          <p:cNvGrpSpPr/>
          <p:nvPr/>
        </p:nvGrpSpPr>
        <p:grpSpPr>
          <a:xfrm>
            <a:off x="3810552" y="3779963"/>
            <a:ext cx="577623" cy="691938"/>
            <a:chOff x="2994015" y="3946194"/>
            <a:chExt cx="739889" cy="945779"/>
          </a:xfrm>
        </p:grpSpPr>
        <p:sp>
          <p:nvSpPr>
            <p:cNvPr id="73" name="Isosceles Triangle 72"/>
            <p:cNvSpPr/>
            <p:nvPr/>
          </p:nvSpPr>
          <p:spPr>
            <a:xfrm flipV="1">
              <a:off x="2994015" y="3946194"/>
              <a:ext cx="739889" cy="671059"/>
            </a:xfrm>
            <a:prstGeom prst="triangle">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74" name="Rectangle 73"/>
            <p:cNvSpPr/>
            <p:nvPr/>
          </p:nvSpPr>
          <p:spPr>
            <a:xfrm flipV="1">
              <a:off x="2994015" y="4245301"/>
              <a:ext cx="739889" cy="646672"/>
            </a:xfrm>
            <a:prstGeom prst="rect">
              <a:avLst/>
            </a:prstGeom>
            <a:solidFill>
              <a:schemeClr val="tx1">
                <a:lumMod val="65000"/>
                <a:lumOff val="3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grpSp>
        <p:nvGrpSpPr>
          <p:cNvPr id="55" name="Group 54"/>
          <p:cNvGrpSpPr/>
          <p:nvPr/>
        </p:nvGrpSpPr>
        <p:grpSpPr>
          <a:xfrm>
            <a:off x="4402101" y="3849689"/>
            <a:ext cx="474699" cy="837900"/>
            <a:chOff x="4345468" y="5132918"/>
            <a:chExt cx="632932" cy="1117200"/>
          </a:xfrm>
        </p:grpSpPr>
        <p:cxnSp>
          <p:nvCxnSpPr>
            <p:cNvPr id="56" name="Straight Connector 55"/>
            <p:cNvCxnSpPr/>
            <p:nvPr/>
          </p:nvCxnSpPr>
          <p:spPr>
            <a:xfrm flipV="1">
              <a:off x="4345468" y="5132918"/>
              <a:ext cx="632932" cy="198809"/>
            </a:xfrm>
            <a:prstGeom prst="line">
              <a:avLst/>
            </a:prstGeom>
            <a:ln w="381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4345468" y="5962538"/>
              <a:ext cx="573819" cy="287580"/>
            </a:xfrm>
            <a:prstGeom prst="line">
              <a:avLst/>
            </a:prstGeom>
            <a:ln w="38100">
              <a:solidFill>
                <a:schemeClr val="bg1"/>
              </a:solidFill>
              <a:prstDash val="dash"/>
            </a:ln>
          </p:spPr>
          <p:style>
            <a:lnRef idx="1">
              <a:schemeClr val="accent1"/>
            </a:lnRef>
            <a:fillRef idx="0">
              <a:schemeClr val="accent1"/>
            </a:fillRef>
            <a:effectRef idx="0">
              <a:schemeClr val="accent1"/>
            </a:effectRef>
            <a:fontRef idx="minor">
              <a:schemeClr val="tx1"/>
            </a:fontRef>
          </p:style>
        </p:cxnSp>
      </p:grpSp>
      <p:sp>
        <p:nvSpPr>
          <p:cNvPr id="60" name="Title 1"/>
          <p:cNvSpPr>
            <a:spLocks noGrp="1"/>
          </p:cNvSpPr>
          <p:nvPr>
            <p:ph type="title"/>
          </p:nvPr>
        </p:nvSpPr>
        <p:spPr>
          <a:xfrm>
            <a:off x="0" y="0"/>
            <a:ext cx="9144000" cy="621792"/>
          </a:xfrm>
        </p:spPr>
        <p:txBody>
          <a:bodyPr>
            <a:noAutofit/>
          </a:bodyPr>
          <a:lstStyle/>
          <a:p>
            <a:r>
              <a:rPr lang="en-US" dirty="0" smtClean="0"/>
              <a:t>Michelson interferometer</a:t>
            </a:r>
            <a:endParaRPr lang="en-US" dirty="0"/>
          </a:p>
        </p:txBody>
      </p:sp>
      <p:grpSp>
        <p:nvGrpSpPr>
          <p:cNvPr id="61" name="Group 60"/>
          <p:cNvGrpSpPr/>
          <p:nvPr/>
        </p:nvGrpSpPr>
        <p:grpSpPr>
          <a:xfrm>
            <a:off x="706342" y="544068"/>
            <a:ext cx="2302856" cy="1779322"/>
            <a:chOff x="-145335" y="3604404"/>
            <a:chExt cx="3070474" cy="2372429"/>
          </a:xfrm>
        </p:grpSpPr>
        <p:sp>
          <p:nvSpPr>
            <p:cNvPr id="62" name="Rectangle 61"/>
            <p:cNvSpPr/>
            <p:nvPr/>
          </p:nvSpPr>
          <p:spPr>
            <a:xfrm>
              <a:off x="1378511" y="5460790"/>
              <a:ext cx="1307636" cy="492443"/>
            </a:xfrm>
            <a:prstGeom prst="rect">
              <a:avLst/>
            </a:prstGeom>
          </p:spPr>
          <p:txBody>
            <a:bodyPr wrap="square">
              <a:spAutoFit/>
            </a:bodyPr>
            <a:lstStyle/>
            <a:p>
              <a:pPr lvl="0" algn="ctr">
                <a:spcBef>
                  <a:spcPct val="20000"/>
                </a:spcBef>
              </a:pPr>
              <a:r>
                <a:rPr lang="en-US" dirty="0">
                  <a:solidFill>
                    <a:schemeClr val="bg1"/>
                  </a:solidFill>
                </a:rPr>
                <a:t>time</a:t>
              </a:r>
            </a:p>
          </p:txBody>
        </p:sp>
        <p:grpSp>
          <p:nvGrpSpPr>
            <p:cNvPr id="63" name="Group 62"/>
            <p:cNvGrpSpPr/>
            <p:nvPr/>
          </p:nvGrpSpPr>
          <p:grpSpPr>
            <a:xfrm>
              <a:off x="-145335" y="3604404"/>
              <a:ext cx="3070474" cy="2372429"/>
              <a:chOff x="-145335" y="3604404"/>
              <a:chExt cx="3070474" cy="2372429"/>
            </a:xfrm>
          </p:grpSpPr>
          <p:grpSp>
            <p:nvGrpSpPr>
              <p:cNvPr id="64" name="Group 63"/>
              <p:cNvGrpSpPr/>
              <p:nvPr/>
            </p:nvGrpSpPr>
            <p:grpSpPr>
              <a:xfrm>
                <a:off x="-94534" y="3818900"/>
                <a:ext cx="2468792" cy="2157933"/>
                <a:chOff x="-94534" y="3818900"/>
                <a:chExt cx="2468792" cy="2157933"/>
              </a:xfrm>
            </p:grpSpPr>
            <p:grpSp>
              <p:nvGrpSpPr>
                <p:cNvPr id="66" name="Group 65"/>
                <p:cNvGrpSpPr/>
                <p:nvPr/>
              </p:nvGrpSpPr>
              <p:grpSpPr>
                <a:xfrm>
                  <a:off x="-94534" y="3818900"/>
                  <a:ext cx="2468792" cy="2157933"/>
                  <a:chOff x="4611879" y="4666245"/>
                  <a:chExt cx="2468792" cy="2157933"/>
                </a:xfrm>
              </p:grpSpPr>
              <p:sp>
                <p:nvSpPr>
                  <p:cNvPr id="69" name="Rectangle 68"/>
                  <p:cNvSpPr/>
                  <p:nvPr/>
                </p:nvSpPr>
                <p:spPr>
                  <a:xfrm rot="16200000" flipH="1">
                    <a:off x="3779134" y="5498990"/>
                    <a:ext cx="2157933" cy="492443"/>
                  </a:xfrm>
                  <a:prstGeom prst="rect">
                    <a:avLst/>
                  </a:prstGeom>
                </p:spPr>
                <p:txBody>
                  <a:bodyPr wrap="square">
                    <a:spAutoFit/>
                  </a:bodyPr>
                  <a:lstStyle/>
                  <a:p>
                    <a:pPr lvl="0" algn="ctr">
                      <a:spcBef>
                        <a:spcPct val="20000"/>
                      </a:spcBef>
                    </a:pPr>
                    <a:r>
                      <a:rPr lang="en-US" dirty="0">
                        <a:solidFill>
                          <a:schemeClr val="bg1"/>
                        </a:solidFill>
                      </a:rPr>
                      <a:t>intensity</a:t>
                    </a:r>
                  </a:p>
                </p:txBody>
              </p:sp>
              <p:grpSp>
                <p:nvGrpSpPr>
                  <p:cNvPr id="77" name="Group 76"/>
                  <p:cNvGrpSpPr>
                    <a:grpSpLocks noChangeAspect="1"/>
                  </p:cNvGrpSpPr>
                  <p:nvPr/>
                </p:nvGrpSpPr>
                <p:grpSpPr>
                  <a:xfrm>
                    <a:off x="5166909" y="5014725"/>
                    <a:ext cx="1913762" cy="1293411"/>
                    <a:chOff x="2661273" y="3419046"/>
                    <a:chExt cx="3214624" cy="2278202"/>
                  </a:xfrm>
                </p:grpSpPr>
                <p:cxnSp>
                  <p:nvCxnSpPr>
                    <p:cNvPr id="78" name="Straight Arrow Connector 77"/>
                    <p:cNvCxnSpPr/>
                    <p:nvPr/>
                  </p:nvCxnSpPr>
                  <p:spPr>
                    <a:xfrm flipH="1">
                      <a:off x="2661273" y="3419046"/>
                      <a:ext cx="3" cy="2278202"/>
                    </a:xfrm>
                    <a:prstGeom prst="straightConnector1">
                      <a:avLst/>
                    </a:prstGeom>
                    <a:ln w="38100">
                      <a:solidFill>
                        <a:schemeClr val="bg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a:xfrm flipH="1" flipV="1">
                      <a:off x="2661276" y="5687745"/>
                      <a:ext cx="3214621" cy="9503"/>
                    </a:xfrm>
                    <a:prstGeom prst="straightConnector1">
                      <a:avLst/>
                    </a:prstGeom>
                    <a:ln w="38100">
                      <a:solidFill>
                        <a:schemeClr val="bg1"/>
                      </a:solidFill>
                      <a:headEnd type="arrow"/>
                      <a:tailEnd type="none"/>
                    </a:ln>
                  </p:spPr>
                  <p:style>
                    <a:lnRef idx="1">
                      <a:schemeClr val="accent1"/>
                    </a:lnRef>
                    <a:fillRef idx="0">
                      <a:schemeClr val="accent1"/>
                    </a:fillRef>
                    <a:effectRef idx="0">
                      <a:schemeClr val="accent1"/>
                    </a:effectRef>
                    <a:fontRef idx="minor">
                      <a:schemeClr val="tx1"/>
                    </a:fontRef>
                  </p:style>
                </p:cxnSp>
              </p:grpSp>
            </p:grpSp>
            <p:sp>
              <p:nvSpPr>
                <p:cNvPr id="67" name="Freeform 66"/>
                <p:cNvSpPr/>
                <p:nvPr/>
              </p:nvSpPr>
              <p:spPr>
                <a:xfrm>
                  <a:off x="549729" y="4553783"/>
                  <a:ext cx="747241" cy="868485"/>
                </a:xfrm>
                <a:custGeom>
                  <a:avLst/>
                  <a:gdLst>
                    <a:gd name="connsiteX0" fmla="*/ 0 w 747241"/>
                    <a:gd name="connsiteY0" fmla="*/ 867303 h 868485"/>
                    <a:gd name="connsiteX1" fmla="*/ 478971 w 747241"/>
                    <a:gd name="connsiteY1" fmla="*/ 861860 h 868485"/>
                    <a:gd name="connsiteX2" fmla="*/ 674914 w 747241"/>
                    <a:gd name="connsiteY2" fmla="*/ 867303 h 868485"/>
                    <a:gd name="connsiteX3" fmla="*/ 702128 w 747241"/>
                    <a:gd name="connsiteY3" fmla="*/ 834645 h 868485"/>
                    <a:gd name="connsiteX4" fmla="*/ 718457 w 747241"/>
                    <a:gd name="connsiteY4" fmla="*/ 747560 h 868485"/>
                    <a:gd name="connsiteX5" fmla="*/ 729342 w 747241"/>
                    <a:gd name="connsiteY5" fmla="*/ 459088 h 868485"/>
                    <a:gd name="connsiteX6" fmla="*/ 729342 w 747241"/>
                    <a:gd name="connsiteY6" fmla="*/ 241374 h 868485"/>
                    <a:gd name="connsiteX7" fmla="*/ 745671 w 747241"/>
                    <a:gd name="connsiteY7" fmla="*/ 29103 h 868485"/>
                    <a:gd name="connsiteX8" fmla="*/ 745671 w 747241"/>
                    <a:gd name="connsiteY8" fmla="*/ 7331 h 868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7241" h="868485">
                      <a:moveTo>
                        <a:pt x="0" y="867303"/>
                      </a:moveTo>
                      <a:lnTo>
                        <a:pt x="478971" y="861860"/>
                      </a:lnTo>
                      <a:cubicBezTo>
                        <a:pt x="591457" y="861860"/>
                        <a:pt x="637721" y="871839"/>
                        <a:pt x="674914" y="867303"/>
                      </a:cubicBezTo>
                      <a:cubicBezTo>
                        <a:pt x="712107" y="862767"/>
                        <a:pt x="694871" y="854602"/>
                        <a:pt x="702128" y="834645"/>
                      </a:cubicBezTo>
                      <a:cubicBezTo>
                        <a:pt x="709385" y="814688"/>
                        <a:pt x="713921" y="810153"/>
                        <a:pt x="718457" y="747560"/>
                      </a:cubicBezTo>
                      <a:cubicBezTo>
                        <a:pt x="722993" y="684967"/>
                        <a:pt x="727528" y="543452"/>
                        <a:pt x="729342" y="459088"/>
                      </a:cubicBezTo>
                      <a:cubicBezTo>
                        <a:pt x="731156" y="374724"/>
                        <a:pt x="726621" y="313038"/>
                        <a:pt x="729342" y="241374"/>
                      </a:cubicBezTo>
                      <a:cubicBezTo>
                        <a:pt x="732063" y="169710"/>
                        <a:pt x="742950" y="68110"/>
                        <a:pt x="745671" y="29103"/>
                      </a:cubicBezTo>
                      <a:cubicBezTo>
                        <a:pt x="748392" y="-9904"/>
                        <a:pt x="747031" y="-1287"/>
                        <a:pt x="745671" y="7331"/>
                      </a:cubicBezTo>
                    </a:path>
                  </a:pathLst>
                </a:custGeom>
                <a:noFill/>
                <a:ln w="38100">
                  <a:solidFill>
                    <a:srgbClr val="F996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8" name="Freeform 67"/>
                <p:cNvSpPr/>
                <p:nvPr/>
              </p:nvSpPr>
              <p:spPr>
                <a:xfrm flipH="1">
                  <a:off x="1301650" y="4560671"/>
                  <a:ext cx="747241" cy="868485"/>
                </a:xfrm>
                <a:custGeom>
                  <a:avLst/>
                  <a:gdLst>
                    <a:gd name="connsiteX0" fmla="*/ 0 w 747241"/>
                    <a:gd name="connsiteY0" fmla="*/ 867303 h 868485"/>
                    <a:gd name="connsiteX1" fmla="*/ 478971 w 747241"/>
                    <a:gd name="connsiteY1" fmla="*/ 861860 h 868485"/>
                    <a:gd name="connsiteX2" fmla="*/ 674914 w 747241"/>
                    <a:gd name="connsiteY2" fmla="*/ 867303 h 868485"/>
                    <a:gd name="connsiteX3" fmla="*/ 702128 w 747241"/>
                    <a:gd name="connsiteY3" fmla="*/ 834645 h 868485"/>
                    <a:gd name="connsiteX4" fmla="*/ 718457 w 747241"/>
                    <a:gd name="connsiteY4" fmla="*/ 747560 h 868485"/>
                    <a:gd name="connsiteX5" fmla="*/ 729342 w 747241"/>
                    <a:gd name="connsiteY5" fmla="*/ 459088 h 868485"/>
                    <a:gd name="connsiteX6" fmla="*/ 729342 w 747241"/>
                    <a:gd name="connsiteY6" fmla="*/ 241374 h 868485"/>
                    <a:gd name="connsiteX7" fmla="*/ 745671 w 747241"/>
                    <a:gd name="connsiteY7" fmla="*/ 29103 h 868485"/>
                    <a:gd name="connsiteX8" fmla="*/ 745671 w 747241"/>
                    <a:gd name="connsiteY8" fmla="*/ 7331 h 868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7241" h="868485">
                      <a:moveTo>
                        <a:pt x="0" y="867303"/>
                      </a:moveTo>
                      <a:lnTo>
                        <a:pt x="478971" y="861860"/>
                      </a:lnTo>
                      <a:cubicBezTo>
                        <a:pt x="591457" y="861860"/>
                        <a:pt x="637721" y="871839"/>
                        <a:pt x="674914" y="867303"/>
                      </a:cubicBezTo>
                      <a:cubicBezTo>
                        <a:pt x="712107" y="862767"/>
                        <a:pt x="694871" y="854602"/>
                        <a:pt x="702128" y="834645"/>
                      </a:cubicBezTo>
                      <a:cubicBezTo>
                        <a:pt x="709385" y="814688"/>
                        <a:pt x="713921" y="810153"/>
                        <a:pt x="718457" y="747560"/>
                      </a:cubicBezTo>
                      <a:cubicBezTo>
                        <a:pt x="722993" y="684967"/>
                        <a:pt x="727528" y="543452"/>
                        <a:pt x="729342" y="459088"/>
                      </a:cubicBezTo>
                      <a:cubicBezTo>
                        <a:pt x="731156" y="374724"/>
                        <a:pt x="726621" y="313038"/>
                        <a:pt x="729342" y="241374"/>
                      </a:cubicBezTo>
                      <a:cubicBezTo>
                        <a:pt x="732063" y="169710"/>
                        <a:pt x="742950" y="68110"/>
                        <a:pt x="745671" y="29103"/>
                      </a:cubicBezTo>
                      <a:cubicBezTo>
                        <a:pt x="748392" y="-9904"/>
                        <a:pt x="747031" y="-1287"/>
                        <a:pt x="745671" y="7331"/>
                      </a:cubicBezTo>
                    </a:path>
                  </a:pathLst>
                </a:custGeom>
                <a:noFill/>
                <a:ln w="38100">
                  <a:solidFill>
                    <a:srgbClr val="F996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65" name="Rectangle 64"/>
              <p:cNvSpPr/>
              <p:nvPr/>
            </p:nvSpPr>
            <p:spPr>
              <a:xfrm>
                <a:off x="-145335" y="3604404"/>
                <a:ext cx="3070474" cy="615553"/>
              </a:xfrm>
              <a:prstGeom prst="rect">
                <a:avLst/>
              </a:prstGeom>
            </p:spPr>
            <p:txBody>
              <a:bodyPr wrap="square">
                <a:spAutoFit/>
              </a:bodyPr>
              <a:lstStyle/>
              <a:p>
                <a:pPr lvl="0" algn="ctr">
                  <a:spcBef>
                    <a:spcPct val="20000"/>
                  </a:spcBef>
                </a:pPr>
                <a:r>
                  <a:rPr lang="en-US" sz="2400" dirty="0">
                    <a:solidFill>
                      <a:schemeClr val="bg1"/>
                    </a:solidFill>
                  </a:rPr>
                  <a:t>ultra-short pulse</a:t>
                </a:r>
              </a:p>
            </p:txBody>
          </p:sp>
        </p:grpSp>
      </p:grpSp>
      <p:sp>
        <p:nvSpPr>
          <p:cNvPr id="97" name="Rectangle 96"/>
          <p:cNvSpPr/>
          <p:nvPr/>
        </p:nvSpPr>
        <p:spPr>
          <a:xfrm>
            <a:off x="202284" y="2175239"/>
            <a:ext cx="1221284" cy="830997"/>
          </a:xfrm>
          <a:prstGeom prst="rect">
            <a:avLst/>
          </a:prstGeom>
        </p:spPr>
        <p:txBody>
          <a:bodyPr wrap="square">
            <a:spAutoFit/>
          </a:bodyPr>
          <a:lstStyle/>
          <a:p>
            <a:pPr lvl="0" algn="ctr">
              <a:spcBef>
                <a:spcPct val="20000"/>
              </a:spcBef>
            </a:pPr>
            <a:r>
              <a:rPr lang="en-US" sz="2400" dirty="0">
                <a:solidFill>
                  <a:schemeClr val="bg1"/>
                </a:solidFill>
              </a:rPr>
              <a:t>light source</a:t>
            </a:r>
          </a:p>
        </p:txBody>
      </p:sp>
      <p:sp>
        <p:nvSpPr>
          <p:cNvPr id="101" name="Rectangle 100"/>
          <p:cNvSpPr/>
          <p:nvPr/>
        </p:nvSpPr>
        <p:spPr>
          <a:xfrm>
            <a:off x="2418388" y="3749743"/>
            <a:ext cx="1539320" cy="461665"/>
          </a:xfrm>
          <a:prstGeom prst="rect">
            <a:avLst/>
          </a:prstGeom>
        </p:spPr>
        <p:txBody>
          <a:bodyPr wrap="square">
            <a:spAutoFit/>
          </a:bodyPr>
          <a:lstStyle/>
          <a:p>
            <a:pPr lvl="0" algn="ctr">
              <a:spcBef>
                <a:spcPct val="20000"/>
              </a:spcBef>
            </a:pPr>
            <a:r>
              <a:rPr lang="en-US" sz="2400" dirty="0">
                <a:solidFill>
                  <a:schemeClr val="bg1"/>
                </a:solidFill>
              </a:rPr>
              <a:t>ultra-fast</a:t>
            </a:r>
          </a:p>
        </p:txBody>
      </p:sp>
      <p:sp>
        <p:nvSpPr>
          <p:cNvPr id="102" name="Rectangle 101"/>
          <p:cNvSpPr/>
          <p:nvPr/>
        </p:nvSpPr>
        <p:spPr>
          <a:xfrm>
            <a:off x="1811376" y="3203747"/>
            <a:ext cx="1774149" cy="461665"/>
          </a:xfrm>
          <a:prstGeom prst="rect">
            <a:avLst/>
          </a:prstGeom>
        </p:spPr>
        <p:txBody>
          <a:bodyPr wrap="square">
            <a:spAutoFit/>
          </a:bodyPr>
          <a:lstStyle/>
          <a:p>
            <a:pPr lvl="0" algn="ctr">
              <a:spcBef>
                <a:spcPct val="20000"/>
              </a:spcBef>
            </a:pPr>
            <a:r>
              <a:rPr lang="en-US" sz="2400" dirty="0" err="1">
                <a:solidFill>
                  <a:schemeClr val="bg1"/>
                </a:solidFill>
              </a:rPr>
              <a:t>beamsplitter</a:t>
            </a:r>
            <a:endParaRPr lang="en-US" sz="2400" dirty="0">
              <a:solidFill>
                <a:schemeClr val="bg1"/>
              </a:solidFill>
            </a:endParaRPr>
          </a:p>
        </p:txBody>
      </p:sp>
      <p:sp>
        <p:nvSpPr>
          <p:cNvPr id="111" name="Rectangle 110"/>
          <p:cNvSpPr/>
          <p:nvPr/>
        </p:nvSpPr>
        <p:spPr>
          <a:xfrm>
            <a:off x="2416272" y="3748812"/>
            <a:ext cx="1539320" cy="461665"/>
          </a:xfrm>
          <a:prstGeom prst="rect">
            <a:avLst/>
          </a:prstGeom>
        </p:spPr>
        <p:txBody>
          <a:bodyPr wrap="square">
            <a:spAutoFit/>
          </a:bodyPr>
          <a:lstStyle/>
          <a:p>
            <a:pPr lvl="0" algn="ctr">
              <a:spcBef>
                <a:spcPct val="20000"/>
              </a:spcBef>
            </a:pPr>
            <a:r>
              <a:rPr lang="en-US" sz="2400" dirty="0" smtClean="0">
                <a:solidFill>
                  <a:schemeClr val="bg1"/>
                </a:solidFill>
              </a:rPr>
              <a:t>regular</a:t>
            </a:r>
            <a:endParaRPr lang="en-US" sz="2400" dirty="0">
              <a:solidFill>
                <a:schemeClr val="bg1"/>
              </a:solidFill>
            </a:endParaRPr>
          </a:p>
        </p:txBody>
      </p:sp>
      <p:sp>
        <p:nvSpPr>
          <p:cNvPr id="112" name="Rectangle 111"/>
          <p:cNvSpPr/>
          <p:nvPr/>
        </p:nvSpPr>
        <p:spPr>
          <a:xfrm>
            <a:off x="2418388" y="4057597"/>
            <a:ext cx="1539320" cy="461665"/>
          </a:xfrm>
          <a:prstGeom prst="rect">
            <a:avLst/>
          </a:prstGeom>
        </p:spPr>
        <p:txBody>
          <a:bodyPr wrap="square">
            <a:spAutoFit/>
          </a:bodyPr>
          <a:lstStyle/>
          <a:p>
            <a:pPr lvl="0" algn="ctr">
              <a:spcBef>
                <a:spcPct val="20000"/>
              </a:spcBef>
            </a:pPr>
            <a:r>
              <a:rPr lang="en-US" sz="2400" dirty="0">
                <a:solidFill>
                  <a:schemeClr val="bg1"/>
                </a:solidFill>
              </a:rPr>
              <a:t>camera</a:t>
            </a:r>
          </a:p>
        </p:txBody>
      </p:sp>
      <p:grpSp>
        <p:nvGrpSpPr>
          <p:cNvPr id="2" name="Group 1"/>
          <p:cNvGrpSpPr/>
          <p:nvPr/>
        </p:nvGrpSpPr>
        <p:grpSpPr>
          <a:xfrm>
            <a:off x="4968270" y="4054794"/>
            <a:ext cx="959216" cy="1024591"/>
            <a:chOff x="4968270" y="4054794"/>
            <a:chExt cx="959216" cy="1024591"/>
          </a:xfrm>
        </p:grpSpPr>
        <p:sp>
          <p:nvSpPr>
            <p:cNvPr id="118" name="Rectangle 117"/>
            <p:cNvSpPr/>
            <p:nvPr/>
          </p:nvSpPr>
          <p:spPr>
            <a:xfrm>
              <a:off x="4968270" y="4617720"/>
              <a:ext cx="959216" cy="461665"/>
            </a:xfrm>
            <a:prstGeom prst="rect">
              <a:avLst/>
            </a:prstGeom>
          </p:spPr>
          <p:txBody>
            <a:bodyPr wrap="square">
              <a:spAutoFit/>
            </a:bodyPr>
            <a:lstStyle/>
            <a:p>
              <a:pPr algn="ctr"/>
              <a:r>
                <a:rPr lang="en-US" sz="2400" dirty="0" smtClean="0">
                  <a:solidFill>
                    <a:schemeClr val="bg1"/>
                  </a:solidFill>
                </a:rPr>
                <a:t>scene</a:t>
              </a:r>
              <a:endParaRPr lang="en-US" sz="2400" dirty="0"/>
            </a:p>
          </p:txBody>
        </p:sp>
        <p:grpSp>
          <p:nvGrpSpPr>
            <p:cNvPr id="119" name="Group 118"/>
            <p:cNvGrpSpPr/>
            <p:nvPr/>
          </p:nvGrpSpPr>
          <p:grpSpPr>
            <a:xfrm>
              <a:off x="5084064" y="4054794"/>
              <a:ext cx="731520" cy="524174"/>
              <a:chOff x="4983956" y="2560320"/>
              <a:chExt cx="731520" cy="524174"/>
            </a:xfrm>
          </p:grpSpPr>
          <p:sp>
            <p:nvSpPr>
              <p:cNvPr id="120" name="Rectangle 119"/>
              <p:cNvSpPr>
                <a:spLocks/>
              </p:cNvSpPr>
              <p:nvPr/>
            </p:nvSpPr>
            <p:spPr>
              <a:xfrm>
                <a:off x="4983956" y="2569465"/>
                <a:ext cx="731520" cy="515029"/>
              </a:xfrm>
              <a:prstGeom prst="rect">
                <a:avLst/>
              </a:prstGeom>
              <a:solidFill>
                <a:schemeClr val="tx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21" name="Picture 1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22437" y="2560320"/>
                <a:ext cx="653442" cy="512064"/>
              </a:xfrm>
              <a:prstGeom prst="rect">
                <a:avLst/>
              </a:prstGeom>
              <a:ln w="12700">
                <a:noFill/>
              </a:ln>
            </p:spPr>
          </p:pic>
        </p:grpSp>
      </p:grpSp>
    </p:spTree>
    <p:extLst>
      <p:ext uri="{BB962C8B-B14F-4D97-AF65-F5344CB8AC3E}">
        <p14:creationId xmlns:p14="http://schemas.microsoft.com/office/powerpoint/2010/main" val="12231498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01"/>
                                        </p:tgtEl>
                                      </p:cBhvr>
                                    </p:animEffect>
                                    <p:set>
                                      <p:cBhvr>
                                        <p:cTn id="7" dur="1" fill="hold">
                                          <p:stCondLst>
                                            <p:cond delay="499"/>
                                          </p:stCondLst>
                                        </p:cTn>
                                        <p:tgtEl>
                                          <p:spTgt spid="101"/>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1"/>
                                        </p:tgtEl>
                                        <p:attrNameLst>
                                          <p:attrName>style.visibility</p:attrName>
                                        </p:attrNameLst>
                                      </p:cBhvr>
                                      <p:to>
                                        <p:strVal val="visible"/>
                                      </p:to>
                                    </p:set>
                                    <p:animEffect transition="in" filter="fade">
                                      <p:cBhvr>
                                        <p:cTn id="11" dur="500"/>
                                        <p:tgtEl>
                                          <p:spTgt spid="11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61"/>
                                        </p:tgtEl>
                                      </p:cBhvr>
                                    </p:animEffect>
                                    <p:set>
                                      <p:cBhvr>
                                        <p:cTn id="16" dur="1" fill="hold">
                                          <p:stCondLst>
                                            <p:cond delay="499"/>
                                          </p:stCondLst>
                                        </p:cTn>
                                        <p:tgtEl>
                                          <p:spTgt spid="61"/>
                                        </p:tgtEl>
                                        <p:attrNameLst>
                                          <p:attrName>style.visibility</p:attrName>
                                        </p:attrNameLst>
                                      </p:cBhvr>
                                      <p:to>
                                        <p:strVal val="hidden"/>
                                      </p:to>
                                    </p:se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84"/>
                                        </p:tgtEl>
                                        <p:attrNameLst>
                                          <p:attrName>style.visibility</p:attrName>
                                        </p:attrNameLst>
                                      </p:cBhvr>
                                      <p:to>
                                        <p:strVal val="visible"/>
                                      </p:to>
                                    </p:set>
                                    <p:animEffect transition="in" filter="fade">
                                      <p:cBhvr>
                                        <p:cTn id="20" dur="500"/>
                                        <p:tgtEl>
                                          <p:spTgt spid="84"/>
                                        </p:tgtEl>
                                      </p:cBhvr>
                                    </p:animEffect>
                                  </p:childTnLst>
                                </p:cTn>
                              </p:par>
                            </p:childTnLst>
                          </p:cTn>
                        </p:par>
                        <p:par>
                          <p:cTn id="21" fill="hold">
                            <p:stCondLst>
                              <p:cond delay="1000"/>
                            </p:stCondLst>
                            <p:childTnLst>
                              <p:par>
                                <p:cTn id="22" presetID="22" presetClass="entr" presetSubtype="8" fill="hold" nodeType="afterEffect">
                                  <p:stCondLst>
                                    <p:cond delay="0"/>
                                  </p:stCondLst>
                                  <p:childTnLst>
                                    <p:set>
                                      <p:cBhvr>
                                        <p:cTn id="23" dur="1" fill="hold">
                                          <p:stCondLst>
                                            <p:cond delay="0"/>
                                          </p:stCondLst>
                                        </p:cTn>
                                        <p:tgtEl>
                                          <p:spTgt spid="90"/>
                                        </p:tgtEl>
                                        <p:attrNameLst>
                                          <p:attrName>style.visibility</p:attrName>
                                        </p:attrNameLst>
                                      </p:cBhvr>
                                      <p:to>
                                        <p:strVal val="visible"/>
                                      </p:to>
                                    </p:set>
                                    <p:animEffect transition="in" filter="wipe(left)">
                                      <p:cBhvr>
                                        <p:cTn id="24" dur="500"/>
                                        <p:tgtEl>
                                          <p:spTgt spid="90"/>
                                        </p:tgtEl>
                                      </p:cBhvr>
                                    </p:animEffect>
                                  </p:childTnLst>
                                </p:cTn>
                              </p:par>
                            </p:childTnLst>
                          </p:cTn>
                        </p:par>
                        <p:par>
                          <p:cTn id="25" fill="hold">
                            <p:stCondLst>
                              <p:cond delay="1500"/>
                            </p:stCondLst>
                            <p:childTnLst>
                              <p:par>
                                <p:cTn id="26" presetID="22" presetClass="entr" presetSubtype="4" fill="hold" nodeType="afterEffect">
                                  <p:stCondLst>
                                    <p:cond delay="0"/>
                                  </p:stCondLst>
                                  <p:childTnLst>
                                    <p:set>
                                      <p:cBhvr>
                                        <p:cTn id="27" dur="1" fill="hold">
                                          <p:stCondLst>
                                            <p:cond delay="0"/>
                                          </p:stCondLst>
                                        </p:cTn>
                                        <p:tgtEl>
                                          <p:spTgt spid="87"/>
                                        </p:tgtEl>
                                        <p:attrNameLst>
                                          <p:attrName>style.visibility</p:attrName>
                                        </p:attrNameLst>
                                      </p:cBhvr>
                                      <p:to>
                                        <p:strVal val="visible"/>
                                      </p:to>
                                    </p:set>
                                    <p:animEffect transition="in" filter="wipe(down)">
                                      <p:cBhvr>
                                        <p:cTn id="28" dur="500"/>
                                        <p:tgtEl>
                                          <p:spTgt spid="87"/>
                                        </p:tgtEl>
                                      </p:cBhvr>
                                    </p:animEffect>
                                  </p:childTnLst>
                                </p:cTn>
                              </p:par>
                            </p:childTnLst>
                          </p:cTn>
                        </p:par>
                        <p:par>
                          <p:cTn id="29" fill="hold">
                            <p:stCondLst>
                              <p:cond delay="2000"/>
                            </p:stCondLst>
                            <p:childTnLst>
                              <p:par>
                                <p:cTn id="30" presetID="22" presetClass="entr" presetSubtype="1" fill="hold" grpId="0" nodeType="afterEffect">
                                  <p:stCondLst>
                                    <p:cond delay="0"/>
                                  </p:stCondLst>
                                  <p:childTnLst>
                                    <p:set>
                                      <p:cBhvr>
                                        <p:cTn id="31" dur="1" fill="hold">
                                          <p:stCondLst>
                                            <p:cond delay="0"/>
                                          </p:stCondLst>
                                        </p:cTn>
                                        <p:tgtEl>
                                          <p:spTgt spid="85"/>
                                        </p:tgtEl>
                                        <p:attrNameLst>
                                          <p:attrName>style.visibility</p:attrName>
                                        </p:attrNameLst>
                                      </p:cBhvr>
                                      <p:to>
                                        <p:strVal val="visible"/>
                                      </p:to>
                                    </p:set>
                                    <p:animEffect transition="in" filter="wipe(up)">
                                      <p:cBhvr>
                                        <p:cTn id="32" dur="500"/>
                                        <p:tgtEl>
                                          <p:spTgt spid="8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55"/>
                                        </p:tgtEl>
                                        <p:attrNameLst>
                                          <p:attrName>style.visibility</p:attrName>
                                        </p:attrNameLst>
                                      </p:cBhvr>
                                      <p:to>
                                        <p:strVal val="visible"/>
                                      </p:to>
                                    </p:set>
                                    <p:animEffect transition="in" filter="wipe(left)">
                                      <p:cBhvr>
                                        <p:cTn id="37" dur="500"/>
                                        <p:tgtEl>
                                          <p:spTgt spid="55"/>
                                        </p:tgtEl>
                                      </p:cBhvr>
                                    </p:animEffect>
                                  </p:childTnLst>
                                </p:cTn>
                              </p:par>
                            </p:childTnLst>
                          </p:cTn>
                        </p:par>
                        <p:par>
                          <p:cTn id="38" fill="hold">
                            <p:stCondLst>
                              <p:cond delay="500"/>
                            </p:stCondLst>
                            <p:childTnLst>
                              <p:par>
                                <p:cTn id="39" presetID="10" presetClass="entr" presetSubtype="0" fill="hold" nodeType="after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fade">
                                      <p:cBhvr>
                                        <p:cTn id="4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84" grpId="0"/>
      <p:bldP spid="101" grpId="0"/>
      <p:bldP spid="1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Trapezoid 84"/>
          <p:cNvSpPr/>
          <p:nvPr/>
        </p:nvSpPr>
        <p:spPr>
          <a:xfrm rot="16200000" flipV="1">
            <a:off x="2807168" y="2230857"/>
            <a:ext cx="2581678" cy="526062"/>
          </a:xfrm>
          <a:prstGeom prst="trapezoid">
            <a:avLst>
              <a:gd name="adj" fmla="val 0"/>
            </a:avLst>
          </a:prstGeom>
          <a:solidFill>
            <a:srgbClr val="F9965B">
              <a:alpha val="35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87" name="Group 86"/>
          <p:cNvGrpSpPr/>
          <p:nvPr/>
        </p:nvGrpSpPr>
        <p:grpSpPr>
          <a:xfrm rot="16200000" flipH="1">
            <a:off x="3096504" y="1565797"/>
            <a:ext cx="2007235" cy="526065"/>
            <a:chOff x="2482436" y="3085594"/>
            <a:chExt cx="2676313" cy="701420"/>
          </a:xfrm>
          <a:solidFill>
            <a:srgbClr val="F9965B">
              <a:alpha val="35000"/>
            </a:srgbClr>
          </a:solidFill>
          <a:effectLst/>
        </p:grpSpPr>
        <p:sp>
          <p:nvSpPr>
            <p:cNvPr id="88" name="Trapezoid 87"/>
            <p:cNvSpPr/>
            <p:nvPr/>
          </p:nvSpPr>
          <p:spPr>
            <a:xfrm>
              <a:off x="2482436" y="3085598"/>
              <a:ext cx="1968919" cy="701416"/>
            </a:xfrm>
            <a:prstGeom prst="trapezoid">
              <a:avLst>
                <a:gd name="adj" fmla="val 0"/>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9" name="Right Triangle 88"/>
            <p:cNvSpPr/>
            <p:nvPr/>
          </p:nvSpPr>
          <p:spPr>
            <a:xfrm flipV="1">
              <a:off x="4451350" y="3085594"/>
              <a:ext cx="707399" cy="695511"/>
            </a:xfrm>
            <a:prstGeom prst="rtTriangl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101" name="Group 100"/>
          <p:cNvGrpSpPr/>
          <p:nvPr/>
        </p:nvGrpSpPr>
        <p:grpSpPr>
          <a:xfrm>
            <a:off x="3648456" y="548640"/>
            <a:ext cx="1866224" cy="1064621"/>
            <a:chOff x="3648456" y="548640"/>
            <a:chExt cx="1866224" cy="1064621"/>
          </a:xfrm>
        </p:grpSpPr>
        <p:sp>
          <p:nvSpPr>
            <p:cNvPr id="102" name="Rectangle 101"/>
            <p:cNvSpPr/>
            <p:nvPr/>
          </p:nvSpPr>
          <p:spPr>
            <a:xfrm>
              <a:off x="4547573" y="698678"/>
              <a:ext cx="967107" cy="461665"/>
            </a:xfrm>
            <a:prstGeom prst="rect">
              <a:avLst/>
            </a:prstGeom>
          </p:spPr>
          <p:txBody>
            <a:bodyPr wrap="square">
              <a:spAutoFit/>
            </a:bodyPr>
            <a:lstStyle/>
            <a:p>
              <a:pPr lvl="0" algn="ctr">
                <a:spcBef>
                  <a:spcPct val="20000"/>
                </a:spcBef>
              </a:pPr>
              <a:r>
                <a:rPr lang="en-US" sz="2400" dirty="0">
                  <a:solidFill>
                    <a:schemeClr val="bg1"/>
                  </a:solidFill>
                </a:rPr>
                <a:t>scene</a:t>
              </a:r>
            </a:p>
          </p:txBody>
        </p:sp>
        <p:grpSp>
          <p:nvGrpSpPr>
            <p:cNvPr id="104" name="Group 103"/>
            <p:cNvGrpSpPr/>
            <p:nvPr/>
          </p:nvGrpSpPr>
          <p:grpSpPr>
            <a:xfrm>
              <a:off x="3648456" y="548640"/>
              <a:ext cx="795392" cy="945270"/>
              <a:chOff x="4020806" y="3012206"/>
              <a:chExt cx="795392" cy="945270"/>
            </a:xfrm>
          </p:grpSpPr>
          <p:sp>
            <p:nvSpPr>
              <p:cNvPr id="125" name="Parallelogram 124"/>
              <p:cNvSpPr/>
              <p:nvPr/>
            </p:nvSpPr>
            <p:spPr>
              <a:xfrm rot="5400000" flipV="1">
                <a:off x="3963798" y="3109249"/>
                <a:ext cx="915664" cy="769840"/>
              </a:xfrm>
              <a:prstGeom prst="parallelogram">
                <a:avLst>
                  <a:gd name="adj" fmla="val 27498"/>
                </a:avLst>
              </a:prstGeom>
              <a:solidFill>
                <a:srgbClr val="A7C4D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6" name="Picture 1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20806" y="3012206"/>
                <a:ext cx="795392" cy="945270"/>
              </a:xfrm>
              <a:prstGeom prst="rect">
                <a:avLst/>
              </a:prstGeom>
            </p:spPr>
          </p:pic>
        </p:grpSp>
        <p:pic>
          <p:nvPicPr>
            <p:cNvPr id="118" name="Picture 117"/>
            <p:cNvPicPr>
              <a:picLocks noChangeAspect="1"/>
            </p:cNvPicPr>
            <p:nvPr/>
          </p:nvPicPr>
          <p:blipFill rotWithShape="1">
            <a:blip r:embed="rId4" cstate="print">
              <a:extLst>
                <a:ext uri="{28A0092B-C50C-407E-A947-70E740481C1C}">
                  <a14:useLocalDpi xmlns:a14="http://schemas.microsoft.com/office/drawing/2010/main" val="0"/>
                </a:ext>
              </a:extLst>
            </a:blip>
            <a:srcRect l="46827"/>
            <a:stretch/>
          </p:blipFill>
          <p:spPr>
            <a:xfrm>
              <a:off x="4153452" y="889235"/>
              <a:ext cx="491279" cy="724026"/>
            </a:xfrm>
            <a:prstGeom prst="rect">
              <a:avLst/>
            </a:prstGeom>
            <a:ln w="12700">
              <a:noFill/>
            </a:ln>
          </p:spPr>
        </p:pic>
      </p:grpSp>
      <p:grpSp>
        <p:nvGrpSpPr>
          <p:cNvPr id="103" name="Group 102"/>
          <p:cNvGrpSpPr/>
          <p:nvPr/>
        </p:nvGrpSpPr>
        <p:grpSpPr>
          <a:xfrm>
            <a:off x="7439145" y="4064178"/>
            <a:ext cx="1707343" cy="1015205"/>
            <a:chOff x="2162243" y="5261137"/>
            <a:chExt cx="2276457" cy="1353608"/>
          </a:xfrm>
        </p:grpSpPr>
        <p:sp>
          <p:nvSpPr>
            <p:cNvPr id="105" name="Rectangle 104"/>
            <p:cNvSpPr/>
            <p:nvPr/>
          </p:nvSpPr>
          <p:spPr>
            <a:xfrm>
              <a:off x="2813848" y="5261137"/>
              <a:ext cx="968829" cy="685799"/>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6" name="Rectangle 105"/>
            <p:cNvSpPr/>
            <p:nvPr/>
          </p:nvSpPr>
          <p:spPr>
            <a:xfrm>
              <a:off x="2162243" y="5999194"/>
              <a:ext cx="2276457" cy="615551"/>
            </a:xfrm>
            <a:prstGeom prst="rect">
              <a:avLst/>
            </a:prstGeom>
          </p:spPr>
          <p:txBody>
            <a:bodyPr wrap="square">
              <a:spAutoFit/>
            </a:bodyPr>
            <a:lstStyle/>
            <a:p>
              <a:pPr algn="ctr"/>
              <a:r>
                <a:rPr lang="en-US" sz="2400" dirty="0" smtClean="0">
                  <a:solidFill>
                    <a:schemeClr val="bg1"/>
                  </a:solidFill>
                </a:rPr>
                <a:t>interference</a:t>
              </a:r>
              <a:endParaRPr lang="en-US" sz="2400" dirty="0"/>
            </a:p>
          </p:txBody>
        </p:sp>
      </p:grpSp>
      <p:grpSp>
        <p:nvGrpSpPr>
          <p:cNvPr id="58" name="Group 57"/>
          <p:cNvGrpSpPr/>
          <p:nvPr/>
        </p:nvGrpSpPr>
        <p:grpSpPr>
          <a:xfrm flipH="1" flipV="1">
            <a:off x="3865208" y="2316314"/>
            <a:ext cx="1986309" cy="526064"/>
            <a:chOff x="2510337" y="3085594"/>
            <a:chExt cx="2648412" cy="701418"/>
          </a:xfrm>
          <a:solidFill>
            <a:srgbClr val="F9965B">
              <a:alpha val="35000"/>
            </a:srgbClr>
          </a:solidFill>
          <a:effectLst/>
        </p:grpSpPr>
        <p:sp>
          <p:nvSpPr>
            <p:cNvPr id="59" name="Trapezoid 58"/>
            <p:cNvSpPr/>
            <p:nvPr/>
          </p:nvSpPr>
          <p:spPr>
            <a:xfrm>
              <a:off x="2510337" y="3085596"/>
              <a:ext cx="1941015" cy="701416"/>
            </a:xfrm>
            <a:prstGeom prst="trapezoid">
              <a:avLst>
                <a:gd name="adj" fmla="val 0"/>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0" name="Right Triangle 59"/>
            <p:cNvSpPr/>
            <p:nvPr/>
          </p:nvSpPr>
          <p:spPr>
            <a:xfrm flipV="1">
              <a:off x="4451350" y="3085594"/>
              <a:ext cx="707399" cy="695511"/>
            </a:xfrm>
            <a:prstGeom prst="rtTriangl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61" name="Group 60"/>
          <p:cNvGrpSpPr/>
          <p:nvPr/>
        </p:nvGrpSpPr>
        <p:grpSpPr>
          <a:xfrm flipH="1" flipV="1">
            <a:off x="3877234" y="2316313"/>
            <a:ext cx="1974284" cy="526064"/>
            <a:chOff x="2526371" y="3085594"/>
            <a:chExt cx="2632378" cy="701418"/>
          </a:xfrm>
          <a:solidFill>
            <a:srgbClr val="F9965B">
              <a:alpha val="35000"/>
            </a:srgbClr>
          </a:solidFill>
          <a:effectLst/>
        </p:grpSpPr>
        <p:sp>
          <p:nvSpPr>
            <p:cNvPr id="62" name="Trapezoid 61"/>
            <p:cNvSpPr/>
            <p:nvPr/>
          </p:nvSpPr>
          <p:spPr>
            <a:xfrm>
              <a:off x="2526371" y="3085596"/>
              <a:ext cx="1924980" cy="701416"/>
            </a:xfrm>
            <a:prstGeom prst="trapezoid">
              <a:avLst>
                <a:gd name="adj" fmla="val 0"/>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3" name="Right Triangle 62"/>
            <p:cNvSpPr/>
            <p:nvPr/>
          </p:nvSpPr>
          <p:spPr>
            <a:xfrm flipV="1">
              <a:off x="4451350" y="3085594"/>
              <a:ext cx="707399" cy="695511"/>
            </a:xfrm>
            <a:prstGeom prst="rtTriangl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64" name="Group 63"/>
          <p:cNvGrpSpPr/>
          <p:nvPr/>
        </p:nvGrpSpPr>
        <p:grpSpPr>
          <a:xfrm rot="16200000" flipV="1">
            <a:off x="3374213" y="2799686"/>
            <a:ext cx="1447589" cy="526065"/>
            <a:chOff x="3228631" y="3085594"/>
            <a:chExt cx="1930118" cy="701420"/>
          </a:xfrm>
          <a:solidFill>
            <a:srgbClr val="F9965B">
              <a:alpha val="35000"/>
            </a:srgbClr>
          </a:solidFill>
          <a:effectLst/>
        </p:grpSpPr>
        <p:sp>
          <p:nvSpPr>
            <p:cNvPr id="65" name="Trapezoid 64"/>
            <p:cNvSpPr/>
            <p:nvPr/>
          </p:nvSpPr>
          <p:spPr>
            <a:xfrm>
              <a:off x="3228631" y="3085598"/>
              <a:ext cx="1222724" cy="701416"/>
            </a:xfrm>
            <a:prstGeom prst="trapezoid">
              <a:avLst>
                <a:gd name="adj" fmla="val 0"/>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6" name="Right Triangle 65"/>
            <p:cNvSpPr/>
            <p:nvPr/>
          </p:nvSpPr>
          <p:spPr>
            <a:xfrm flipV="1">
              <a:off x="4451350" y="3085594"/>
              <a:ext cx="707399" cy="695511"/>
            </a:xfrm>
            <a:prstGeom prst="rtTriangl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90" name="Group 89"/>
          <p:cNvGrpSpPr/>
          <p:nvPr/>
        </p:nvGrpSpPr>
        <p:grpSpPr>
          <a:xfrm>
            <a:off x="2153409" y="2314196"/>
            <a:ext cx="2221237" cy="526064"/>
            <a:chOff x="2197100" y="3085594"/>
            <a:chExt cx="2961649" cy="701418"/>
          </a:xfrm>
          <a:solidFill>
            <a:srgbClr val="F9965B">
              <a:alpha val="35000"/>
            </a:srgbClr>
          </a:solidFill>
          <a:effectLst/>
        </p:grpSpPr>
        <p:sp>
          <p:nvSpPr>
            <p:cNvPr id="91" name="Trapezoid 90"/>
            <p:cNvSpPr/>
            <p:nvPr/>
          </p:nvSpPr>
          <p:spPr>
            <a:xfrm>
              <a:off x="2197100" y="3085596"/>
              <a:ext cx="2254250" cy="701416"/>
            </a:xfrm>
            <a:prstGeom prst="trapezoid">
              <a:avLst>
                <a:gd name="adj" fmla="val 0"/>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2" name="Right Triangle 91"/>
            <p:cNvSpPr/>
            <p:nvPr/>
          </p:nvSpPr>
          <p:spPr>
            <a:xfrm flipV="1">
              <a:off x="4451350" y="3085594"/>
              <a:ext cx="707399" cy="695511"/>
            </a:xfrm>
            <a:prstGeom prst="rtTriangl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cxnSp>
        <p:nvCxnSpPr>
          <p:cNvPr id="120" name="Straight Connector 119"/>
          <p:cNvCxnSpPr/>
          <p:nvPr/>
        </p:nvCxnSpPr>
        <p:spPr>
          <a:xfrm flipV="1">
            <a:off x="4312581" y="1319214"/>
            <a:ext cx="0" cy="1079368"/>
          </a:xfrm>
          <a:prstGeom prst="line">
            <a:avLst/>
          </a:prstGeom>
          <a:ln w="38100"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flipV="1">
            <a:off x="4286525" y="1317605"/>
            <a:ext cx="0" cy="2467123"/>
          </a:xfrm>
          <a:prstGeom prst="line">
            <a:avLst/>
          </a:prstGeom>
          <a:ln w="38100"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flipV="1">
            <a:off x="4258908" y="1306840"/>
            <a:ext cx="0" cy="2477888"/>
          </a:xfrm>
          <a:prstGeom prst="line">
            <a:avLst/>
          </a:prstGeom>
          <a:ln w="38100" cap="sq" cmpd="sng">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a:off x="2152650" y="2398581"/>
            <a:ext cx="2141974"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2152650" y="2748960"/>
            <a:ext cx="1805057"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flipV="1">
            <a:off x="3957707" y="1244122"/>
            <a:ext cx="0" cy="1504838"/>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133" name="Oval 132"/>
          <p:cNvSpPr/>
          <p:nvPr/>
        </p:nvSpPr>
        <p:spPr>
          <a:xfrm>
            <a:off x="3927247" y="1205685"/>
            <a:ext cx="65762" cy="65762"/>
          </a:xfrm>
          <a:prstGeom prst="ellipse">
            <a:avLst/>
          </a:prstGeom>
          <a:solidFill>
            <a:srgbClr val="7030A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34" name="Straight Connector 133"/>
          <p:cNvCxnSpPr/>
          <p:nvPr/>
        </p:nvCxnSpPr>
        <p:spPr>
          <a:xfrm>
            <a:off x="3957706" y="1244122"/>
            <a:ext cx="301202" cy="55148"/>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137" name="Oval 136"/>
          <p:cNvSpPr/>
          <p:nvPr/>
        </p:nvSpPr>
        <p:spPr>
          <a:xfrm>
            <a:off x="4251490" y="1265961"/>
            <a:ext cx="65762" cy="65762"/>
          </a:xfrm>
          <a:prstGeom prst="ellipse">
            <a:avLst/>
          </a:prstGeom>
          <a:solidFill>
            <a:srgbClr val="00B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6" name="Oval 145"/>
          <p:cNvSpPr/>
          <p:nvPr/>
        </p:nvSpPr>
        <p:spPr>
          <a:xfrm>
            <a:off x="4250977" y="1267566"/>
            <a:ext cx="65762" cy="65762"/>
          </a:xfrm>
          <a:prstGeom prst="ellipse">
            <a:avLst/>
          </a:prstGeom>
          <a:solidFill>
            <a:srgbClr val="7030A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07" name="Straight Connector 106"/>
          <p:cNvCxnSpPr/>
          <p:nvPr/>
        </p:nvCxnSpPr>
        <p:spPr>
          <a:xfrm>
            <a:off x="2152650" y="2440254"/>
            <a:ext cx="2131356" cy="0"/>
          </a:xfrm>
          <a:prstGeom prst="line">
            <a:avLst/>
          </a:prstGeom>
          <a:ln w="38100">
            <a:solidFill>
              <a:srgbClr val="F9965B"/>
            </a:solidFill>
            <a:prstDash val="solid"/>
          </a:ln>
        </p:spPr>
        <p:style>
          <a:lnRef idx="1">
            <a:schemeClr val="accent1"/>
          </a:lnRef>
          <a:fillRef idx="0">
            <a:schemeClr val="accent1"/>
          </a:fillRef>
          <a:effectRef idx="0">
            <a:schemeClr val="accent1"/>
          </a:effectRef>
          <a:fontRef idx="minor">
            <a:schemeClr val="tx1"/>
          </a:fontRef>
        </p:style>
      </p:cxnSp>
      <p:pic>
        <p:nvPicPr>
          <p:cNvPr id="201" name="Picture 200"/>
          <p:cNvPicPr>
            <a:picLocks noChangeAspect="1"/>
          </p:cNvPicPr>
          <p:nvPr/>
        </p:nvPicPr>
        <p:blipFill rotWithShape="1">
          <a:blip r:embed="rId5" cstate="print">
            <a:extLst>
              <a:ext uri="{28A0092B-C50C-407E-A947-70E740481C1C}">
                <a14:useLocalDpi xmlns:a14="http://schemas.microsoft.com/office/drawing/2010/main" val="0"/>
              </a:ext>
            </a:extLst>
          </a:blip>
          <a:srcRect t="33599" r="78963" b="46339"/>
          <a:stretch/>
        </p:blipFill>
        <p:spPr>
          <a:xfrm>
            <a:off x="1359333" y="2246712"/>
            <a:ext cx="832467" cy="651510"/>
          </a:xfrm>
          <a:prstGeom prst="rect">
            <a:avLst/>
          </a:prstGeom>
        </p:spPr>
      </p:pic>
      <p:grpSp>
        <p:nvGrpSpPr>
          <p:cNvPr id="9" name="Group 8"/>
          <p:cNvGrpSpPr/>
          <p:nvPr/>
        </p:nvGrpSpPr>
        <p:grpSpPr>
          <a:xfrm>
            <a:off x="4402101" y="3849689"/>
            <a:ext cx="474699" cy="837900"/>
            <a:chOff x="4345468" y="5132918"/>
            <a:chExt cx="632932" cy="1117200"/>
          </a:xfrm>
        </p:grpSpPr>
        <p:cxnSp>
          <p:nvCxnSpPr>
            <p:cNvPr id="97" name="Straight Connector 96"/>
            <p:cNvCxnSpPr/>
            <p:nvPr/>
          </p:nvCxnSpPr>
          <p:spPr>
            <a:xfrm flipV="1">
              <a:off x="4345468" y="5132918"/>
              <a:ext cx="632932" cy="198809"/>
            </a:xfrm>
            <a:prstGeom prst="line">
              <a:avLst/>
            </a:prstGeom>
            <a:ln w="381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a:off x="4345468" y="5962538"/>
              <a:ext cx="573819" cy="287580"/>
            </a:xfrm>
            <a:prstGeom prst="line">
              <a:avLst/>
            </a:prstGeom>
            <a:ln w="38100">
              <a:solidFill>
                <a:schemeClr val="bg1"/>
              </a:solidFill>
              <a:prstDash val="dash"/>
            </a:ln>
          </p:spPr>
          <p:style>
            <a:lnRef idx="1">
              <a:schemeClr val="accent1"/>
            </a:lnRef>
            <a:fillRef idx="0">
              <a:schemeClr val="accent1"/>
            </a:fillRef>
            <a:effectRef idx="0">
              <a:schemeClr val="accent1"/>
            </a:effectRef>
            <a:fontRef idx="minor">
              <a:schemeClr val="tx1"/>
            </a:fontRef>
          </p:style>
        </p:cxnSp>
      </p:grpSp>
      <p:grpSp>
        <p:nvGrpSpPr>
          <p:cNvPr id="96" name="Group 95"/>
          <p:cNvGrpSpPr/>
          <p:nvPr/>
        </p:nvGrpSpPr>
        <p:grpSpPr>
          <a:xfrm>
            <a:off x="6362871" y="4064180"/>
            <a:ext cx="1000118" cy="1015204"/>
            <a:chOff x="1426839" y="5316377"/>
            <a:chExt cx="1333491" cy="1353605"/>
          </a:xfrm>
        </p:grpSpPr>
        <p:sp>
          <p:nvSpPr>
            <p:cNvPr id="98" name="Rectangle 97"/>
            <p:cNvSpPr/>
            <p:nvPr/>
          </p:nvSpPr>
          <p:spPr>
            <a:xfrm>
              <a:off x="1614295" y="5316377"/>
              <a:ext cx="968830" cy="685800"/>
            </a:xfrm>
            <a:prstGeom prst="rect">
              <a:avLst/>
            </a:prstGeom>
            <a:solidFill>
              <a:srgbClr val="A7C4D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9" name="Rectangle 98"/>
            <p:cNvSpPr/>
            <p:nvPr/>
          </p:nvSpPr>
          <p:spPr>
            <a:xfrm>
              <a:off x="1426839" y="6054429"/>
              <a:ext cx="1333491" cy="615553"/>
            </a:xfrm>
            <a:prstGeom prst="rect">
              <a:avLst/>
            </a:prstGeom>
          </p:spPr>
          <p:txBody>
            <a:bodyPr wrap="square">
              <a:spAutoFit/>
            </a:bodyPr>
            <a:lstStyle/>
            <a:p>
              <a:pPr algn="ctr"/>
              <a:r>
                <a:rPr lang="en-US" sz="2400" dirty="0" smtClean="0">
                  <a:solidFill>
                    <a:schemeClr val="bg1"/>
                  </a:solidFill>
                </a:rPr>
                <a:t>mirror</a:t>
              </a:r>
              <a:endParaRPr lang="en-US" sz="2400" dirty="0"/>
            </a:p>
          </p:txBody>
        </p:sp>
      </p:grpSp>
      <p:sp>
        <p:nvSpPr>
          <p:cNvPr id="181" name="Rectangle 180"/>
          <p:cNvSpPr>
            <a:spLocks/>
          </p:cNvSpPr>
          <p:nvPr/>
        </p:nvSpPr>
        <p:spPr>
          <a:xfrm>
            <a:off x="7924376" y="4066795"/>
            <a:ext cx="730095" cy="511732"/>
          </a:xfrm>
          <a:prstGeom prst="rect">
            <a:avLst/>
          </a:prstGeom>
          <a:noFill/>
          <a:ln w="22225" cap="sq">
            <a:solidFill>
              <a:srgbClr val="FFFF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31" name="Straight Connector 130"/>
          <p:cNvCxnSpPr/>
          <p:nvPr/>
        </p:nvCxnSpPr>
        <p:spPr>
          <a:xfrm>
            <a:off x="4284006" y="2437873"/>
            <a:ext cx="1580163" cy="0"/>
          </a:xfrm>
          <a:prstGeom prst="line">
            <a:avLst/>
          </a:prstGeom>
          <a:ln w="38100">
            <a:solidFill>
              <a:srgbClr val="F9965B"/>
            </a:solidFill>
            <a:prstDash val="solid"/>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flipV="1">
            <a:off x="4324446" y="2397390"/>
            <a:ext cx="0" cy="1376571"/>
          </a:xfrm>
          <a:prstGeom prst="line">
            <a:avLst/>
          </a:prstGeom>
          <a:ln w="38100" cap="sq" cmpd="sng">
            <a:solidFill>
              <a:srgbClr val="F9965B"/>
            </a:solidFill>
            <a:prstDash val="solid"/>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4446089" y="1110077"/>
            <a:ext cx="2037105" cy="1107723"/>
            <a:chOff x="5824585" y="642899"/>
            <a:chExt cx="2716142" cy="1476963"/>
          </a:xfrm>
        </p:grpSpPr>
        <p:grpSp>
          <p:nvGrpSpPr>
            <p:cNvPr id="151" name="Group 150"/>
            <p:cNvGrpSpPr/>
            <p:nvPr/>
          </p:nvGrpSpPr>
          <p:grpSpPr>
            <a:xfrm>
              <a:off x="5824585" y="642899"/>
              <a:ext cx="2716142" cy="927241"/>
              <a:chOff x="5722415" y="3321244"/>
              <a:chExt cx="2716142" cy="927241"/>
            </a:xfrm>
          </p:grpSpPr>
          <p:cxnSp>
            <p:nvCxnSpPr>
              <p:cNvPr id="155" name="Straight Connector 154"/>
              <p:cNvCxnSpPr/>
              <p:nvPr/>
            </p:nvCxnSpPr>
            <p:spPr>
              <a:xfrm flipH="1">
                <a:off x="5722415" y="3966482"/>
                <a:ext cx="738712" cy="282003"/>
              </a:xfrm>
              <a:prstGeom prst="line">
                <a:avLst/>
              </a:prstGeom>
              <a:ln w="38100" cap="rnd">
                <a:solidFill>
                  <a:schemeClr val="bg1"/>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156" name="Rectangle 155"/>
              <p:cNvSpPr/>
              <p:nvPr/>
            </p:nvSpPr>
            <p:spPr>
              <a:xfrm>
                <a:off x="6069577" y="3321244"/>
                <a:ext cx="2368980" cy="615553"/>
              </a:xfrm>
              <a:prstGeom prst="rect">
                <a:avLst/>
              </a:prstGeom>
            </p:spPr>
            <p:txBody>
              <a:bodyPr wrap="square">
                <a:spAutoFit/>
              </a:bodyPr>
              <a:lstStyle/>
              <a:p>
                <a:pPr lvl="0" algn="ctr">
                  <a:spcBef>
                    <a:spcPct val="20000"/>
                  </a:spcBef>
                </a:pPr>
                <a:r>
                  <a:rPr lang="en-US" sz="2400" dirty="0">
                    <a:solidFill>
                      <a:schemeClr val="bg1"/>
                    </a:solidFill>
                    <a:latin typeface="+mj-lt"/>
                    <a:ea typeface="Meiryo" panose="020B0604030504040204" pitchFamily="34" charset="-128"/>
                    <a:cs typeface="Meiryo" panose="020B0604030504040204" pitchFamily="34" charset="-128"/>
                  </a:rPr>
                  <a:t>same length</a:t>
                </a:r>
                <a:endParaRPr lang="en-US" sz="2400" dirty="0">
                  <a:solidFill>
                    <a:schemeClr val="bg1"/>
                  </a:solidFill>
                  <a:latin typeface="+mj-lt"/>
                </a:endParaRPr>
              </a:p>
            </p:txBody>
          </p:sp>
        </p:grpSp>
        <p:cxnSp>
          <p:nvCxnSpPr>
            <p:cNvPr id="157" name="Straight Connector 156"/>
            <p:cNvCxnSpPr/>
            <p:nvPr/>
          </p:nvCxnSpPr>
          <p:spPr>
            <a:xfrm flipH="1">
              <a:off x="6566118" y="1288137"/>
              <a:ext cx="8086" cy="831725"/>
            </a:xfrm>
            <a:prstGeom prst="line">
              <a:avLst/>
            </a:prstGeom>
            <a:ln w="38100" cap="rnd">
              <a:solidFill>
                <a:schemeClr val="bg1"/>
              </a:solidFill>
              <a:prstDash val="solid"/>
              <a:tailEnd type="arrow"/>
            </a:ln>
          </p:spPr>
          <p:style>
            <a:lnRef idx="1">
              <a:schemeClr val="accent1"/>
            </a:lnRef>
            <a:fillRef idx="0">
              <a:schemeClr val="accent1"/>
            </a:fillRef>
            <a:effectRef idx="0">
              <a:schemeClr val="accent1"/>
            </a:effectRef>
            <a:fontRef idx="minor">
              <a:schemeClr val="tx1"/>
            </a:fontRef>
          </p:style>
        </p:cxnSp>
      </p:grpSp>
      <p:grpSp>
        <p:nvGrpSpPr>
          <p:cNvPr id="145" name="Group 144"/>
          <p:cNvGrpSpPr/>
          <p:nvPr/>
        </p:nvGrpSpPr>
        <p:grpSpPr>
          <a:xfrm>
            <a:off x="3810552" y="3779962"/>
            <a:ext cx="577623" cy="691938"/>
            <a:chOff x="2994015" y="3946194"/>
            <a:chExt cx="739889" cy="945779"/>
          </a:xfrm>
        </p:grpSpPr>
        <p:sp>
          <p:nvSpPr>
            <p:cNvPr id="147" name="Isosceles Triangle 146"/>
            <p:cNvSpPr/>
            <p:nvPr/>
          </p:nvSpPr>
          <p:spPr>
            <a:xfrm flipV="1">
              <a:off x="2994015" y="3946194"/>
              <a:ext cx="739889" cy="671059"/>
            </a:xfrm>
            <a:prstGeom prst="triangle">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48" name="Rectangle 147"/>
            <p:cNvSpPr/>
            <p:nvPr/>
          </p:nvSpPr>
          <p:spPr>
            <a:xfrm flipV="1">
              <a:off x="2994015" y="4245301"/>
              <a:ext cx="739889" cy="646672"/>
            </a:xfrm>
            <a:prstGeom prst="rect">
              <a:avLst/>
            </a:prstGeom>
            <a:solidFill>
              <a:schemeClr val="tx1">
                <a:lumMod val="65000"/>
                <a:lumOff val="3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sp>
        <p:nvSpPr>
          <p:cNvPr id="209" name="Rectangle 208"/>
          <p:cNvSpPr/>
          <p:nvPr/>
        </p:nvSpPr>
        <p:spPr>
          <a:xfrm rot="2700000">
            <a:off x="4100257" y="1650386"/>
            <a:ext cx="55364" cy="1833188"/>
          </a:xfrm>
          <a:prstGeom prst="rect">
            <a:avLst/>
          </a:prstGeom>
          <a:solidFill>
            <a:srgbClr val="A7C4D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p:cNvGrpSpPr/>
          <p:nvPr/>
        </p:nvGrpSpPr>
        <p:grpSpPr>
          <a:xfrm>
            <a:off x="5834373" y="1479042"/>
            <a:ext cx="997938" cy="1794768"/>
            <a:chOff x="8358777" y="1973013"/>
            <a:chExt cx="1330583" cy="2393024"/>
          </a:xfrm>
        </p:grpSpPr>
        <p:grpSp>
          <p:nvGrpSpPr>
            <p:cNvPr id="78" name="Group 77"/>
            <p:cNvGrpSpPr/>
            <p:nvPr/>
          </p:nvGrpSpPr>
          <p:grpSpPr>
            <a:xfrm>
              <a:off x="8358777" y="2500661"/>
              <a:ext cx="85449" cy="1865376"/>
              <a:chOff x="5781897" y="2056255"/>
              <a:chExt cx="85449" cy="1865376"/>
            </a:xfrm>
          </p:grpSpPr>
          <p:sp>
            <p:nvSpPr>
              <p:cNvPr id="82" name="Rectangle 81"/>
              <p:cNvSpPr/>
              <p:nvPr/>
            </p:nvSpPr>
            <p:spPr>
              <a:xfrm>
                <a:off x="5821626" y="2056255"/>
                <a:ext cx="45720" cy="1865376"/>
              </a:xfrm>
              <a:prstGeom prst="rect">
                <a:avLst/>
              </a:prstGeom>
              <a:solidFill>
                <a:srgbClr val="595959"/>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6" name="Rectangle 85"/>
              <p:cNvSpPr/>
              <p:nvPr/>
            </p:nvSpPr>
            <p:spPr>
              <a:xfrm>
                <a:off x="5781897" y="2056255"/>
                <a:ext cx="45720" cy="1865376"/>
              </a:xfrm>
              <a:prstGeom prst="rect">
                <a:avLst/>
              </a:prstGeom>
              <a:solidFill>
                <a:srgbClr val="A7C4D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79" name="Rectangle 78"/>
            <p:cNvSpPr/>
            <p:nvPr/>
          </p:nvSpPr>
          <p:spPr>
            <a:xfrm>
              <a:off x="8386140" y="1973013"/>
              <a:ext cx="1303220" cy="615553"/>
            </a:xfrm>
            <a:prstGeom prst="rect">
              <a:avLst/>
            </a:prstGeom>
          </p:spPr>
          <p:txBody>
            <a:bodyPr wrap="square">
              <a:spAutoFit/>
            </a:bodyPr>
            <a:lstStyle/>
            <a:p>
              <a:pPr lvl="0" algn="ctr">
                <a:spcBef>
                  <a:spcPct val="20000"/>
                </a:spcBef>
              </a:pPr>
              <a:r>
                <a:rPr lang="en-US" sz="2400" dirty="0">
                  <a:solidFill>
                    <a:schemeClr val="bg1"/>
                  </a:solidFill>
                </a:rPr>
                <a:t>mirror</a:t>
              </a:r>
            </a:p>
          </p:txBody>
        </p:sp>
      </p:grpSp>
      <p:sp>
        <p:nvSpPr>
          <p:cNvPr id="83" name="Title 1"/>
          <p:cNvSpPr>
            <a:spLocks noGrp="1"/>
          </p:cNvSpPr>
          <p:nvPr>
            <p:ph type="title"/>
          </p:nvPr>
        </p:nvSpPr>
        <p:spPr>
          <a:xfrm>
            <a:off x="0" y="0"/>
            <a:ext cx="9144000" cy="621792"/>
          </a:xfrm>
        </p:spPr>
        <p:txBody>
          <a:bodyPr>
            <a:noAutofit/>
          </a:bodyPr>
          <a:lstStyle/>
          <a:p>
            <a:r>
              <a:rPr lang="en-US" dirty="0" smtClean="0"/>
              <a:t>Michelson interferometer</a:t>
            </a:r>
            <a:endParaRPr lang="en-US" dirty="0"/>
          </a:p>
        </p:txBody>
      </p:sp>
      <p:sp>
        <p:nvSpPr>
          <p:cNvPr id="111" name="Rectangle 110"/>
          <p:cNvSpPr/>
          <p:nvPr/>
        </p:nvSpPr>
        <p:spPr>
          <a:xfrm>
            <a:off x="652352" y="1297126"/>
            <a:ext cx="2413056" cy="461665"/>
          </a:xfrm>
          <a:prstGeom prst="rect">
            <a:avLst/>
          </a:prstGeom>
        </p:spPr>
        <p:txBody>
          <a:bodyPr wrap="square">
            <a:spAutoFit/>
          </a:bodyPr>
          <a:lstStyle/>
          <a:p>
            <a:pPr lvl="0" algn="ctr">
              <a:spcBef>
                <a:spcPct val="20000"/>
              </a:spcBef>
            </a:pPr>
            <a:r>
              <a:rPr lang="en-US" sz="2400" dirty="0">
                <a:solidFill>
                  <a:schemeClr val="bg1"/>
                </a:solidFill>
              </a:rPr>
              <a:t>continuous wave</a:t>
            </a:r>
          </a:p>
        </p:txBody>
      </p:sp>
      <p:sp>
        <p:nvSpPr>
          <p:cNvPr id="112" name="Rectangle 111"/>
          <p:cNvSpPr/>
          <p:nvPr/>
        </p:nvSpPr>
        <p:spPr>
          <a:xfrm>
            <a:off x="202284" y="2175239"/>
            <a:ext cx="1221284" cy="830997"/>
          </a:xfrm>
          <a:prstGeom prst="rect">
            <a:avLst/>
          </a:prstGeom>
        </p:spPr>
        <p:txBody>
          <a:bodyPr wrap="square">
            <a:spAutoFit/>
          </a:bodyPr>
          <a:lstStyle/>
          <a:p>
            <a:pPr lvl="0" algn="ctr">
              <a:spcBef>
                <a:spcPct val="20000"/>
              </a:spcBef>
            </a:pPr>
            <a:r>
              <a:rPr lang="en-US" sz="2400" dirty="0">
                <a:solidFill>
                  <a:schemeClr val="bg1"/>
                </a:solidFill>
              </a:rPr>
              <a:t>light source</a:t>
            </a:r>
          </a:p>
        </p:txBody>
      </p:sp>
      <p:sp>
        <p:nvSpPr>
          <p:cNvPr id="114" name="Rectangle 113"/>
          <p:cNvSpPr/>
          <p:nvPr/>
        </p:nvSpPr>
        <p:spPr>
          <a:xfrm>
            <a:off x="1811376" y="3203747"/>
            <a:ext cx="1774149" cy="461665"/>
          </a:xfrm>
          <a:prstGeom prst="rect">
            <a:avLst/>
          </a:prstGeom>
        </p:spPr>
        <p:txBody>
          <a:bodyPr wrap="square">
            <a:spAutoFit/>
          </a:bodyPr>
          <a:lstStyle/>
          <a:p>
            <a:pPr lvl="0" algn="ctr">
              <a:spcBef>
                <a:spcPct val="20000"/>
              </a:spcBef>
            </a:pPr>
            <a:r>
              <a:rPr lang="en-US" sz="2400" dirty="0" err="1">
                <a:solidFill>
                  <a:schemeClr val="bg1"/>
                </a:solidFill>
              </a:rPr>
              <a:t>beamsplitter</a:t>
            </a:r>
            <a:endParaRPr lang="en-US" sz="2400" dirty="0">
              <a:solidFill>
                <a:schemeClr val="bg1"/>
              </a:solidFill>
            </a:endParaRPr>
          </a:p>
        </p:txBody>
      </p:sp>
      <p:sp>
        <p:nvSpPr>
          <p:cNvPr id="116" name="Rectangle 115"/>
          <p:cNvSpPr/>
          <p:nvPr/>
        </p:nvSpPr>
        <p:spPr>
          <a:xfrm>
            <a:off x="2416272" y="3748812"/>
            <a:ext cx="1539320" cy="461665"/>
          </a:xfrm>
          <a:prstGeom prst="rect">
            <a:avLst/>
          </a:prstGeom>
        </p:spPr>
        <p:txBody>
          <a:bodyPr wrap="square">
            <a:spAutoFit/>
          </a:bodyPr>
          <a:lstStyle/>
          <a:p>
            <a:pPr lvl="0" algn="ctr">
              <a:spcBef>
                <a:spcPct val="20000"/>
              </a:spcBef>
            </a:pPr>
            <a:r>
              <a:rPr lang="en-US" sz="2400" dirty="0" smtClean="0">
                <a:solidFill>
                  <a:schemeClr val="bg1"/>
                </a:solidFill>
              </a:rPr>
              <a:t>regular</a:t>
            </a:r>
            <a:endParaRPr lang="en-US" sz="2400" dirty="0">
              <a:solidFill>
                <a:schemeClr val="bg1"/>
              </a:solidFill>
            </a:endParaRPr>
          </a:p>
        </p:txBody>
      </p:sp>
      <p:sp>
        <p:nvSpPr>
          <p:cNvPr id="117" name="Rectangle 116"/>
          <p:cNvSpPr/>
          <p:nvPr/>
        </p:nvSpPr>
        <p:spPr>
          <a:xfrm>
            <a:off x="2418388" y="4057597"/>
            <a:ext cx="1539320" cy="461665"/>
          </a:xfrm>
          <a:prstGeom prst="rect">
            <a:avLst/>
          </a:prstGeom>
        </p:spPr>
        <p:txBody>
          <a:bodyPr wrap="square">
            <a:spAutoFit/>
          </a:bodyPr>
          <a:lstStyle/>
          <a:p>
            <a:pPr lvl="0" algn="ctr">
              <a:spcBef>
                <a:spcPct val="20000"/>
              </a:spcBef>
            </a:pPr>
            <a:r>
              <a:rPr lang="en-US" sz="2400" dirty="0">
                <a:solidFill>
                  <a:schemeClr val="bg1"/>
                </a:solidFill>
              </a:rPr>
              <a:t>camera</a:t>
            </a:r>
          </a:p>
        </p:txBody>
      </p:sp>
      <p:grpSp>
        <p:nvGrpSpPr>
          <p:cNvPr id="119" name="Group 118"/>
          <p:cNvGrpSpPr/>
          <p:nvPr/>
        </p:nvGrpSpPr>
        <p:grpSpPr>
          <a:xfrm>
            <a:off x="7787542" y="868680"/>
            <a:ext cx="1007235" cy="2967550"/>
            <a:chOff x="7375230" y="1097280"/>
            <a:chExt cx="1342980" cy="3980985"/>
          </a:xfrm>
        </p:grpSpPr>
        <p:cxnSp>
          <p:nvCxnSpPr>
            <p:cNvPr id="123" name="Straight Connector 122"/>
            <p:cNvCxnSpPr/>
            <p:nvPr/>
          </p:nvCxnSpPr>
          <p:spPr>
            <a:xfrm>
              <a:off x="8718210" y="1097280"/>
              <a:ext cx="0" cy="3980985"/>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7375230" y="1097280"/>
              <a:ext cx="0" cy="3980985"/>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grpSp>
      <p:sp>
        <p:nvSpPr>
          <p:cNvPr id="138" name="Rectangle 137"/>
          <p:cNvSpPr/>
          <p:nvPr/>
        </p:nvSpPr>
        <p:spPr>
          <a:xfrm>
            <a:off x="6044549" y="4014555"/>
            <a:ext cx="220896" cy="523220"/>
          </a:xfrm>
          <a:prstGeom prst="rect">
            <a:avLst/>
          </a:prstGeom>
        </p:spPr>
        <p:txBody>
          <a:bodyPr wrap="square">
            <a:spAutoFit/>
          </a:bodyPr>
          <a:lstStyle/>
          <a:p>
            <a:pPr lvl="0" algn="ctr">
              <a:spcBef>
                <a:spcPct val="20000"/>
              </a:spcBef>
            </a:pPr>
            <a:r>
              <a:rPr lang="en-US" sz="2800" dirty="0">
                <a:solidFill>
                  <a:schemeClr val="bg1"/>
                </a:solidFill>
              </a:rPr>
              <a:t>+</a:t>
            </a:r>
          </a:p>
        </p:txBody>
      </p:sp>
      <p:sp>
        <p:nvSpPr>
          <p:cNvPr id="139" name="Rectangle 138"/>
          <p:cNvSpPr/>
          <p:nvPr/>
        </p:nvSpPr>
        <p:spPr>
          <a:xfrm>
            <a:off x="7468103" y="4014555"/>
            <a:ext cx="220896" cy="523220"/>
          </a:xfrm>
          <a:prstGeom prst="rect">
            <a:avLst/>
          </a:prstGeom>
        </p:spPr>
        <p:txBody>
          <a:bodyPr wrap="square">
            <a:spAutoFit/>
          </a:bodyPr>
          <a:lstStyle/>
          <a:p>
            <a:pPr lvl="0" algn="ctr">
              <a:spcBef>
                <a:spcPct val="20000"/>
              </a:spcBef>
            </a:pPr>
            <a:r>
              <a:rPr lang="en-US" sz="2800" dirty="0">
                <a:solidFill>
                  <a:schemeClr val="bg1"/>
                </a:solidFill>
              </a:rPr>
              <a:t>+</a:t>
            </a:r>
          </a:p>
        </p:txBody>
      </p:sp>
      <p:sp>
        <p:nvSpPr>
          <p:cNvPr id="140" name="Rectangle 139"/>
          <p:cNvSpPr/>
          <p:nvPr/>
        </p:nvSpPr>
        <p:spPr>
          <a:xfrm>
            <a:off x="7864957" y="4090519"/>
            <a:ext cx="848157" cy="461665"/>
          </a:xfrm>
          <a:prstGeom prst="rect">
            <a:avLst/>
          </a:prstGeom>
        </p:spPr>
        <p:txBody>
          <a:bodyPr wrap="square">
            <a:spAutoFit/>
          </a:bodyPr>
          <a:lstStyle/>
          <a:p>
            <a:pPr algn="ctr">
              <a:spcBef>
                <a:spcPct val="20000"/>
              </a:spcBef>
            </a:pPr>
            <a:r>
              <a:rPr lang="en-US" sz="2400" dirty="0">
                <a:solidFill>
                  <a:schemeClr val="bg1"/>
                </a:solidFill>
                <a:latin typeface="+mj-lt"/>
                <a:ea typeface="Meiryo" panose="020B0604030504040204" pitchFamily="34" charset="-128"/>
                <a:cs typeface="Meiryo" panose="020B0604030504040204" pitchFamily="34" charset="-128"/>
              </a:rPr>
              <a:t>I</a:t>
            </a:r>
            <a:r>
              <a:rPr lang="en-US" sz="2400" dirty="0" smtClean="0">
                <a:solidFill>
                  <a:schemeClr val="bg1"/>
                </a:solidFill>
                <a:latin typeface="+mj-lt"/>
                <a:ea typeface="Meiryo" panose="020B0604030504040204" pitchFamily="34" charset="-128"/>
                <a:cs typeface="Meiryo" panose="020B0604030504040204" pitchFamily="34" charset="-128"/>
              </a:rPr>
              <a:t>(</a:t>
            </a:r>
            <a:r>
              <a:rPr lang="el-GR" sz="2400" dirty="0">
                <a:solidFill>
                  <a:schemeClr val="bg1"/>
                </a:solidFill>
                <a:latin typeface="+mj-lt"/>
              </a:rPr>
              <a:t>τ</a:t>
            </a:r>
            <a:r>
              <a:rPr lang="en-US" sz="2400" dirty="0">
                <a:solidFill>
                  <a:schemeClr val="bg1"/>
                </a:solidFill>
                <a:latin typeface="+mj-lt"/>
              </a:rPr>
              <a:t>)</a:t>
            </a:r>
          </a:p>
        </p:txBody>
      </p:sp>
      <p:sp>
        <p:nvSpPr>
          <p:cNvPr id="159" name="Rectangle 158"/>
          <p:cNvSpPr/>
          <p:nvPr/>
        </p:nvSpPr>
        <p:spPr>
          <a:xfrm>
            <a:off x="8181251" y="4076879"/>
            <a:ext cx="220896" cy="512064"/>
          </a:xfrm>
          <a:prstGeom prst="rect">
            <a:avLst/>
          </a:prstGeom>
        </p:spPr>
        <p:txBody>
          <a:bodyPr wrap="square">
            <a:spAutoFit/>
          </a:bodyPr>
          <a:lstStyle/>
          <a:p>
            <a:pPr lvl="0" algn="ctr">
              <a:spcBef>
                <a:spcPct val="20000"/>
              </a:spcBef>
            </a:pPr>
            <a:r>
              <a:rPr lang="en-US" sz="2400" dirty="0">
                <a:solidFill>
                  <a:schemeClr val="bg1"/>
                </a:solidFill>
              </a:rPr>
              <a:t>?</a:t>
            </a:r>
          </a:p>
        </p:txBody>
      </p:sp>
      <p:grpSp>
        <p:nvGrpSpPr>
          <p:cNvPr id="76" name="Group 75"/>
          <p:cNvGrpSpPr/>
          <p:nvPr/>
        </p:nvGrpSpPr>
        <p:grpSpPr>
          <a:xfrm>
            <a:off x="7946136" y="1490472"/>
            <a:ext cx="685800" cy="523494"/>
            <a:chOff x="5001768" y="2560320"/>
            <a:chExt cx="685800" cy="523494"/>
          </a:xfrm>
        </p:grpSpPr>
        <p:sp>
          <p:nvSpPr>
            <p:cNvPr id="77" name="Rectangle 76"/>
            <p:cNvSpPr>
              <a:spLocks noChangeAspect="1"/>
            </p:cNvSpPr>
            <p:nvPr/>
          </p:nvSpPr>
          <p:spPr>
            <a:xfrm>
              <a:off x="5001768" y="2569464"/>
              <a:ext cx="685800" cy="514350"/>
            </a:xfrm>
            <a:prstGeom prst="rect">
              <a:avLst/>
            </a:prstGeom>
            <a:solidFill>
              <a:schemeClr val="tx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0" name="Picture 7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19296" y="2560320"/>
              <a:ext cx="653442" cy="512064"/>
            </a:xfrm>
            <a:prstGeom prst="rect">
              <a:avLst/>
            </a:prstGeom>
            <a:ln w="12700">
              <a:noFill/>
            </a:ln>
          </p:spPr>
        </p:pic>
      </p:grpSp>
      <p:sp>
        <p:nvSpPr>
          <p:cNvPr id="81" name="Rectangle 80"/>
          <p:cNvSpPr/>
          <p:nvPr/>
        </p:nvSpPr>
        <p:spPr>
          <a:xfrm>
            <a:off x="7946136" y="1494401"/>
            <a:ext cx="685801" cy="519766"/>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84" name="Group 83"/>
          <p:cNvGrpSpPr/>
          <p:nvPr/>
        </p:nvGrpSpPr>
        <p:grpSpPr>
          <a:xfrm>
            <a:off x="4968270" y="4054794"/>
            <a:ext cx="959216" cy="1024591"/>
            <a:chOff x="4968270" y="4054794"/>
            <a:chExt cx="959216" cy="1024591"/>
          </a:xfrm>
        </p:grpSpPr>
        <p:sp>
          <p:nvSpPr>
            <p:cNvPr id="93" name="Rectangle 92"/>
            <p:cNvSpPr/>
            <p:nvPr/>
          </p:nvSpPr>
          <p:spPr>
            <a:xfrm>
              <a:off x="4968270" y="4617720"/>
              <a:ext cx="959216" cy="461665"/>
            </a:xfrm>
            <a:prstGeom prst="rect">
              <a:avLst/>
            </a:prstGeom>
          </p:spPr>
          <p:txBody>
            <a:bodyPr wrap="square">
              <a:spAutoFit/>
            </a:bodyPr>
            <a:lstStyle/>
            <a:p>
              <a:pPr algn="ctr"/>
              <a:r>
                <a:rPr lang="en-US" sz="2400" dirty="0" smtClean="0">
                  <a:solidFill>
                    <a:schemeClr val="bg1"/>
                  </a:solidFill>
                </a:rPr>
                <a:t>scene</a:t>
              </a:r>
              <a:endParaRPr lang="en-US" sz="2400" dirty="0"/>
            </a:p>
          </p:txBody>
        </p:sp>
        <p:grpSp>
          <p:nvGrpSpPr>
            <p:cNvPr id="94" name="Group 93"/>
            <p:cNvGrpSpPr/>
            <p:nvPr/>
          </p:nvGrpSpPr>
          <p:grpSpPr>
            <a:xfrm>
              <a:off x="5084064" y="4054794"/>
              <a:ext cx="731520" cy="524174"/>
              <a:chOff x="4983956" y="2560320"/>
              <a:chExt cx="731520" cy="524174"/>
            </a:xfrm>
          </p:grpSpPr>
          <p:sp>
            <p:nvSpPr>
              <p:cNvPr id="95" name="Rectangle 94"/>
              <p:cNvSpPr>
                <a:spLocks/>
              </p:cNvSpPr>
              <p:nvPr/>
            </p:nvSpPr>
            <p:spPr>
              <a:xfrm>
                <a:off x="4983956" y="2569465"/>
                <a:ext cx="731520" cy="515029"/>
              </a:xfrm>
              <a:prstGeom prst="rect">
                <a:avLst/>
              </a:prstGeom>
              <a:solidFill>
                <a:schemeClr val="tx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00" name="Picture 9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22437" y="2560320"/>
                <a:ext cx="653442" cy="512064"/>
              </a:xfrm>
              <a:prstGeom prst="rect">
                <a:avLst/>
              </a:prstGeom>
              <a:ln w="12700">
                <a:noFill/>
              </a:ln>
            </p:spPr>
          </p:pic>
        </p:grpSp>
      </p:grpSp>
    </p:spTree>
    <p:extLst>
      <p:ext uri="{BB962C8B-B14F-4D97-AF65-F5344CB8AC3E}">
        <p14:creationId xmlns:p14="http://schemas.microsoft.com/office/powerpoint/2010/main" val="25949440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500"/>
                                        <p:tgtEl>
                                          <p:spTgt spid="6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8"/>
                                        </p:tgtEl>
                                        <p:attrNameLst>
                                          <p:attrName>style.visibility</p:attrName>
                                        </p:attrNameLst>
                                      </p:cBhvr>
                                      <p:to>
                                        <p:strVal val="visible"/>
                                      </p:to>
                                    </p:set>
                                    <p:animEffect transition="in" filter="wipe(left)">
                                      <p:cBhvr>
                                        <p:cTn id="11" dur="500"/>
                                        <p:tgtEl>
                                          <p:spTgt spid="58"/>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61"/>
                                        </p:tgtEl>
                                        <p:attrNameLst>
                                          <p:attrName>style.visibility</p:attrName>
                                        </p:attrNameLst>
                                      </p:cBhvr>
                                      <p:to>
                                        <p:strVal val="visible"/>
                                      </p:to>
                                    </p:set>
                                    <p:animEffect transition="in" filter="wipe(right)">
                                      <p:cBhvr>
                                        <p:cTn id="15" dur="500"/>
                                        <p:tgtEl>
                                          <p:spTgt spid="61"/>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64"/>
                                        </p:tgtEl>
                                        <p:attrNameLst>
                                          <p:attrName>style.visibility</p:attrName>
                                        </p:attrNameLst>
                                      </p:cBhvr>
                                      <p:to>
                                        <p:strVal val="visible"/>
                                      </p:to>
                                    </p:set>
                                    <p:animEffect transition="in" filter="wipe(up)">
                                      <p:cBhvr>
                                        <p:cTn id="19" dur="500"/>
                                        <p:tgtEl>
                                          <p:spTgt spid="6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07"/>
                                        </p:tgtEl>
                                        <p:attrNameLst>
                                          <p:attrName>style.visibility</p:attrName>
                                        </p:attrNameLst>
                                      </p:cBhvr>
                                      <p:to>
                                        <p:strVal val="visible"/>
                                      </p:to>
                                    </p:set>
                                    <p:animEffect transition="in" filter="wipe(left)">
                                      <p:cBhvr>
                                        <p:cTn id="24" dur="500"/>
                                        <p:tgtEl>
                                          <p:spTgt spid="107"/>
                                        </p:tgtEl>
                                      </p:cBhvr>
                                    </p:animEffect>
                                  </p:childTnLst>
                                </p:cTn>
                              </p:par>
                            </p:childTnLst>
                          </p:cTn>
                        </p:par>
                        <p:par>
                          <p:cTn id="25" fill="hold">
                            <p:stCondLst>
                              <p:cond delay="500"/>
                            </p:stCondLst>
                            <p:childTnLst>
                              <p:par>
                                <p:cTn id="26" presetID="22" presetClass="entr" presetSubtype="8" fill="hold" nodeType="afterEffect">
                                  <p:stCondLst>
                                    <p:cond delay="0"/>
                                  </p:stCondLst>
                                  <p:childTnLst>
                                    <p:set>
                                      <p:cBhvr>
                                        <p:cTn id="27" dur="1" fill="hold">
                                          <p:stCondLst>
                                            <p:cond delay="0"/>
                                          </p:stCondLst>
                                        </p:cTn>
                                        <p:tgtEl>
                                          <p:spTgt spid="131"/>
                                        </p:tgtEl>
                                        <p:attrNameLst>
                                          <p:attrName>style.visibility</p:attrName>
                                        </p:attrNameLst>
                                      </p:cBhvr>
                                      <p:to>
                                        <p:strVal val="visible"/>
                                      </p:to>
                                    </p:set>
                                    <p:animEffect transition="in" filter="wipe(left)">
                                      <p:cBhvr>
                                        <p:cTn id="28" dur="250"/>
                                        <p:tgtEl>
                                          <p:spTgt spid="131"/>
                                        </p:tgtEl>
                                      </p:cBhvr>
                                    </p:animEffect>
                                  </p:childTnLst>
                                </p:cTn>
                              </p:par>
                            </p:childTnLst>
                          </p:cTn>
                        </p:par>
                        <p:par>
                          <p:cTn id="29" fill="hold">
                            <p:stCondLst>
                              <p:cond delay="750"/>
                            </p:stCondLst>
                            <p:childTnLst>
                              <p:par>
                                <p:cTn id="30" presetID="1" presetClass="exit" presetSubtype="0" fill="hold" nodeType="afterEffect">
                                  <p:stCondLst>
                                    <p:cond delay="250"/>
                                  </p:stCondLst>
                                  <p:childTnLst>
                                    <p:set>
                                      <p:cBhvr>
                                        <p:cTn id="31" dur="1" fill="hold">
                                          <p:stCondLst>
                                            <p:cond delay="0"/>
                                          </p:stCondLst>
                                        </p:cTn>
                                        <p:tgtEl>
                                          <p:spTgt spid="131"/>
                                        </p:tgtEl>
                                        <p:attrNameLst>
                                          <p:attrName>style.visibility</p:attrName>
                                        </p:attrNameLst>
                                      </p:cBhvr>
                                      <p:to>
                                        <p:strVal val="hidden"/>
                                      </p:to>
                                    </p:set>
                                  </p:childTnLst>
                                </p:cTn>
                              </p:par>
                            </p:childTnLst>
                          </p:cTn>
                        </p:par>
                        <p:par>
                          <p:cTn id="32" fill="hold">
                            <p:stCondLst>
                              <p:cond delay="1000"/>
                            </p:stCondLst>
                            <p:childTnLst>
                              <p:par>
                                <p:cTn id="33" presetID="22" presetClass="entr" presetSubtype="2" fill="hold" nodeType="afterEffect">
                                  <p:stCondLst>
                                    <p:cond delay="250"/>
                                  </p:stCondLst>
                                  <p:childTnLst>
                                    <p:set>
                                      <p:cBhvr>
                                        <p:cTn id="34" dur="1" fill="hold">
                                          <p:stCondLst>
                                            <p:cond delay="0"/>
                                          </p:stCondLst>
                                        </p:cTn>
                                        <p:tgtEl>
                                          <p:spTgt spid="131"/>
                                        </p:tgtEl>
                                        <p:attrNameLst>
                                          <p:attrName>style.visibility</p:attrName>
                                        </p:attrNameLst>
                                      </p:cBhvr>
                                      <p:to>
                                        <p:strVal val="visible"/>
                                      </p:to>
                                    </p:set>
                                    <p:animEffect transition="in" filter="wipe(right)">
                                      <p:cBhvr>
                                        <p:cTn id="35" dur="250"/>
                                        <p:tgtEl>
                                          <p:spTgt spid="131"/>
                                        </p:tgtEl>
                                      </p:cBhvr>
                                    </p:animEffect>
                                  </p:childTnLst>
                                </p:cTn>
                              </p:par>
                            </p:childTnLst>
                          </p:cTn>
                        </p:par>
                        <p:par>
                          <p:cTn id="36" fill="hold">
                            <p:stCondLst>
                              <p:cond delay="1500"/>
                            </p:stCondLst>
                            <p:childTnLst>
                              <p:par>
                                <p:cTn id="37" presetID="22" presetClass="entr" presetSubtype="1" fill="hold" nodeType="afterEffect">
                                  <p:stCondLst>
                                    <p:cond delay="0"/>
                                  </p:stCondLst>
                                  <p:childTnLst>
                                    <p:set>
                                      <p:cBhvr>
                                        <p:cTn id="38" dur="1" fill="hold">
                                          <p:stCondLst>
                                            <p:cond delay="0"/>
                                          </p:stCondLst>
                                        </p:cTn>
                                        <p:tgtEl>
                                          <p:spTgt spid="142"/>
                                        </p:tgtEl>
                                        <p:attrNameLst>
                                          <p:attrName>style.visibility</p:attrName>
                                        </p:attrNameLst>
                                      </p:cBhvr>
                                      <p:to>
                                        <p:strVal val="visible"/>
                                      </p:to>
                                    </p:set>
                                    <p:animEffect transition="in" filter="wipe(up)">
                                      <p:cBhvr>
                                        <p:cTn id="39" dur="250"/>
                                        <p:tgtEl>
                                          <p:spTgt spid="14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38"/>
                                        </p:tgtEl>
                                        <p:attrNameLst>
                                          <p:attrName>style.visibility</p:attrName>
                                        </p:attrNameLst>
                                      </p:cBhvr>
                                      <p:to>
                                        <p:strVal val="visible"/>
                                      </p:to>
                                    </p:set>
                                    <p:animEffect transition="in" filter="fade">
                                      <p:cBhvr>
                                        <p:cTn id="44" dur="500"/>
                                        <p:tgtEl>
                                          <p:spTgt spid="138"/>
                                        </p:tgtEl>
                                      </p:cBhvr>
                                    </p:animEffect>
                                  </p:childTnLst>
                                </p:cTn>
                              </p:par>
                              <p:par>
                                <p:cTn id="45" presetID="10" presetClass="entr" presetSubtype="0" fill="hold" nodeType="withEffect">
                                  <p:stCondLst>
                                    <p:cond delay="0"/>
                                  </p:stCondLst>
                                  <p:childTnLst>
                                    <p:set>
                                      <p:cBhvr>
                                        <p:cTn id="46" dur="1" fill="hold">
                                          <p:stCondLst>
                                            <p:cond delay="0"/>
                                          </p:stCondLst>
                                        </p:cTn>
                                        <p:tgtEl>
                                          <p:spTgt spid="96"/>
                                        </p:tgtEl>
                                        <p:attrNameLst>
                                          <p:attrName>style.visibility</p:attrName>
                                        </p:attrNameLst>
                                      </p:cBhvr>
                                      <p:to>
                                        <p:strVal val="visible"/>
                                      </p:to>
                                    </p:set>
                                    <p:animEffect transition="in" filter="fade">
                                      <p:cBhvr>
                                        <p:cTn id="47" dur="500"/>
                                        <p:tgtEl>
                                          <p:spTgt spid="9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39"/>
                                        </p:tgtEl>
                                        <p:attrNameLst>
                                          <p:attrName>style.visibility</p:attrName>
                                        </p:attrNameLst>
                                      </p:cBhvr>
                                      <p:to>
                                        <p:strVal val="visible"/>
                                      </p:to>
                                    </p:set>
                                    <p:animEffect transition="in" filter="fade">
                                      <p:cBhvr>
                                        <p:cTn id="52" dur="500"/>
                                        <p:tgtEl>
                                          <p:spTgt spid="139"/>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59"/>
                                        </p:tgtEl>
                                        <p:attrNameLst>
                                          <p:attrName>style.visibility</p:attrName>
                                        </p:attrNameLst>
                                      </p:cBhvr>
                                      <p:to>
                                        <p:strVal val="visible"/>
                                      </p:to>
                                    </p:set>
                                    <p:animEffect transition="in" filter="fade">
                                      <p:cBhvr>
                                        <p:cTn id="55" dur="500"/>
                                        <p:tgtEl>
                                          <p:spTgt spid="159"/>
                                        </p:tgtEl>
                                      </p:cBhvr>
                                    </p:animEffect>
                                  </p:childTnLst>
                                </p:cTn>
                              </p:par>
                              <p:par>
                                <p:cTn id="56" presetID="10" presetClass="entr" presetSubtype="0" fill="hold" nodeType="withEffect">
                                  <p:stCondLst>
                                    <p:cond delay="0"/>
                                  </p:stCondLst>
                                  <p:childTnLst>
                                    <p:set>
                                      <p:cBhvr>
                                        <p:cTn id="57" dur="1" fill="hold">
                                          <p:stCondLst>
                                            <p:cond delay="0"/>
                                          </p:stCondLst>
                                        </p:cTn>
                                        <p:tgtEl>
                                          <p:spTgt spid="103"/>
                                        </p:tgtEl>
                                        <p:attrNameLst>
                                          <p:attrName>style.visibility</p:attrName>
                                        </p:attrNameLst>
                                      </p:cBhvr>
                                      <p:to>
                                        <p:strVal val="visible"/>
                                      </p:to>
                                    </p:set>
                                    <p:animEffect transition="in" filter="fade">
                                      <p:cBhvr>
                                        <p:cTn id="58" dur="500"/>
                                        <p:tgtEl>
                                          <p:spTgt spid="103"/>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81"/>
                                        </p:tgtEl>
                                        <p:attrNameLst>
                                          <p:attrName>style.visibility</p:attrName>
                                        </p:attrNameLst>
                                      </p:cBhvr>
                                      <p:to>
                                        <p:strVal val="visible"/>
                                      </p:to>
                                    </p:set>
                                    <p:animEffect transition="in" filter="fade">
                                      <p:cBhvr>
                                        <p:cTn id="63" dur="500"/>
                                        <p:tgtEl>
                                          <p:spTgt spid="181"/>
                                        </p:tgtEl>
                                      </p:cBhvr>
                                    </p:animEffect>
                                  </p:childTnLst>
                                </p:cTn>
                              </p:par>
                            </p:childTnLst>
                          </p:cTn>
                        </p:par>
                        <p:par>
                          <p:cTn id="64" fill="hold">
                            <p:stCondLst>
                              <p:cond delay="500"/>
                            </p:stCondLst>
                            <p:childTnLst>
                              <p:par>
                                <p:cTn id="65" presetID="10" presetClass="exit" presetSubtype="0" fill="hold" grpId="1" nodeType="afterEffect">
                                  <p:stCondLst>
                                    <p:cond delay="0"/>
                                  </p:stCondLst>
                                  <p:childTnLst>
                                    <p:animEffect transition="out" filter="fade">
                                      <p:cBhvr>
                                        <p:cTn id="66" dur="500"/>
                                        <p:tgtEl>
                                          <p:spTgt spid="159"/>
                                        </p:tgtEl>
                                      </p:cBhvr>
                                    </p:animEffect>
                                    <p:set>
                                      <p:cBhvr>
                                        <p:cTn id="67" dur="1" fill="hold">
                                          <p:stCondLst>
                                            <p:cond delay="499"/>
                                          </p:stCondLst>
                                        </p:cTn>
                                        <p:tgtEl>
                                          <p:spTgt spid="159"/>
                                        </p:tgtEl>
                                        <p:attrNameLst>
                                          <p:attrName>style.visibility</p:attrName>
                                        </p:attrNameLst>
                                      </p:cBhvr>
                                      <p:to>
                                        <p:strVal val="hidden"/>
                                      </p:to>
                                    </p:set>
                                  </p:childTnLst>
                                </p:cTn>
                              </p:par>
                            </p:childTnLst>
                          </p:cTn>
                        </p:par>
                        <p:par>
                          <p:cTn id="68" fill="hold">
                            <p:stCondLst>
                              <p:cond delay="1000"/>
                            </p:stCondLst>
                            <p:childTnLst>
                              <p:par>
                                <p:cTn id="69" presetID="10" presetClass="entr" presetSubtype="0" fill="hold" grpId="0" nodeType="afterEffect">
                                  <p:stCondLst>
                                    <p:cond delay="0"/>
                                  </p:stCondLst>
                                  <p:childTnLst>
                                    <p:set>
                                      <p:cBhvr>
                                        <p:cTn id="70" dur="1" fill="hold">
                                          <p:stCondLst>
                                            <p:cond delay="0"/>
                                          </p:stCondLst>
                                        </p:cTn>
                                        <p:tgtEl>
                                          <p:spTgt spid="140"/>
                                        </p:tgtEl>
                                        <p:attrNameLst>
                                          <p:attrName>style.visibility</p:attrName>
                                        </p:attrNameLst>
                                      </p:cBhvr>
                                      <p:to>
                                        <p:strVal val="visible"/>
                                      </p:to>
                                    </p:set>
                                    <p:animEffect transition="in" filter="fade">
                                      <p:cBhvr>
                                        <p:cTn id="71" dur="500"/>
                                        <p:tgtEl>
                                          <p:spTgt spid="140"/>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500"/>
                                        <p:tgtEl>
                                          <p:spTgt spid="130"/>
                                        </p:tgtEl>
                                      </p:cBhvr>
                                    </p:animEffect>
                                    <p:set>
                                      <p:cBhvr>
                                        <p:cTn id="76" dur="1" fill="hold">
                                          <p:stCondLst>
                                            <p:cond delay="499"/>
                                          </p:stCondLst>
                                        </p:cTn>
                                        <p:tgtEl>
                                          <p:spTgt spid="130"/>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32"/>
                                        </p:tgtEl>
                                      </p:cBhvr>
                                    </p:animEffect>
                                    <p:set>
                                      <p:cBhvr>
                                        <p:cTn id="79" dur="1" fill="hold">
                                          <p:stCondLst>
                                            <p:cond delay="499"/>
                                          </p:stCondLst>
                                        </p:cTn>
                                        <p:tgtEl>
                                          <p:spTgt spid="13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134"/>
                                        </p:tgtEl>
                                      </p:cBhvr>
                                    </p:animEffect>
                                    <p:set>
                                      <p:cBhvr>
                                        <p:cTn id="82" dur="1" fill="hold">
                                          <p:stCondLst>
                                            <p:cond delay="499"/>
                                          </p:stCondLst>
                                        </p:cTn>
                                        <p:tgtEl>
                                          <p:spTgt spid="134"/>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22"/>
                                        </p:tgtEl>
                                      </p:cBhvr>
                                    </p:animEffect>
                                    <p:set>
                                      <p:cBhvr>
                                        <p:cTn id="85" dur="1" fill="hold">
                                          <p:stCondLst>
                                            <p:cond delay="499"/>
                                          </p:stCondLst>
                                        </p:cTn>
                                        <p:tgtEl>
                                          <p:spTgt spid="122"/>
                                        </p:tgtEl>
                                        <p:attrNameLst>
                                          <p:attrName>style.visibility</p:attrName>
                                        </p:attrNameLst>
                                      </p:cBhvr>
                                      <p:to>
                                        <p:strVal val="hidden"/>
                                      </p:to>
                                    </p:set>
                                  </p:childTnLst>
                                </p:cTn>
                              </p:par>
                              <p:par>
                                <p:cTn id="86" presetID="10" presetClass="exit" presetSubtype="0" fill="hold" grpId="0" nodeType="withEffect">
                                  <p:stCondLst>
                                    <p:cond delay="0"/>
                                  </p:stCondLst>
                                  <p:childTnLst>
                                    <p:animEffect transition="out" filter="fade">
                                      <p:cBhvr>
                                        <p:cTn id="87" dur="500"/>
                                        <p:tgtEl>
                                          <p:spTgt spid="133"/>
                                        </p:tgtEl>
                                      </p:cBhvr>
                                    </p:animEffect>
                                    <p:set>
                                      <p:cBhvr>
                                        <p:cTn id="88" dur="1" fill="hold">
                                          <p:stCondLst>
                                            <p:cond delay="499"/>
                                          </p:stCondLst>
                                        </p:cTn>
                                        <p:tgtEl>
                                          <p:spTgt spid="133"/>
                                        </p:tgtEl>
                                        <p:attrNameLst>
                                          <p:attrName>style.visibility</p:attrName>
                                        </p:attrNameLst>
                                      </p:cBhvr>
                                      <p:to>
                                        <p:strVal val="hidden"/>
                                      </p:to>
                                    </p:set>
                                  </p:childTnLst>
                                </p:cTn>
                              </p:par>
                              <p:par>
                                <p:cTn id="89" presetID="10" presetClass="exit" presetSubtype="0" fill="hold" grpId="0" nodeType="withEffect">
                                  <p:stCondLst>
                                    <p:cond delay="0"/>
                                  </p:stCondLst>
                                  <p:childTnLst>
                                    <p:animEffect transition="out" filter="fade">
                                      <p:cBhvr>
                                        <p:cTn id="90" dur="500"/>
                                        <p:tgtEl>
                                          <p:spTgt spid="146"/>
                                        </p:tgtEl>
                                      </p:cBhvr>
                                    </p:animEffect>
                                    <p:set>
                                      <p:cBhvr>
                                        <p:cTn id="91" dur="1" fill="hold">
                                          <p:stCondLst>
                                            <p:cond delay="499"/>
                                          </p:stCondLst>
                                        </p:cTn>
                                        <p:tgtEl>
                                          <p:spTgt spid="146"/>
                                        </p:tgtEl>
                                        <p:attrNameLst>
                                          <p:attrName>style.visibility</p:attrName>
                                        </p:attrNameLst>
                                      </p:cBhvr>
                                      <p:to>
                                        <p:strVal val="hidden"/>
                                      </p:to>
                                    </p:set>
                                  </p:childTnLst>
                                </p:cTn>
                              </p:par>
                            </p:childTnLst>
                          </p:cTn>
                        </p:par>
                        <p:par>
                          <p:cTn id="92" fill="hold">
                            <p:stCondLst>
                              <p:cond delay="500"/>
                            </p:stCondLst>
                            <p:childTnLst>
                              <p:par>
                                <p:cTn id="93" presetID="10" presetClass="entr" presetSubtype="0" fill="hold" nodeType="afterEffect">
                                  <p:stCondLst>
                                    <p:cond delay="0"/>
                                  </p:stCondLst>
                                  <p:childTnLst>
                                    <p:set>
                                      <p:cBhvr>
                                        <p:cTn id="94" dur="1" fill="hold">
                                          <p:stCondLst>
                                            <p:cond delay="0"/>
                                          </p:stCondLst>
                                        </p:cTn>
                                        <p:tgtEl>
                                          <p:spTgt spid="7"/>
                                        </p:tgtEl>
                                        <p:attrNameLst>
                                          <p:attrName>style.visibility</p:attrName>
                                        </p:attrNameLst>
                                      </p:cBhvr>
                                      <p:to>
                                        <p:strVal val="visible"/>
                                      </p:to>
                                    </p:set>
                                    <p:animEffect transition="in" filter="fade">
                                      <p:cBhvr>
                                        <p:cTn id="95" dur="500"/>
                                        <p:tgtEl>
                                          <p:spTgt spid="7"/>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4" fill="hold" nodeType="clickEffect">
                                  <p:stCondLst>
                                    <p:cond delay="0"/>
                                  </p:stCondLst>
                                  <p:childTnLst>
                                    <p:set>
                                      <p:cBhvr>
                                        <p:cTn id="99" dur="1" fill="hold">
                                          <p:stCondLst>
                                            <p:cond delay="0"/>
                                          </p:stCondLst>
                                        </p:cTn>
                                        <p:tgtEl>
                                          <p:spTgt spid="119"/>
                                        </p:tgtEl>
                                        <p:attrNameLst>
                                          <p:attrName>style.visibility</p:attrName>
                                        </p:attrNameLst>
                                      </p:cBhvr>
                                      <p:to>
                                        <p:strVal val="visible"/>
                                      </p:to>
                                    </p:set>
                                    <p:animEffect transition="in" filter="wipe(down)">
                                      <p:cBhvr>
                                        <p:cTn id="100" dur="500"/>
                                        <p:tgtEl>
                                          <p:spTgt spid="119"/>
                                        </p:tgtEl>
                                      </p:cBhvr>
                                    </p:animEffect>
                                  </p:childTnLst>
                                </p:cTn>
                              </p:par>
                            </p:childTnLst>
                          </p:cTn>
                        </p:par>
                        <p:par>
                          <p:cTn id="101" fill="hold">
                            <p:stCondLst>
                              <p:cond delay="500"/>
                            </p:stCondLst>
                            <p:childTnLst>
                              <p:par>
                                <p:cTn id="102" presetID="10" presetClass="entr" presetSubtype="0" fill="hold" grpId="0" nodeType="afterEffect">
                                  <p:stCondLst>
                                    <p:cond delay="0"/>
                                  </p:stCondLst>
                                  <p:childTnLst>
                                    <p:set>
                                      <p:cBhvr>
                                        <p:cTn id="103" dur="1" fill="hold">
                                          <p:stCondLst>
                                            <p:cond delay="0"/>
                                          </p:stCondLst>
                                        </p:cTn>
                                        <p:tgtEl>
                                          <p:spTgt spid="81"/>
                                        </p:tgtEl>
                                        <p:attrNameLst>
                                          <p:attrName>style.visibility</p:attrName>
                                        </p:attrNameLst>
                                      </p:cBhvr>
                                      <p:to>
                                        <p:strVal val="visible"/>
                                      </p:to>
                                    </p:set>
                                    <p:animEffect transition="in" filter="fade">
                                      <p:cBhvr>
                                        <p:cTn id="104" dur="500"/>
                                        <p:tgtEl>
                                          <p:spTgt spid="81"/>
                                        </p:tgtEl>
                                      </p:cBhvr>
                                    </p:animEffect>
                                  </p:childTnLst>
                                </p:cTn>
                              </p:par>
                              <p:par>
                                <p:cTn id="105" presetID="10" presetClass="entr" presetSubtype="0" fill="hold" nodeType="withEffect">
                                  <p:stCondLst>
                                    <p:cond delay="0"/>
                                  </p:stCondLst>
                                  <p:childTnLst>
                                    <p:set>
                                      <p:cBhvr>
                                        <p:cTn id="106" dur="1" fill="hold">
                                          <p:stCondLst>
                                            <p:cond delay="0"/>
                                          </p:stCondLst>
                                        </p:cTn>
                                        <p:tgtEl>
                                          <p:spTgt spid="76"/>
                                        </p:tgtEl>
                                        <p:attrNameLst>
                                          <p:attrName>style.visibility</p:attrName>
                                        </p:attrNameLst>
                                      </p:cBhvr>
                                      <p:to>
                                        <p:strVal val="visible"/>
                                      </p:to>
                                    </p:set>
                                    <p:animEffect transition="in" filter="fade">
                                      <p:cBhvr>
                                        <p:cTn id="107" dur="500"/>
                                        <p:tgtEl>
                                          <p:spTgt spid="76"/>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nodeType="clickEffect">
                                  <p:stCondLst>
                                    <p:cond delay="0"/>
                                  </p:stCondLst>
                                  <p:childTnLst>
                                    <p:animEffect transition="out" filter="fade">
                                      <p:cBhvr>
                                        <p:cTn id="111" dur="500"/>
                                        <p:tgtEl>
                                          <p:spTgt spid="7"/>
                                        </p:tgtEl>
                                      </p:cBhvr>
                                    </p:animEffect>
                                    <p:set>
                                      <p:cBhvr>
                                        <p:cTn id="112" dur="1" fill="hold">
                                          <p:stCondLst>
                                            <p:cond delay="499"/>
                                          </p:stCondLst>
                                        </p:cTn>
                                        <p:tgtEl>
                                          <p:spTgt spid="7"/>
                                        </p:tgtEl>
                                        <p:attrNameLst>
                                          <p:attrName>style.visibility</p:attrName>
                                        </p:attrNameLst>
                                      </p:cBhvr>
                                      <p:to>
                                        <p:strVal val="hidden"/>
                                      </p:to>
                                    </p:set>
                                  </p:childTnLst>
                                </p:cTn>
                              </p:par>
                              <p:par>
                                <p:cTn id="113" presetID="10" presetClass="exit" presetSubtype="0" fill="hold" nodeType="withEffect">
                                  <p:stCondLst>
                                    <p:cond delay="0"/>
                                  </p:stCondLst>
                                  <p:childTnLst>
                                    <p:animEffect transition="out" filter="fade">
                                      <p:cBhvr>
                                        <p:cTn id="114" dur="500"/>
                                        <p:tgtEl>
                                          <p:spTgt spid="129"/>
                                        </p:tgtEl>
                                      </p:cBhvr>
                                    </p:animEffect>
                                    <p:set>
                                      <p:cBhvr>
                                        <p:cTn id="115" dur="1" fill="hold">
                                          <p:stCondLst>
                                            <p:cond delay="499"/>
                                          </p:stCondLst>
                                        </p:cTn>
                                        <p:tgtEl>
                                          <p:spTgt spid="129"/>
                                        </p:tgtEl>
                                        <p:attrNameLst>
                                          <p:attrName>style.visibility</p:attrName>
                                        </p:attrNameLst>
                                      </p:cBhvr>
                                      <p:to>
                                        <p:strVal val="hidden"/>
                                      </p:to>
                                    </p:set>
                                  </p:childTnLst>
                                </p:cTn>
                              </p:par>
                              <p:par>
                                <p:cTn id="116" presetID="10" presetClass="exit" presetSubtype="0" fill="hold" nodeType="withEffect">
                                  <p:stCondLst>
                                    <p:cond delay="0"/>
                                  </p:stCondLst>
                                  <p:childTnLst>
                                    <p:animEffect transition="out" filter="fade">
                                      <p:cBhvr>
                                        <p:cTn id="117" dur="500"/>
                                        <p:tgtEl>
                                          <p:spTgt spid="120"/>
                                        </p:tgtEl>
                                      </p:cBhvr>
                                    </p:animEffect>
                                    <p:set>
                                      <p:cBhvr>
                                        <p:cTn id="118" dur="1" fill="hold">
                                          <p:stCondLst>
                                            <p:cond delay="499"/>
                                          </p:stCondLst>
                                        </p:cTn>
                                        <p:tgtEl>
                                          <p:spTgt spid="120"/>
                                        </p:tgtEl>
                                        <p:attrNameLst>
                                          <p:attrName>style.visibility</p:attrName>
                                        </p:attrNameLst>
                                      </p:cBhvr>
                                      <p:to>
                                        <p:strVal val="hidden"/>
                                      </p:to>
                                    </p:set>
                                  </p:childTnLst>
                                </p:cTn>
                              </p:par>
                              <p:par>
                                <p:cTn id="119" presetID="10" presetClass="exit" presetSubtype="0" fill="hold" nodeType="withEffect">
                                  <p:stCondLst>
                                    <p:cond delay="0"/>
                                  </p:stCondLst>
                                  <p:childTnLst>
                                    <p:animEffect transition="out" filter="fade">
                                      <p:cBhvr>
                                        <p:cTn id="120" dur="500"/>
                                        <p:tgtEl>
                                          <p:spTgt spid="121"/>
                                        </p:tgtEl>
                                      </p:cBhvr>
                                    </p:animEffect>
                                    <p:set>
                                      <p:cBhvr>
                                        <p:cTn id="121" dur="1" fill="hold">
                                          <p:stCondLst>
                                            <p:cond delay="499"/>
                                          </p:stCondLst>
                                        </p:cTn>
                                        <p:tgtEl>
                                          <p:spTgt spid="121"/>
                                        </p:tgtEl>
                                        <p:attrNameLst>
                                          <p:attrName>style.visibility</p:attrName>
                                        </p:attrNameLst>
                                      </p:cBhvr>
                                      <p:to>
                                        <p:strVal val="hidden"/>
                                      </p:to>
                                    </p:set>
                                  </p:childTnLst>
                                </p:cTn>
                              </p:par>
                              <p:par>
                                <p:cTn id="122" presetID="10" presetClass="exit" presetSubtype="0" fill="hold" grpId="0" nodeType="withEffect">
                                  <p:stCondLst>
                                    <p:cond delay="0"/>
                                  </p:stCondLst>
                                  <p:childTnLst>
                                    <p:animEffect transition="out" filter="fade">
                                      <p:cBhvr>
                                        <p:cTn id="123" dur="500"/>
                                        <p:tgtEl>
                                          <p:spTgt spid="137"/>
                                        </p:tgtEl>
                                      </p:cBhvr>
                                    </p:animEffect>
                                    <p:set>
                                      <p:cBhvr>
                                        <p:cTn id="124" dur="1" fill="hold">
                                          <p:stCondLst>
                                            <p:cond delay="499"/>
                                          </p:stCondLst>
                                        </p:cTn>
                                        <p:tgtEl>
                                          <p:spTgt spid="137"/>
                                        </p:tgtEl>
                                        <p:attrNameLst>
                                          <p:attrName>style.visibility</p:attrName>
                                        </p:attrNameLst>
                                      </p:cBhvr>
                                      <p:to>
                                        <p:strVal val="hidden"/>
                                      </p:to>
                                    </p:set>
                                  </p:childTnLst>
                                </p:cTn>
                              </p:par>
                              <p:par>
                                <p:cTn id="125" presetID="10" presetClass="exit" presetSubtype="0" fill="hold" grpId="1" nodeType="withEffect">
                                  <p:stCondLst>
                                    <p:cond delay="0"/>
                                  </p:stCondLst>
                                  <p:childTnLst>
                                    <p:animEffect transition="out" filter="fade">
                                      <p:cBhvr>
                                        <p:cTn id="126" dur="500"/>
                                        <p:tgtEl>
                                          <p:spTgt spid="81"/>
                                        </p:tgtEl>
                                      </p:cBhvr>
                                    </p:animEffect>
                                    <p:set>
                                      <p:cBhvr>
                                        <p:cTn id="127" dur="1" fill="hold">
                                          <p:stCondLst>
                                            <p:cond delay="499"/>
                                          </p:stCondLst>
                                        </p:cTn>
                                        <p:tgtEl>
                                          <p:spTgt spid="81"/>
                                        </p:tgtEl>
                                        <p:attrNameLst>
                                          <p:attrName>style.visibility</p:attrName>
                                        </p:attrNameLst>
                                      </p:cBhvr>
                                      <p:to>
                                        <p:strVal val="hidden"/>
                                      </p:to>
                                    </p:set>
                                  </p:childTnLst>
                                </p:cTn>
                              </p:par>
                              <p:par>
                                <p:cTn id="128" presetID="10" presetClass="exit" presetSubtype="0" fill="hold" nodeType="withEffect">
                                  <p:stCondLst>
                                    <p:cond delay="0"/>
                                  </p:stCondLst>
                                  <p:childTnLst>
                                    <p:animEffect transition="out" filter="fade">
                                      <p:cBhvr>
                                        <p:cTn id="129" dur="500"/>
                                        <p:tgtEl>
                                          <p:spTgt spid="76"/>
                                        </p:tgtEl>
                                      </p:cBhvr>
                                    </p:animEffect>
                                    <p:set>
                                      <p:cBhvr>
                                        <p:cTn id="130" dur="1" fill="hold">
                                          <p:stCondLst>
                                            <p:cond delay="499"/>
                                          </p:stCondLst>
                                        </p:cTn>
                                        <p:tgtEl>
                                          <p:spTgt spid="7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 grpId="0" animBg="1"/>
      <p:bldP spid="137" grpId="0" animBg="1"/>
      <p:bldP spid="146" grpId="0" animBg="1"/>
      <p:bldP spid="181" grpId="0" animBg="1"/>
      <p:bldP spid="138" grpId="0"/>
      <p:bldP spid="139" grpId="0"/>
      <p:bldP spid="140" grpId="0"/>
      <p:bldP spid="159" grpId="0"/>
      <p:bldP spid="159" grpId="1"/>
      <p:bldP spid="81" grpId="0" animBg="1"/>
      <p:bldP spid="81"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Trapezoid 84"/>
          <p:cNvSpPr/>
          <p:nvPr/>
        </p:nvSpPr>
        <p:spPr>
          <a:xfrm rot="16200000" flipV="1">
            <a:off x="2807168" y="2230857"/>
            <a:ext cx="2581678" cy="526062"/>
          </a:xfrm>
          <a:prstGeom prst="trapezoid">
            <a:avLst>
              <a:gd name="adj" fmla="val 0"/>
            </a:avLst>
          </a:prstGeom>
          <a:solidFill>
            <a:srgbClr val="F9965B">
              <a:alpha val="35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87" name="Group 86"/>
          <p:cNvGrpSpPr/>
          <p:nvPr/>
        </p:nvGrpSpPr>
        <p:grpSpPr>
          <a:xfrm rot="16200000" flipH="1">
            <a:off x="3096504" y="1565797"/>
            <a:ext cx="2007235" cy="526065"/>
            <a:chOff x="2482436" y="3085594"/>
            <a:chExt cx="2676313" cy="701420"/>
          </a:xfrm>
          <a:solidFill>
            <a:srgbClr val="F9965B">
              <a:alpha val="35000"/>
            </a:srgbClr>
          </a:solidFill>
          <a:effectLst/>
        </p:grpSpPr>
        <p:sp>
          <p:nvSpPr>
            <p:cNvPr id="88" name="Trapezoid 87"/>
            <p:cNvSpPr/>
            <p:nvPr/>
          </p:nvSpPr>
          <p:spPr>
            <a:xfrm>
              <a:off x="2482436" y="3085598"/>
              <a:ext cx="1968919" cy="701416"/>
            </a:xfrm>
            <a:prstGeom prst="trapezoid">
              <a:avLst>
                <a:gd name="adj" fmla="val 0"/>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9" name="Right Triangle 88"/>
            <p:cNvSpPr/>
            <p:nvPr/>
          </p:nvSpPr>
          <p:spPr>
            <a:xfrm flipV="1">
              <a:off x="4451350" y="3085594"/>
              <a:ext cx="707399" cy="695511"/>
            </a:xfrm>
            <a:prstGeom prst="rtTriangl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200" name="Group 199"/>
          <p:cNvGrpSpPr/>
          <p:nvPr/>
        </p:nvGrpSpPr>
        <p:grpSpPr>
          <a:xfrm>
            <a:off x="3648456" y="548640"/>
            <a:ext cx="1866224" cy="1064621"/>
            <a:chOff x="3648456" y="548640"/>
            <a:chExt cx="1866224" cy="1064621"/>
          </a:xfrm>
        </p:grpSpPr>
        <p:sp>
          <p:nvSpPr>
            <p:cNvPr id="208" name="Rectangle 207"/>
            <p:cNvSpPr/>
            <p:nvPr/>
          </p:nvSpPr>
          <p:spPr>
            <a:xfrm>
              <a:off x="4547573" y="698678"/>
              <a:ext cx="967107" cy="461665"/>
            </a:xfrm>
            <a:prstGeom prst="rect">
              <a:avLst/>
            </a:prstGeom>
          </p:spPr>
          <p:txBody>
            <a:bodyPr wrap="square">
              <a:spAutoFit/>
            </a:bodyPr>
            <a:lstStyle/>
            <a:p>
              <a:pPr lvl="0" algn="ctr">
                <a:spcBef>
                  <a:spcPct val="20000"/>
                </a:spcBef>
              </a:pPr>
              <a:r>
                <a:rPr lang="en-US" sz="2400" dirty="0">
                  <a:solidFill>
                    <a:schemeClr val="bg1"/>
                  </a:solidFill>
                </a:rPr>
                <a:t>scene</a:t>
              </a:r>
            </a:p>
          </p:txBody>
        </p:sp>
        <p:grpSp>
          <p:nvGrpSpPr>
            <p:cNvPr id="212" name="Group 211"/>
            <p:cNvGrpSpPr/>
            <p:nvPr/>
          </p:nvGrpSpPr>
          <p:grpSpPr>
            <a:xfrm>
              <a:off x="3648456" y="548640"/>
              <a:ext cx="795392" cy="945270"/>
              <a:chOff x="4020806" y="3012206"/>
              <a:chExt cx="795392" cy="945270"/>
            </a:xfrm>
          </p:grpSpPr>
          <p:sp>
            <p:nvSpPr>
              <p:cNvPr id="240" name="Parallelogram 239"/>
              <p:cNvSpPr/>
              <p:nvPr/>
            </p:nvSpPr>
            <p:spPr>
              <a:xfrm rot="5400000" flipV="1">
                <a:off x="3963798" y="3109249"/>
                <a:ext cx="915664" cy="769840"/>
              </a:xfrm>
              <a:prstGeom prst="parallelogram">
                <a:avLst>
                  <a:gd name="adj" fmla="val 27498"/>
                </a:avLst>
              </a:prstGeom>
              <a:solidFill>
                <a:srgbClr val="A7C4D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1" name="Picture 24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20806" y="3012206"/>
                <a:ext cx="795392" cy="945270"/>
              </a:xfrm>
              <a:prstGeom prst="rect">
                <a:avLst/>
              </a:prstGeom>
            </p:spPr>
          </p:pic>
        </p:grpSp>
        <p:pic>
          <p:nvPicPr>
            <p:cNvPr id="231" name="Picture 230"/>
            <p:cNvPicPr>
              <a:picLocks noChangeAspect="1"/>
            </p:cNvPicPr>
            <p:nvPr/>
          </p:nvPicPr>
          <p:blipFill rotWithShape="1">
            <a:blip r:embed="rId4" cstate="print">
              <a:extLst>
                <a:ext uri="{28A0092B-C50C-407E-A947-70E740481C1C}">
                  <a14:useLocalDpi xmlns:a14="http://schemas.microsoft.com/office/drawing/2010/main" val="0"/>
                </a:ext>
              </a:extLst>
            </a:blip>
            <a:srcRect l="46827"/>
            <a:stretch/>
          </p:blipFill>
          <p:spPr>
            <a:xfrm>
              <a:off x="4153452" y="889235"/>
              <a:ext cx="491279" cy="724026"/>
            </a:xfrm>
            <a:prstGeom prst="rect">
              <a:avLst/>
            </a:prstGeom>
            <a:ln w="12700">
              <a:noFill/>
            </a:ln>
          </p:spPr>
        </p:pic>
      </p:grpSp>
      <p:grpSp>
        <p:nvGrpSpPr>
          <p:cNvPr id="61" name="Group 60"/>
          <p:cNvGrpSpPr/>
          <p:nvPr/>
        </p:nvGrpSpPr>
        <p:grpSpPr>
          <a:xfrm flipH="1" flipV="1">
            <a:off x="3877234" y="2316313"/>
            <a:ext cx="1416308" cy="526064"/>
            <a:chOff x="3270339" y="3085594"/>
            <a:chExt cx="1888410" cy="701418"/>
          </a:xfrm>
          <a:solidFill>
            <a:srgbClr val="F9965B">
              <a:alpha val="35000"/>
            </a:srgbClr>
          </a:solidFill>
          <a:effectLst/>
        </p:grpSpPr>
        <p:sp>
          <p:nvSpPr>
            <p:cNvPr id="62" name="Trapezoid 61"/>
            <p:cNvSpPr/>
            <p:nvPr/>
          </p:nvSpPr>
          <p:spPr>
            <a:xfrm>
              <a:off x="3270339" y="3085596"/>
              <a:ext cx="1181012" cy="701416"/>
            </a:xfrm>
            <a:prstGeom prst="trapezoid">
              <a:avLst>
                <a:gd name="adj" fmla="val 0"/>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3" name="Right Triangle 62"/>
            <p:cNvSpPr/>
            <p:nvPr/>
          </p:nvSpPr>
          <p:spPr>
            <a:xfrm flipV="1">
              <a:off x="4451350" y="3085594"/>
              <a:ext cx="707399" cy="695511"/>
            </a:xfrm>
            <a:prstGeom prst="rtTriangl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58" name="Group 57"/>
          <p:cNvGrpSpPr/>
          <p:nvPr/>
        </p:nvGrpSpPr>
        <p:grpSpPr>
          <a:xfrm flipH="1" flipV="1">
            <a:off x="3865207" y="2316314"/>
            <a:ext cx="1426894" cy="526064"/>
            <a:chOff x="3254304" y="3085594"/>
            <a:chExt cx="1904445" cy="701418"/>
          </a:xfrm>
          <a:solidFill>
            <a:srgbClr val="F9965B">
              <a:alpha val="35000"/>
            </a:srgbClr>
          </a:solidFill>
          <a:effectLst/>
        </p:grpSpPr>
        <p:sp>
          <p:nvSpPr>
            <p:cNvPr id="59" name="Trapezoid 58"/>
            <p:cNvSpPr/>
            <p:nvPr/>
          </p:nvSpPr>
          <p:spPr>
            <a:xfrm>
              <a:off x="3254304" y="3085596"/>
              <a:ext cx="1197048" cy="701416"/>
            </a:xfrm>
            <a:prstGeom prst="trapezoid">
              <a:avLst>
                <a:gd name="adj" fmla="val 0"/>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0" name="Right Triangle 59"/>
            <p:cNvSpPr/>
            <p:nvPr/>
          </p:nvSpPr>
          <p:spPr>
            <a:xfrm flipV="1">
              <a:off x="4451350" y="3085594"/>
              <a:ext cx="707399" cy="695511"/>
            </a:xfrm>
            <a:prstGeom prst="rtTriangl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6" name="Group 5"/>
          <p:cNvGrpSpPr/>
          <p:nvPr/>
        </p:nvGrpSpPr>
        <p:grpSpPr>
          <a:xfrm>
            <a:off x="5222655" y="2313432"/>
            <a:ext cx="367748" cy="530352"/>
            <a:chOff x="5641848" y="1517904"/>
            <a:chExt cx="1197048" cy="701416"/>
          </a:xfrm>
          <a:solidFill>
            <a:srgbClr val="905635"/>
          </a:solidFill>
        </p:grpSpPr>
        <p:sp>
          <p:nvSpPr>
            <p:cNvPr id="137" name="Trapezoid 136"/>
            <p:cNvSpPr/>
            <p:nvPr/>
          </p:nvSpPr>
          <p:spPr>
            <a:xfrm flipH="1" flipV="1">
              <a:off x="5641848" y="1517904"/>
              <a:ext cx="1197048" cy="701416"/>
            </a:xfrm>
            <a:prstGeom prst="trapezoid">
              <a:avLst>
                <a:gd name="adj" fmla="val 0"/>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8" name="Trapezoid 137"/>
            <p:cNvSpPr/>
            <p:nvPr/>
          </p:nvSpPr>
          <p:spPr>
            <a:xfrm flipH="1" flipV="1">
              <a:off x="5641848" y="1517904"/>
              <a:ext cx="1197048" cy="701416"/>
            </a:xfrm>
            <a:prstGeom prst="trapezoid">
              <a:avLst>
                <a:gd name="adj" fmla="val 0"/>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139" name="Group 138"/>
          <p:cNvGrpSpPr/>
          <p:nvPr/>
        </p:nvGrpSpPr>
        <p:grpSpPr>
          <a:xfrm>
            <a:off x="5509611" y="2313432"/>
            <a:ext cx="362008" cy="530352"/>
            <a:chOff x="5641848" y="1517904"/>
            <a:chExt cx="1197048" cy="701416"/>
          </a:xfrm>
          <a:solidFill>
            <a:srgbClr val="905635"/>
          </a:solidFill>
        </p:grpSpPr>
        <p:sp>
          <p:nvSpPr>
            <p:cNvPr id="180" name="Trapezoid 179"/>
            <p:cNvSpPr/>
            <p:nvPr/>
          </p:nvSpPr>
          <p:spPr>
            <a:xfrm flipH="1" flipV="1">
              <a:off x="5641848" y="1517904"/>
              <a:ext cx="1197048" cy="701416"/>
            </a:xfrm>
            <a:prstGeom prst="trapezoid">
              <a:avLst>
                <a:gd name="adj" fmla="val 0"/>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1" name="Trapezoid 180"/>
            <p:cNvSpPr/>
            <p:nvPr/>
          </p:nvSpPr>
          <p:spPr>
            <a:xfrm flipH="1" flipV="1">
              <a:off x="5641848" y="1517904"/>
              <a:ext cx="1197048" cy="701416"/>
            </a:xfrm>
            <a:prstGeom prst="trapezoid">
              <a:avLst>
                <a:gd name="adj" fmla="val 0"/>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182" name="Group 181"/>
          <p:cNvGrpSpPr/>
          <p:nvPr/>
        </p:nvGrpSpPr>
        <p:grpSpPr>
          <a:xfrm>
            <a:off x="5805544" y="2313432"/>
            <a:ext cx="355039" cy="530352"/>
            <a:chOff x="5641848" y="1517904"/>
            <a:chExt cx="1197048" cy="701416"/>
          </a:xfrm>
          <a:solidFill>
            <a:srgbClr val="905635"/>
          </a:solidFill>
        </p:grpSpPr>
        <p:sp>
          <p:nvSpPr>
            <p:cNvPr id="198" name="Trapezoid 197"/>
            <p:cNvSpPr/>
            <p:nvPr/>
          </p:nvSpPr>
          <p:spPr>
            <a:xfrm flipH="1" flipV="1">
              <a:off x="5641848" y="1517904"/>
              <a:ext cx="1197048" cy="701416"/>
            </a:xfrm>
            <a:prstGeom prst="trapezoid">
              <a:avLst>
                <a:gd name="adj" fmla="val 0"/>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2" name="Trapezoid 201"/>
            <p:cNvSpPr/>
            <p:nvPr/>
          </p:nvSpPr>
          <p:spPr>
            <a:xfrm flipH="1" flipV="1">
              <a:off x="5641848" y="1517904"/>
              <a:ext cx="1197048" cy="701416"/>
            </a:xfrm>
            <a:prstGeom prst="trapezoid">
              <a:avLst>
                <a:gd name="adj" fmla="val 0"/>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203" name="Group 202"/>
          <p:cNvGrpSpPr/>
          <p:nvPr/>
        </p:nvGrpSpPr>
        <p:grpSpPr>
          <a:xfrm>
            <a:off x="6055618" y="2313432"/>
            <a:ext cx="394880" cy="530352"/>
            <a:chOff x="5641848" y="1517904"/>
            <a:chExt cx="1197048" cy="701416"/>
          </a:xfrm>
          <a:solidFill>
            <a:srgbClr val="905635"/>
          </a:solidFill>
        </p:grpSpPr>
        <p:sp>
          <p:nvSpPr>
            <p:cNvPr id="210" name="Trapezoid 209"/>
            <p:cNvSpPr/>
            <p:nvPr/>
          </p:nvSpPr>
          <p:spPr>
            <a:xfrm flipH="1" flipV="1">
              <a:off x="5641848" y="1517904"/>
              <a:ext cx="1197048" cy="701416"/>
            </a:xfrm>
            <a:prstGeom prst="trapezoid">
              <a:avLst>
                <a:gd name="adj" fmla="val 0"/>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1" name="Trapezoid 210"/>
            <p:cNvSpPr/>
            <p:nvPr/>
          </p:nvSpPr>
          <p:spPr>
            <a:xfrm flipH="1" flipV="1">
              <a:off x="5641848" y="1517904"/>
              <a:ext cx="1197048" cy="701416"/>
            </a:xfrm>
            <a:prstGeom prst="trapezoid">
              <a:avLst>
                <a:gd name="adj" fmla="val 0"/>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64" name="Group 63"/>
          <p:cNvGrpSpPr/>
          <p:nvPr/>
        </p:nvGrpSpPr>
        <p:grpSpPr>
          <a:xfrm rot="16200000" flipV="1">
            <a:off x="3374213" y="2799686"/>
            <a:ext cx="1447589" cy="526065"/>
            <a:chOff x="3228631" y="3085594"/>
            <a:chExt cx="1930118" cy="701420"/>
          </a:xfrm>
          <a:solidFill>
            <a:srgbClr val="F9965B">
              <a:alpha val="35000"/>
            </a:srgbClr>
          </a:solidFill>
          <a:effectLst/>
        </p:grpSpPr>
        <p:sp>
          <p:nvSpPr>
            <p:cNvPr id="65" name="Trapezoid 64"/>
            <p:cNvSpPr/>
            <p:nvPr/>
          </p:nvSpPr>
          <p:spPr>
            <a:xfrm>
              <a:off x="3228631" y="3085598"/>
              <a:ext cx="1222724" cy="701416"/>
            </a:xfrm>
            <a:prstGeom prst="trapezoid">
              <a:avLst>
                <a:gd name="adj" fmla="val 0"/>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6" name="Right Triangle 65"/>
            <p:cNvSpPr/>
            <p:nvPr/>
          </p:nvSpPr>
          <p:spPr>
            <a:xfrm flipV="1">
              <a:off x="4451350" y="3085594"/>
              <a:ext cx="707399" cy="695511"/>
            </a:xfrm>
            <a:prstGeom prst="rtTriangl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90" name="Group 89"/>
          <p:cNvGrpSpPr/>
          <p:nvPr/>
        </p:nvGrpSpPr>
        <p:grpSpPr>
          <a:xfrm>
            <a:off x="2153409" y="2314196"/>
            <a:ext cx="2221237" cy="526064"/>
            <a:chOff x="2197100" y="3085594"/>
            <a:chExt cx="2961649" cy="701418"/>
          </a:xfrm>
          <a:solidFill>
            <a:srgbClr val="F9965B">
              <a:alpha val="35000"/>
            </a:srgbClr>
          </a:solidFill>
          <a:effectLst/>
        </p:grpSpPr>
        <p:sp>
          <p:nvSpPr>
            <p:cNvPr id="91" name="Trapezoid 90"/>
            <p:cNvSpPr/>
            <p:nvPr/>
          </p:nvSpPr>
          <p:spPr>
            <a:xfrm>
              <a:off x="2197100" y="3085596"/>
              <a:ext cx="2254250" cy="701416"/>
            </a:xfrm>
            <a:prstGeom prst="trapezoid">
              <a:avLst>
                <a:gd name="adj" fmla="val 0"/>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2" name="Right Triangle 91"/>
            <p:cNvSpPr/>
            <p:nvPr/>
          </p:nvSpPr>
          <p:spPr>
            <a:xfrm flipV="1">
              <a:off x="4451350" y="3085594"/>
              <a:ext cx="707399" cy="695511"/>
            </a:xfrm>
            <a:prstGeom prst="rtTriangl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9" name="Group 8"/>
          <p:cNvGrpSpPr/>
          <p:nvPr/>
        </p:nvGrpSpPr>
        <p:grpSpPr>
          <a:xfrm>
            <a:off x="4402101" y="3849689"/>
            <a:ext cx="461331" cy="837900"/>
            <a:chOff x="4345468" y="5132918"/>
            <a:chExt cx="615108" cy="1117200"/>
          </a:xfrm>
        </p:grpSpPr>
        <p:cxnSp>
          <p:nvCxnSpPr>
            <p:cNvPr id="97" name="Straight Connector 96"/>
            <p:cNvCxnSpPr/>
            <p:nvPr/>
          </p:nvCxnSpPr>
          <p:spPr>
            <a:xfrm flipV="1">
              <a:off x="4345468" y="5132918"/>
              <a:ext cx="615108" cy="198809"/>
            </a:xfrm>
            <a:prstGeom prst="line">
              <a:avLst/>
            </a:prstGeom>
            <a:ln w="381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a:off x="4345468" y="5962538"/>
              <a:ext cx="573819" cy="287580"/>
            </a:xfrm>
            <a:prstGeom prst="line">
              <a:avLst/>
            </a:prstGeom>
            <a:ln w="38100">
              <a:solidFill>
                <a:schemeClr val="bg1"/>
              </a:solidFill>
              <a:prstDash val="dash"/>
            </a:ln>
          </p:spPr>
          <p:style>
            <a:lnRef idx="1">
              <a:schemeClr val="accent1"/>
            </a:lnRef>
            <a:fillRef idx="0">
              <a:schemeClr val="accent1"/>
            </a:fillRef>
            <a:effectRef idx="0">
              <a:schemeClr val="accent1"/>
            </a:effectRef>
            <a:fontRef idx="minor">
              <a:schemeClr val="tx1"/>
            </a:fontRef>
          </p:style>
        </p:cxnSp>
      </p:grpSp>
      <p:cxnSp>
        <p:nvCxnSpPr>
          <p:cNvPr id="136" name="Straight Connector 135"/>
          <p:cNvCxnSpPr/>
          <p:nvPr/>
        </p:nvCxnSpPr>
        <p:spPr>
          <a:xfrm>
            <a:off x="4902458" y="3337560"/>
            <a:ext cx="1933575" cy="0"/>
          </a:xfrm>
          <a:prstGeom prst="line">
            <a:avLst/>
          </a:prstGeom>
          <a:ln w="50800">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55" name="Rectangle 154"/>
          <p:cNvSpPr/>
          <p:nvPr/>
        </p:nvSpPr>
        <p:spPr>
          <a:xfrm>
            <a:off x="5204689" y="3412939"/>
            <a:ext cx="2269801" cy="461665"/>
          </a:xfrm>
          <a:prstGeom prst="rect">
            <a:avLst/>
          </a:prstGeom>
        </p:spPr>
        <p:txBody>
          <a:bodyPr wrap="square">
            <a:spAutoFit/>
          </a:bodyPr>
          <a:lstStyle/>
          <a:p>
            <a:pPr lvl="0" algn="ctr">
              <a:spcBef>
                <a:spcPct val="20000"/>
              </a:spcBef>
            </a:pPr>
            <a:r>
              <a:rPr lang="en-US" sz="2400" dirty="0">
                <a:solidFill>
                  <a:schemeClr val="bg1"/>
                </a:solidFill>
              </a:rPr>
              <a:t>translation stage</a:t>
            </a:r>
          </a:p>
        </p:txBody>
      </p:sp>
      <p:cxnSp>
        <p:nvCxnSpPr>
          <p:cNvPr id="174" name="Straight Connector 173"/>
          <p:cNvCxnSpPr/>
          <p:nvPr/>
        </p:nvCxnSpPr>
        <p:spPr>
          <a:xfrm>
            <a:off x="5288121" y="3324624"/>
            <a:ext cx="0" cy="122291"/>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5575889" y="3324623"/>
            <a:ext cx="0" cy="126017"/>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5864169" y="3324623"/>
            <a:ext cx="0" cy="126017"/>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6152643" y="3324623"/>
            <a:ext cx="0" cy="126017"/>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6435983" y="3324623"/>
            <a:ext cx="0" cy="126017"/>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pic>
        <p:nvPicPr>
          <p:cNvPr id="201" name="Picture 200"/>
          <p:cNvPicPr>
            <a:picLocks noChangeAspect="1"/>
          </p:cNvPicPr>
          <p:nvPr/>
        </p:nvPicPr>
        <p:blipFill rotWithShape="1">
          <a:blip r:embed="rId5" cstate="print">
            <a:extLst>
              <a:ext uri="{28A0092B-C50C-407E-A947-70E740481C1C}">
                <a14:useLocalDpi xmlns:a14="http://schemas.microsoft.com/office/drawing/2010/main" val="0"/>
              </a:ext>
            </a:extLst>
          </a:blip>
          <a:srcRect t="33599" r="78963" b="46339"/>
          <a:stretch/>
        </p:blipFill>
        <p:spPr>
          <a:xfrm>
            <a:off x="1359333" y="2246712"/>
            <a:ext cx="832467" cy="651510"/>
          </a:xfrm>
          <a:prstGeom prst="rect">
            <a:avLst/>
          </a:prstGeom>
        </p:spPr>
      </p:pic>
      <p:cxnSp>
        <p:nvCxnSpPr>
          <p:cNvPr id="125" name="Straight Connector 124"/>
          <p:cNvCxnSpPr/>
          <p:nvPr/>
        </p:nvCxnSpPr>
        <p:spPr>
          <a:xfrm>
            <a:off x="5142733" y="2423584"/>
            <a:ext cx="433156" cy="0"/>
          </a:xfrm>
          <a:prstGeom prst="line">
            <a:avLst/>
          </a:prstGeom>
          <a:ln w="38100">
            <a:solidFill>
              <a:srgbClr val="F9965B"/>
            </a:solidFill>
            <a:prstDash val="solid"/>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5550165" y="2423584"/>
            <a:ext cx="319046" cy="0"/>
          </a:xfrm>
          <a:prstGeom prst="line">
            <a:avLst/>
          </a:prstGeom>
          <a:ln w="38100">
            <a:solidFill>
              <a:srgbClr val="F9965B"/>
            </a:solidFill>
            <a:prstDash val="solid"/>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5836780" y="2423584"/>
            <a:ext cx="319046" cy="0"/>
          </a:xfrm>
          <a:prstGeom prst="line">
            <a:avLst/>
          </a:prstGeom>
          <a:ln w="38100">
            <a:solidFill>
              <a:srgbClr val="F9965B"/>
            </a:solidFill>
            <a:prstDash val="solid"/>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6116937" y="2423584"/>
            <a:ext cx="319046" cy="0"/>
          </a:xfrm>
          <a:prstGeom prst="line">
            <a:avLst/>
          </a:prstGeom>
          <a:ln w="38100">
            <a:solidFill>
              <a:srgbClr val="F9965B"/>
            </a:solidFill>
            <a:prstDash val="solid"/>
          </a:ln>
        </p:spPr>
        <p:style>
          <a:lnRef idx="1">
            <a:schemeClr val="accent1"/>
          </a:lnRef>
          <a:fillRef idx="0">
            <a:schemeClr val="accent1"/>
          </a:fillRef>
          <a:effectRef idx="0">
            <a:schemeClr val="accent1"/>
          </a:effectRef>
          <a:fontRef idx="minor">
            <a:schemeClr val="tx1"/>
          </a:fontRef>
        </p:style>
      </p:cxnSp>
      <p:sp>
        <p:nvSpPr>
          <p:cNvPr id="214" name="Rectangle 213"/>
          <p:cNvSpPr/>
          <p:nvPr/>
        </p:nvSpPr>
        <p:spPr>
          <a:xfrm>
            <a:off x="5166287" y="2779473"/>
            <a:ext cx="518092" cy="461665"/>
          </a:xfrm>
          <a:prstGeom prst="rect">
            <a:avLst/>
          </a:prstGeom>
        </p:spPr>
        <p:txBody>
          <a:bodyPr wrap="none">
            <a:spAutoFit/>
          </a:bodyPr>
          <a:lstStyle/>
          <a:p>
            <a:pPr algn="ctr"/>
            <a:r>
              <a:rPr lang="el-GR" sz="2400" dirty="0">
                <a:solidFill>
                  <a:schemeClr val="bg1"/>
                </a:solidFill>
                <a:latin typeface="Meiryo" panose="020B0604030504040204" pitchFamily="34" charset="-128"/>
                <a:ea typeface="Meiryo" panose="020B0604030504040204" pitchFamily="34" charset="-128"/>
                <a:cs typeface="Meiryo" panose="020B0604030504040204" pitchFamily="34" charset="-128"/>
              </a:rPr>
              <a:t>Δ</a:t>
            </a:r>
            <a:r>
              <a:rPr lang="el-GR" sz="2400" dirty="0">
                <a:solidFill>
                  <a:schemeClr val="bg1"/>
                </a:solidFill>
              </a:rPr>
              <a:t>τ</a:t>
            </a:r>
            <a:endParaRPr lang="en-US" sz="2400" dirty="0"/>
          </a:p>
        </p:txBody>
      </p:sp>
      <p:grpSp>
        <p:nvGrpSpPr>
          <p:cNvPr id="215" name="Group 214"/>
          <p:cNvGrpSpPr/>
          <p:nvPr/>
        </p:nvGrpSpPr>
        <p:grpSpPr>
          <a:xfrm rot="16200000" flipV="1">
            <a:off x="5381498" y="3098704"/>
            <a:ext cx="103910" cy="284870"/>
            <a:chOff x="7207724" y="1646061"/>
            <a:chExt cx="229810" cy="886317"/>
          </a:xfrm>
        </p:grpSpPr>
        <p:cxnSp>
          <p:nvCxnSpPr>
            <p:cNvPr id="216" name="Straight Connector 215"/>
            <p:cNvCxnSpPr/>
            <p:nvPr/>
          </p:nvCxnSpPr>
          <p:spPr>
            <a:xfrm flipV="1">
              <a:off x="7207724" y="2530631"/>
              <a:ext cx="229810" cy="1747"/>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flipV="1">
              <a:off x="7207724" y="1646061"/>
              <a:ext cx="229810" cy="1747"/>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a:off x="7436313" y="1654696"/>
              <a:ext cx="0" cy="877682"/>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30" name="Group 129"/>
          <p:cNvGrpSpPr/>
          <p:nvPr/>
        </p:nvGrpSpPr>
        <p:grpSpPr>
          <a:xfrm>
            <a:off x="6122847" y="1872234"/>
            <a:ext cx="64087" cy="1399032"/>
            <a:chOff x="5781897" y="2056255"/>
            <a:chExt cx="85449" cy="1865376"/>
          </a:xfrm>
        </p:grpSpPr>
        <p:sp>
          <p:nvSpPr>
            <p:cNvPr id="131" name="Rectangle 130"/>
            <p:cNvSpPr/>
            <p:nvPr/>
          </p:nvSpPr>
          <p:spPr>
            <a:xfrm>
              <a:off x="5821626" y="2056255"/>
              <a:ext cx="45720" cy="1865376"/>
            </a:xfrm>
            <a:prstGeom prst="rect">
              <a:avLst/>
            </a:prstGeom>
            <a:solidFill>
              <a:srgbClr val="595959"/>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2" name="Rectangle 131"/>
            <p:cNvSpPr/>
            <p:nvPr/>
          </p:nvSpPr>
          <p:spPr>
            <a:xfrm>
              <a:off x="5781897" y="2056255"/>
              <a:ext cx="45720" cy="1865376"/>
            </a:xfrm>
            <a:prstGeom prst="rect">
              <a:avLst/>
            </a:prstGeom>
            <a:solidFill>
              <a:srgbClr val="A7C4D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149" name="Group 148"/>
          <p:cNvGrpSpPr/>
          <p:nvPr/>
        </p:nvGrpSpPr>
        <p:grpSpPr>
          <a:xfrm>
            <a:off x="6406186" y="1872234"/>
            <a:ext cx="64087" cy="1399032"/>
            <a:chOff x="5781897" y="2056255"/>
            <a:chExt cx="85449" cy="1865376"/>
          </a:xfrm>
        </p:grpSpPr>
        <p:sp>
          <p:nvSpPr>
            <p:cNvPr id="150" name="Rectangle 149"/>
            <p:cNvSpPr/>
            <p:nvPr/>
          </p:nvSpPr>
          <p:spPr>
            <a:xfrm>
              <a:off x="5821626" y="2056255"/>
              <a:ext cx="45720" cy="1865376"/>
            </a:xfrm>
            <a:prstGeom prst="rect">
              <a:avLst/>
            </a:prstGeom>
            <a:solidFill>
              <a:srgbClr val="595959"/>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1" name="Rectangle 150"/>
            <p:cNvSpPr/>
            <p:nvPr/>
          </p:nvSpPr>
          <p:spPr>
            <a:xfrm>
              <a:off x="5781897" y="2056255"/>
              <a:ext cx="45720" cy="1865376"/>
            </a:xfrm>
            <a:prstGeom prst="rect">
              <a:avLst/>
            </a:prstGeom>
            <a:solidFill>
              <a:srgbClr val="A7C4D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78" name="Group 77"/>
          <p:cNvGrpSpPr/>
          <p:nvPr/>
        </p:nvGrpSpPr>
        <p:grpSpPr>
          <a:xfrm>
            <a:off x="5834373" y="1874778"/>
            <a:ext cx="64087" cy="1399032"/>
            <a:chOff x="5781897" y="2056255"/>
            <a:chExt cx="85449" cy="1865376"/>
          </a:xfrm>
        </p:grpSpPr>
        <p:sp>
          <p:nvSpPr>
            <p:cNvPr id="82" name="Rectangle 81"/>
            <p:cNvSpPr/>
            <p:nvPr/>
          </p:nvSpPr>
          <p:spPr>
            <a:xfrm>
              <a:off x="5821626" y="2056255"/>
              <a:ext cx="45720" cy="1865376"/>
            </a:xfrm>
            <a:prstGeom prst="rect">
              <a:avLst/>
            </a:prstGeom>
            <a:solidFill>
              <a:srgbClr val="595959"/>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6" name="Rectangle 85"/>
            <p:cNvSpPr/>
            <p:nvPr/>
          </p:nvSpPr>
          <p:spPr>
            <a:xfrm>
              <a:off x="5781897" y="2056255"/>
              <a:ext cx="45720" cy="1865376"/>
            </a:xfrm>
            <a:prstGeom prst="rect">
              <a:avLst/>
            </a:prstGeom>
            <a:solidFill>
              <a:srgbClr val="A7C4D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133" name="Group 132"/>
          <p:cNvGrpSpPr/>
          <p:nvPr/>
        </p:nvGrpSpPr>
        <p:grpSpPr>
          <a:xfrm>
            <a:off x="5546092" y="1872234"/>
            <a:ext cx="64087" cy="1399032"/>
            <a:chOff x="5781897" y="2056255"/>
            <a:chExt cx="85449" cy="1865376"/>
          </a:xfrm>
        </p:grpSpPr>
        <p:sp>
          <p:nvSpPr>
            <p:cNvPr id="134" name="Rectangle 133"/>
            <p:cNvSpPr/>
            <p:nvPr/>
          </p:nvSpPr>
          <p:spPr>
            <a:xfrm>
              <a:off x="5821626" y="2056255"/>
              <a:ext cx="45720" cy="1865376"/>
            </a:xfrm>
            <a:prstGeom prst="rect">
              <a:avLst/>
            </a:prstGeom>
            <a:solidFill>
              <a:srgbClr val="595959"/>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5" name="Rectangle 134"/>
            <p:cNvSpPr/>
            <p:nvPr/>
          </p:nvSpPr>
          <p:spPr>
            <a:xfrm>
              <a:off x="5781897" y="2056255"/>
              <a:ext cx="45720" cy="1865376"/>
            </a:xfrm>
            <a:prstGeom prst="rect">
              <a:avLst/>
            </a:prstGeom>
            <a:solidFill>
              <a:srgbClr val="A7C4D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cxnSp>
        <p:nvCxnSpPr>
          <p:cNvPr id="173" name="Straight Connector 172"/>
          <p:cNvCxnSpPr/>
          <p:nvPr/>
        </p:nvCxnSpPr>
        <p:spPr>
          <a:xfrm flipV="1">
            <a:off x="4312581" y="1319214"/>
            <a:ext cx="0" cy="1079368"/>
          </a:xfrm>
          <a:prstGeom prst="line">
            <a:avLst/>
          </a:prstGeom>
          <a:ln w="38100"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flipV="1">
            <a:off x="4286525" y="1317605"/>
            <a:ext cx="0" cy="2467123"/>
          </a:xfrm>
          <a:prstGeom prst="line">
            <a:avLst/>
          </a:prstGeom>
          <a:ln w="38100"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flipV="1">
            <a:off x="4258908" y="1306840"/>
            <a:ext cx="0" cy="2477888"/>
          </a:xfrm>
          <a:prstGeom prst="line">
            <a:avLst/>
          </a:prstGeom>
          <a:ln w="38100" cap="sq" cmpd="sng">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a:xfrm>
            <a:off x="2152650" y="2398581"/>
            <a:ext cx="2141974"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p:nvCxnSpPr>
        <p:spPr>
          <a:xfrm>
            <a:off x="2152650" y="2748960"/>
            <a:ext cx="1805057"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p:nvCxnSpPr>
        <p:spPr>
          <a:xfrm flipV="1">
            <a:off x="3957707" y="1244122"/>
            <a:ext cx="0" cy="1504838"/>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206" name="Oval 205"/>
          <p:cNvSpPr/>
          <p:nvPr/>
        </p:nvSpPr>
        <p:spPr>
          <a:xfrm>
            <a:off x="3927247" y="1205685"/>
            <a:ext cx="65762" cy="65762"/>
          </a:xfrm>
          <a:prstGeom prst="ellipse">
            <a:avLst/>
          </a:prstGeom>
          <a:solidFill>
            <a:srgbClr val="7030A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219" name="Straight Connector 218"/>
          <p:cNvCxnSpPr/>
          <p:nvPr/>
        </p:nvCxnSpPr>
        <p:spPr>
          <a:xfrm>
            <a:off x="3957706" y="1244122"/>
            <a:ext cx="301202" cy="55148"/>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220" name="Oval 219"/>
          <p:cNvSpPr/>
          <p:nvPr/>
        </p:nvSpPr>
        <p:spPr>
          <a:xfrm>
            <a:off x="4251490" y="1265961"/>
            <a:ext cx="65762" cy="65762"/>
          </a:xfrm>
          <a:prstGeom prst="ellipse">
            <a:avLst/>
          </a:prstGeom>
          <a:solidFill>
            <a:srgbClr val="00B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1" name="Oval 220"/>
          <p:cNvSpPr/>
          <p:nvPr/>
        </p:nvSpPr>
        <p:spPr>
          <a:xfrm>
            <a:off x="4250977" y="1267566"/>
            <a:ext cx="65762" cy="65762"/>
          </a:xfrm>
          <a:prstGeom prst="ellipse">
            <a:avLst/>
          </a:prstGeom>
          <a:solidFill>
            <a:srgbClr val="7030A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222" name="Straight Connector 221"/>
          <p:cNvCxnSpPr/>
          <p:nvPr/>
        </p:nvCxnSpPr>
        <p:spPr>
          <a:xfrm>
            <a:off x="2152650" y="2425965"/>
            <a:ext cx="2131356" cy="0"/>
          </a:xfrm>
          <a:prstGeom prst="line">
            <a:avLst/>
          </a:prstGeom>
          <a:ln w="38100">
            <a:solidFill>
              <a:srgbClr val="F9965B"/>
            </a:solidFill>
            <a:prstDash val="solid"/>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a:off x="4284007" y="2423584"/>
            <a:ext cx="1007573" cy="0"/>
          </a:xfrm>
          <a:prstGeom prst="line">
            <a:avLst/>
          </a:prstGeom>
          <a:ln w="38100">
            <a:solidFill>
              <a:srgbClr val="F9965B"/>
            </a:solidFill>
            <a:prstDash val="solid"/>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flipV="1">
            <a:off x="4314920" y="2397390"/>
            <a:ext cx="0" cy="1376571"/>
          </a:xfrm>
          <a:prstGeom prst="line">
            <a:avLst/>
          </a:prstGeom>
          <a:ln w="38100" cap="sq" cmpd="sng">
            <a:solidFill>
              <a:srgbClr val="F9965B"/>
            </a:solidFill>
            <a:prstDash val="solid"/>
          </a:ln>
        </p:spPr>
        <p:style>
          <a:lnRef idx="1">
            <a:schemeClr val="accent1"/>
          </a:lnRef>
          <a:fillRef idx="0">
            <a:schemeClr val="accent1"/>
          </a:fillRef>
          <a:effectRef idx="0">
            <a:schemeClr val="accent1"/>
          </a:effectRef>
          <a:fontRef idx="minor">
            <a:schemeClr val="tx1"/>
          </a:fontRef>
        </p:style>
      </p:cxnSp>
      <p:sp>
        <p:nvSpPr>
          <p:cNvPr id="209" name="Rectangle 208"/>
          <p:cNvSpPr/>
          <p:nvPr/>
        </p:nvSpPr>
        <p:spPr>
          <a:xfrm rot="2700000">
            <a:off x="4100256" y="1650394"/>
            <a:ext cx="55364" cy="1833188"/>
          </a:xfrm>
          <a:prstGeom prst="rect">
            <a:avLst/>
          </a:prstGeom>
          <a:solidFill>
            <a:srgbClr val="A7C4D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1" name="Group 120"/>
          <p:cNvGrpSpPr/>
          <p:nvPr/>
        </p:nvGrpSpPr>
        <p:grpSpPr>
          <a:xfrm>
            <a:off x="3810551" y="3779965"/>
            <a:ext cx="577623" cy="691939"/>
            <a:chOff x="2994015" y="3946194"/>
            <a:chExt cx="739889" cy="945779"/>
          </a:xfrm>
        </p:grpSpPr>
        <p:sp>
          <p:nvSpPr>
            <p:cNvPr id="122" name="Isosceles Triangle 121"/>
            <p:cNvSpPr/>
            <p:nvPr/>
          </p:nvSpPr>
          <p:spPr>
            <a:xfrm flipV="1">
              <a:off x="2994015" y="3946194"/>
              <a:ext cx="739889" cy="671059"/>
            </a:xfrm>
            <a:prstGeom prst="triangle">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23" name="Rectangle 122"/>
            <p:cNvSpPr/>
            <p:nvPr/>
          </p:nvSpPr>
          <p:spPr>
            <a:xfrm flipV="1">
              <a:off x="2994015" y="4245301"/>
              <a:ext cx="739889" cy="646672"/>
            </a:xfrm>
            <a:prstGeom prst="rect">
              <a:avLst/>
            </a:prstGeom>
            <a:solidFill>
              <a:schemeClr val="tx1">
                <a:lumMod val="65000"/>
                <a:lumOff val="3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sp>
        <p:nvSpPr>
          <p:cNvPr id="116" name="Rectangle 115"/>
          <p:cNvSpPr>
            <a:spLocks/>
          </p:cNvSpPr>
          <p:nvPr/>
        </p:nvSpPr>
        <p:spPr>
          <a:xfrm>
            <a:off x="260422" y="2175239"/>
            <a:ext cx="2030341" cy="830997"/>
          </a:xfrm>
          <a:prstGeom prst="rect">
            <a:avLst/>
          </a:prstGeom>
          <a:noFill/>
          <a:ln w="22225" cap="sq">
            <a:solidFill>
              <a:srgbClr val="FFFF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143" name="Group 142"/>
          <p:cNvGrpSpPr/>
          <p:nvPr/>
        </p:nvGrpSpPr>
        <p:grpSpPr>
          <a:xfrm>
            <a:off x="5256843" y="1872234"/>
            <a:ext cx="64087" cy="1399032"/>
            <a:chOff x="5781897" y="2056255"/>
            <a:chExt cx="85449" cy="1865376"/>
          </a:xfrm>
        </p:grpSpPr>
        <p:sp>
          <p:nvSpPr>
            <p:cNvPr id="144" name="Rectangle 143"/>
            <p:cNvSpPr/>
            <p:nvPr/>
          </p:nvSpPr>
          <p:spPr>
            <a:xfrm>
              <a:off x="5821626" y="2056255"/>
              <a:ext cx="45720" cy="1865376"/>
            </a:xfrm>
            <a:prstGeom prst="rect">
              <a:avLst/>
            </a:prstGeom>
            <a:solidFill>
              <a:srgbClr val="595959"/>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5" name="Rectangle 144"/>
            <p:cNvSpPr/>
            <p:nvPr/>
          </p:nvSpPr>
          <p:spPr>
            <a:xfrm>
              <a:off x="5781897" y="2056255"/>
              <a:ext cx="45720" cy="1865376"/>
            </a:xfrm>
            <a:prstGeom prst="rect">
              <a:avLst/>
            </a:prstGeom>
            <a:solidFill>
              <a:srgbClr val="A7C4D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157" name="Title 1"/>
          <p:cNvSpPr>
            <a:spLocks noGrp="1"/>
          </p:cNvSpPr>
          <p:nvPr>
            <p:ph type="title"/>
          </p:nvPr>
        </p:nvSpPr>
        <p:spPr>
          <a:xfrm>
            <a:off x="0" y="0"/>
            <a:ext cx="9144000" cy="621792"/>
          </a:xfrm>
        </p:spPr>
        <p:txBody>
          <a:bodyPr>
            <a:noAutofit/>
          </a:bodyPr>
          <a:lstStyle/>
          <a:p>
            <a:r>
              <a:rPr lang="en-US" dirty="0" smtClean="0"/>
              <a:t>Optical coherence tomography</a:t>
            </a:r>
            <a:endParaRPr lang="en-US" dirty="0"/>
          </a:p>
        </p:txBody>
      </p:sp>
      <p:grpSp>
        <p:nvGrpSpPr>
          <p:cNvPr id="187" name="Group 186"/>
          <p:cNvGrpSpPr/>
          <p:nvPr/>
        </p:nvGrpSpPr>
        <p:grpSpPr>
          <a:xfrm>
            <a:off x="6362871" y="4064180"/>
            <a:ext cx="1000118" cy="1015204"/>
            <a:chOff x="1426839" y="5316377"/>
            <a:chExt cx="1333491" cy="1353605"/>
          </a:xfrm>
        </p:grpSpPr>
        <p:sp>
          <p:nvSpPr>
            <p:cNvPr id="189" name="Rectangle 188"/>
            <p:cNvSpPr/>
            <p:nvPr/>
          </p:nvSpPr>
          <p:spPr>
            <a:xfrm>
              <a:off x="1614295" y="5316377"/>
              <a:ext cx="968830" cy="685800"/>
            </a:xfrm>
            <a:prstGeom prst="rect">
              <a:avLst/>
            </a:prstGeom>
            <a:solidFill>
              <a:srgbClr val="A7C4D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0" name="Rectangle 189"/>
            <p:cNvSpPr/>
            <p:nvPr/>
          </p:nvSpPr>
          <p:spPr>
            <a:xfrm>
              <a:off x="1426839" y="6054429"/>
              <a:ext cx="1333491" cy="615553"/>
            </a:xfrm>
            <a:prstGeom prst="rect">
              <a:avLst/>
            </a:prstGeom>
          </p:spPr>
          <p:txBody>
            <a:bodyPr wrap="square">
              <a:spAutoFit/>
            </a:bodyPr>
            <a:lstStyle/>
            <a:p>
              <a:pPr algn="ctr"/>
              <a:r>
                <a:rPr lang="en-US" sz="2400" dirty="0" smtClean="0">
                  <a:solidFill>
                    <a:schemeClr val="bg1"/>
                  </a:solidFill>
                </a:rPr>
                <a:t>mirror</a:t>
              </a:r>
              <a:endParaRPr lang="en-US" sz="2400" dirty="0"/>
            </a:p>
          </p:txBody>
        </p:sp>
      </p:grpSp>
      <p:sp>
        <p:nvSpPr>
          <p:cNvPr id="192" name="Rectangle 191"/>
          <p:cNvSpPr/>
          <p:nvPr/>
        </p:nvSpPr>
        <p:spPr>
          <a:xfrm>
            <a:off x="6044549" y="4014555"/>
            <a:ext cx="220896" cy="523220"/>
          </a:xfrm>
          <a:prstGeom prst="rect">
            <a:avLst/>
          </a:prstGeom>
        </p:spPr>
        <p:txBody>
          <a:bodyPr wrap="square">
            <a:spAutoFit/>
          </a:bodyPr>
          <a:lstStyle/>
          <a:p>
            <a:pPr lvl="0" algn="ctr">
              <a:spcBef>
                <a:spcPct val="20000"/>
              </a:spcBef>
            </a:pPr>
            <a:r>
              <a:rPr lang="en-US" sz="2800" dirty="0">
                <a:solidFill>
                  <a:schemeClr val="bg1"/>
                </a:solidFill>
              </a:rPr>
              <a:t>+</a:t>
            </a:r>
          </a:p>
        </p:txBody>
      </p:sp>
      <p:sp>
        <p:nvSpPr>
          <p:cNvPr id="193" name="Rectangle 192"/>
          <p:cNvSpPr/>
          <p:nvPr/>
        </p:nvSpPr>
        <p:spPr>
          <a:xfrm>
            <a:off x="7468103" y="4014555"/>
            <a:ext cx="220896" cy="523220"/>
          </a:xfrm>
          <a:prstGeom prst="rect">
            <a:avLst/>
          </a:prstGeom>
        </p:spPr>
        <p:txBody>
          <a:bodyPr wrap="square">
            <a:spAutoFit/>
          </a:bodyPr>
          <a:lstStyle/>
          <a:p>
            <a:pPr lvl="0" algn="ctr">
              <a:spcBef>
                <a:spcPct val="20000"/>
              </a:spcBef>
            </a:pPr>
            <a:r>
              <a:rPr lang="en-US" sz="2800" dirty="0">
                <a:solidFill>
                  <a:schemeClr val="bg1"/>
                </a:solidFill>
              </a:rPr>
              <a:t>+</a:t>
            </a:r>
          </a:p>
        </p:txBody>
      </p:sp>
      <p:sp>
        <p:nvSpPr>
          <p:cNvPr id="194" name="Rectangle 193"/>
          <p:cNvSpPr/>
          <p:nvPr/>
        </p:nvSpPr>
        <p:spPr>
          <a:xfrm>
            <a:off x="652352" y="1297126"/>
            <a:ext cx="2413056" cy="461665"/>
          </a:xfrm>
          <a:prstGeom prst="rect">
            <a:avLst/>
          </a:prstGeom>
        </p:spPr>
        <p:txBody>
          <a:bodyPr wrap="square">
            <a:spAutoFit/>
          </a:bodyPr>
          <a:lstStyle/>
          <a:p>
            <a:pPr lvl="0" algn="ctr">
              <a:spcBef>
                <a:spcPct val="20000"/>
              </a:spcBef>
            </a:pPr>
            <a:r>
              <a:rPr lang="en-US" sz="2400" dirty="0">
                <a:solidFill>
                  <a:schemeClr val="bg1"/>
                </a:solidFill>
              </a:rPr>
              <a:t>continuous wave</a:t>
            </a:r>
          </a:p>
        </p:txBody>
      </p:sp>
      <p:sp>
        <p:nvSpPr>
          <p:cNvPr id="196" name="Rectangle 195"/>
          <p:cNvSpPr/>
          <p:nvPr/>
        </p:nvSpPr>
        <p:spPr>
          <a:xfrm>
            <a:off x="202284" y="2175239"/>
            <a:ext cx="1221284" cy="830997"/>
          </a:xfrm>
          <a:prstGeom prst="rect">
            <a:avLst/>
          </a:prstGeom>
        </p:spPr>
        <p:txBody>
          <a:bodyPr wrap="square">
            <a:spAutoFit/>
          </a:bodyPr>
          <a:lstStyle/>
          <a:p>
            <a:pPr lvl="0" algn="ctr">
              <a:spcBef>
                <a:spcPct val="20000"/>
              </a:spcBef>
            </a:pPr>
            <a:r>
              <a:rPr lang="en-US" sz="2400" dirty="0">
                <a:solidFill>
                  <a:schemeClr val="bg1"/>
                </a:solidFill>
              </a:rPr>
              <a:t>light source</a:t>
            </a:r>
          </a:p>
        </p:txBody>
      </p:sp>
      <p:sp>
        <p:nvSpPr>
          <p:cNvPr id="213" name="Rectangle 212"/>
          <p:cNvSpPr/>
          <p:nvPr/>
        </p:nvSpPr>
        <p:spPr>
          <a:xfrm>
            <a:off x="1811376" y="3203747"/>
            <a:ext cx="1774149" cy="461665"/>
          </a:xfrm>
          <a:prstGeom prst="rect">
            <a:avLst/>
          </a:prstGeom>
        </p:spPr>
        <p:txBody>
          <a:bodyPr wrap="square">
            <a:spAutoFit/>
          </a:bodyPr>
          <a:lstStyle/>
          <a:p>
            <a:pPr lvl="0" algn="ctr">
              <a:spcBef>
                <a:spcPct val="20000"/>
              </a:spcBef>
            </a:pPr>
            <a:r>
              <a:rPr lang="en-US" sz="2400" dirty="0" err="1">
                <a:solidFill>
                  <a:schemeClr val="bg1"/>
                </a:solidFill>
              </a:rPr>
              <a:t>beamsplitter</a:t>
            </a:r>
            <a:endParaRPr lang="en-US" sz="2400" dirty="0">
              <a:solidFill>
                <a:schemeClr val="bg1"/>
              </a:solidFill>
            </a:endParaRPr>
          </a:p>
        </p:txBody>
      </p:sp>
      <p:sp>
        <p:nvSpPr>
          <p:cNvPr id="224" name="Rectangle 223"/>
          <p:cNvSpPr/>
          <p:nvPr/>
        </p:nvSpPr>
        <p:spPr>
          <a:xfrm>
            <a:off x="2416272" y="3748812"/>
            <a:ext cx="1539320" cy="461665"/>
          </a:xfrm>
          <a:prstGeom prst="rect">
            <a:avLst/>
          </a:prstGeom>
        </p:spPr>
        <p:txBody>
          <a:bodyPr wrap="square">
            <a:spAutoFit/>
          </a:bodyPr>
          <a:lstStyle/>
          <a:p>
            <a:pPr lvl="0" algn="ctr">
              <a:spcBef>
                <a:spcPct val="20000"/>
              </a:spcBef>
            </a:pPr>
            <a:r>
              <a:rPr lang="en-US" sz="2400" dirty="0" smtClean="0">
                <a:solidFill>
                  <a:schemeClr val="bg1"/>
                </a:solidFill>
              </a:rPr>
              <a:t>regular</a:t>
            </a:r>
            <a:endParaRPr lang="en-US" sz="2400" dirty="0">
              <a:solidFill>
                <a:schemeClr val="bg1"/>
              </a:solidFill>
            </a:endParaRPr>
          </a:p>
        </p:txBody>
      </p:sp>
      <p:sp>
        <p:nvSpPr>
          <p:cNvPr id="225" name="Rectangle 224"/>
          <p:cNvSpPr/>
          <p:nvPr/>
        </p:nvSpPr>
        <p:spPr>
          <a:xfrm>
            <a:off x="2418388" y="4057597"/>
            <a:ext cx="1539320" cy="461665"/>
          </a:xfrm>
          <a:prstGeom prst="rect">
            <a:avLst/>
          </a:prstGeom>
        </p:spPr>
        <p:txBody>
          <a:bodyPr wrap="square">
            <a:spAutoFit/>
          </a:bodyPr>
          <a:lstStyle/>
          <a:p>
            <a:pPr lvl="0" algn="ctr">
              <a:spcBef>
                <a:spcPct val="20000"/>
              </a:spcBef>
            </a:pPr>
            <a:r>
              <a:rPr lang="en-US" sz="2400" dirty="0">
                <a:solidFill>
                  <a:schemeClr val="bg1"/>
                </a:solidFill>
              </a:rPr>
              <a:t>camera</a:t>
            </a:r>
          </a:p>
        </p:txBody>
      </p:sp>
      <p:grpSp>
        <p:nvGrpSpPr>
          <p:cNvPr id="226" name="Group 225"/>
          <p:cNvGrpSpPr/>
          <p:nvPr/>
        </p:nvGrpSpPr>
        <p:grpSpPr>
          <a:xfrm>
            <a:off x="8657408" y="1170432"/>
            <a:ext cx="73660" cy="590243"/>
            <a:chOff x="7207724" y="1646061"/>
            <a:chExt cx="229810" cy="886317"/>
          </a:xfrm>
        </p:grpSpPr>
        <p:cxnSp>
          <p:nvCxnSpPr>
            <p:cNvPr id="227" name="Straight Connector 226"/>
            <p:cNvCxnSpPr/>
            <p:nvPr/>
          </p:nvCxnSpPr>
          <p:spPr>
            <a:xfrm>
              <a:off x="7207724" y="2530631"/>
              <a:ext cx="229810" cy="1"/>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a:off x="7207724" y="1646061"/>
              <a:ext cx="229810" cy="1"/>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a:off x="7436313" y="1654696"/>
              <a:ext cx="0" cy="877682"/>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37" name="Rectangle 236"/>
          <p:cNvSpPr/>
          <p:nvPr/>
        </p:nvSpPr>
        <p:spPr>
          <a:xfrm>
            <a:off x="6819514" y="482899"/>
            <a:ext cx="2324486" cy="461665"/>
          </a:xfrm>
          <a:prstGeom prst="rect">
            <a:avLst/>
          </a:prstGeom>
        </p:spPr>
        <p:txBody>
          <a:bodyPr wrap="square">
            <a:spAutoFit/>
          </a:bodyPr>
          <a:lstStyle/>
          <a:p>
            <a:pPr lvl="0" algn="ctr">
              <a:spcBef>
                <a:spcPct val="20000"/>
              </a:spcBef>
            </a:pPr>
            <a:r>
              <a:rPr lang="en-US" sz="2400" dirty="0">
                <a:solidFill>
                  <a:schemeClr val="bg1"/>
                </a:solidFill>
              </a:rPr>
              <a:t>transient image</a:t>
            </a:r>
          </a:p>
        </p:txBody>
      </p:sp>
      <p:sp>
        <p:nvSpPr>
          <p:cNvPr id="238" name="Rectangle 237"/>
          <p:cNvSpPr/>
          <p:nvPr/>
        </p:nvSpPr>
        <p:spPr>
          <a:xfrm>
            <a:off x="5854895" y="1479042"/>
            <a:ext cx="977416" cy="461665"/>
          </a:xfrm>
          <a:prstGeom prst="rect">
            <a:avLst/>
          </a:prstGeom>
        </p:spPr>
        <p:txBody>
          <a:bodyPr wrap="square">
            <a:spAutoFit/>
          </a:bodyPr>
          <a:lstStyle/>
          <a:p>
            <a:pPr lvl="0" algn="ctr">
              <a:spcBef>
                <a:spcPct val="20000"/>
              </a:spcBef>
            </a:pPr>
            <a:r>
              <a:rPr lang="en-US" sz="2400" dirty="0">
                <a:solidFill>
                  <a:schemeClr val="bg1"/>
                </a:solidFill>
              </a:rPr>
              <a:t>mirror</a:t>
            </a:r>
          </a:p>
        </p:txBody>
      </p:sp>
      <p:grpSp>
        <p:nvGrpSpPr>
          <p:cNvPr id="5" name="Group 4"/>
          <p:cNvGrpSpPr/>
          <p:nvPr/>
        </p:nvGrpSpPr>
        <p:grpSpPr>
          <a:xfrm>
            <a:off x="7439145" y="4066795"/>
            <a:ext cx="1707343" cy="1012590"/>
            <a:chOff x="7439145" y="4066795"/>
            <a:chExt cx="1707343" cy="1012590"/>
          </a:xfrm>
        </p:grpSpPr>
        <p:sp>
          <p:nvSpPr>
            <p:cNvPr id="191" name="Rectangle 190"/>
            <p:cNvSpPr>
              <a:spLocks/>
            </p:cNvSpPr>
            <p:nvPr/>
          </p:nvSpPr>
          <p:spPr>
            <a:xfrm>
              <a:off x="7924376" y="4066795"/>
              <a:ext cx="730095" cy="511732"/>
            </a:xfrm>
            <a:prstGeom prst="rect">
              <a:avLst/>
            </a:prstGeom>
            <a:noFill/>
            <a:ln w="22225" cap="sq">
              <a:solidFill>
                <a:srgbClr val="FFFF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0" name="Rectangle 169"/>
            <p:cNvSpPr/>
            <p:nvPr/>
          </p:nvSpPr>
          <p:spPr>
            <a:xfrm>
              <a:off x="7439145" y="4617722"/>
              <a:ext cx="1707343" cy="461663"/>
            </a:xfrm>
            <a:prstGeom prst="rect">
              <a:avLst/>
            </a:prstGeom>
          </p:spPr>
          <p:txBody>
            <a:bodyPr wrap="square">
              <a:spAutoFit/>
            </a:bodyPr>
            <a:lstStyle/>
            <a:p>
              <a:pPr algn="ctr"/>
              <a:r>
                <a:rPr lang="en-US" sz="2400" dirty="0" smtClean="0">
                  <a:solidFill>
                    <a:schemeClr val="bg1"/>
                  </a:solidFill>
                </a:rPr>
                <a:t>interference</a:t>
              </a:r>
              <a:endParaRPr lang="en-US" sz="2400" dirty="0"/>
            </a:p>
          </p:txBody>
        </p:sp>
        <p:sp>
          <p:nvSpPr>
            <p:cNvPr id="239" name="Rectangle 238"/>
            <p:cNvSpPr/>
            <p:nvPr/>
          </p:nvSpPr>
          <p:spPr>
            <a:xfrm>
              <a:off x="7864957" y="4090519"/>
              <a:ext cx="848157" cy="461665"/>
            </a:xfrm>
            <a:prstGeom prst="rect">
              <a:avLst/>
            </a:prstGeom>
          </p:spPr>
          <p:txBody>
            <a:bodyPr wrap="square">
              <a:spAutoFit/>
            </a:bodyPr>
            <a:lstStyle/>
            <a:p>
              <a:pPr algn="ctr">
                <a:spcBef>
                  <a:spcPct val="20000"/>
                </a:spcBef>
              </a:pPr>
              <a:r>
                <a:rPr lang="en-US" sz="2400" dirty="0">
                  <a:solidFill>
                    <a:schemeClr val="bg1"/>
                  </a:solidFill>
                  <a:latin typeface="+mj-lt"/>
                  <a:ea typeface="Meiryo" panose="020B0604030504040204" pitchFamily="34" charset="-128"/>
                  <a:cs typeface="Meiryo" panose="020B0604030504040204" pitchFamily="34" charset="-128"/>
                </a:rPr>
                <a:t>I</a:t>
              </a:r>
              <a:r>
                <a:rPr lang="en-US" sz="2400" dirty="0" smtClean="0">
                  <a:solidFill>
                    <a:schemeClr val="bg1"/>
                  </a:solidFill>
                  <a:latin typeface="+mj-lt"/>
                  <a:ea typeface="Meiryo" panose="020B0604030504040204" pitchFamily="34" charset="-128"/>
                  <a:cs typeface="Meiryo" panose="020B0604030504040204" pitchFamily="34" charset="-128"/>
                </a:rPr>
                <a:t>(</a:t>
              </a:r>
              <a:r>
                <a:rPr lang="el-GR" sz="2400" dirty="0">
                  <a:solidFill>
                    <a:schemeClr val="bg1"/>
                  </a:solidFill>
                  <a:latin typeface="+mj-lt"/>
                </a:rPr>
                <a:t>τ</a:t>
              </a:r>
              <a:r>
                <a:rPr lang="en-US" sz="2400" dirty="0">
                  <a:solidFill>
                    <a:schemeClr val="bg1"/>
                  </a:solidFill>
                  <a:latin typeface="+mj-lt"/>
                </a:rPr>
                <a:t>)</a:t>
              </a:r>
            </a:p>
          </p:txBody>
        </p:sp>
      </p:grpSp>
      <p:sp>
        <p:nvSpPr>
          <p:cNvPr id="119" name="Rectangle 118"/>
          <p:cNvSpPr>
            <a:spLocks/>
          </p:cNvSpPr>
          <p:nvPr/>
        </p:nvSpPr>
        <p:spPr>
          <a:xfrm>
            <a:off x="7946136" y="911471"/>
            <a:ext cx="685800" cy="521208"/>
          </a:xfrm>
          <a:prstGeom prst="rect">
            <a:avLst/>
          </a:prstGeom>
          <a:solidFill>
            <a:schemeClr val="tx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120" name="Group 119"/>
          <p:cNvGrpSpPr/>
          <p:nvPr/>
        </p:nvGrpSpPr>
        <p:grpSpPr>
          <a:xfrm>
            <a:off x="7946136" y="1490472"/>
            <a:ext cx="685800" cy="523494"/>
            <a:chOff x="5001768" y="2560320"/>
            <a:chExt cx="685800" cy="523494"/>
          </a:xfrm>
        </p:grpSpPr>
        <p:sp>
          <p:nvSpPr>
            <p:cNvPr id="124" name="Rectangle 123"/>
            <p:cNvSpPr>
              <a:spLocks noChangeAspect="1"/>
            </p:cNvSpPr>
            <p:nvPr/>
          </p:nvSpPr>
          <p:spPr>
            <a:xfrm>
              <a:off x="5001768" y="2569464"/>
              <a:ext cx="685800" cy="514350"/>
            </a:xfrm>
            <a:prstGeom prst="rect">
              <a:avLst/>
            </a:prstGeom>
            <a:solidFill>
              <a:schemeClr val="tx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29" name="Picture 1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19296" y="2560320"/>
              <a:ext cx="653442" cy="512064"/>
            </a:xfrm>
            <a:prstGeom prst="rect">
              <a:avLst/>
            </a:prstGeom>
            <a:ln w="12700">
              <a:noFill/>
            </a:ln>
          </p:spPr>
        </p:pic>
      </p:grpSp>
      <p:grpSp>
        <p:nvGrpSpPr>
          <p:cNvPr id="140" name="Group 139"/>
          <p:cNvGrpSpPr/>
          <p:nvPr/>
        </p:nvGrpSpPr>
        <p:grpSpPr>
          <a:xfrm>
            <a:off x="7946136" y="2670048"/>
            <a:ext cx="685800" cy="523494"/>
            <a:chOff x="5001768" y="2560320"/>
            <a:chExt cx="685800" cy="523494"/>
          </a:xfrm>
        </p:grpSpPr>
        <p:sp>
          <p:nvSpPr>
            <p:cNvPr id="141" name="Rectangle 140"/>
            <p:cNvSpPr>
              <a:spLocks noChangeAspect="1"/>
            </p:cNvSpPr>
            <p:nvPr/>
          </p:nvSpPr>
          <p:spPr>
            <a:xfrm>
              <a:off x="5001768" y="2569464"/>
              <a:ext cx="685800" cy="514350"/>
            </a:xfrm>
            <a:prstGeom prst="rect">
              <a:avLst/>
            </a:prstGeom>
            <a:solidFill>
              <a:schemeClr val="tx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53" name="Picture 15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19296" y="2560320"/>
              <a:ext cx="653442" cy="512064"/>
            </a:xfrm>
            <a:prstGeom prst="rect">
              <a:avLst/>
            </a:prstGeom>
            <a:ln w="12700">
              <a:noFill/>
            </a:ln>
          </p:spPr>
        </p:pic>
      </p:grpSp>
      <p:grpSp>
        <p:nvGrpSpPr>
          <p:cNvPr id="154" name="Group 153"/>
          <p:cNvGrpSpPr/>
          <p:nvPr/>
        </p:nvGrpSpPr>
        <p:grpSpPr>
          <a:xfrm>
            <a:off x="7946136" y="3255264"/>
            <a:ext cx="685800" cy="523494"/>
            <a:chOff x="5001768" y="2560320"/>
            <a:chExt cx="685800" cy="523494"/>
          </a:xfrm>
        </p:grpSpPr>
        <p:sp>
          <p:nvSpPr>
            <p:cNvPr id="156" name="Rectangle 155"/>
            <p:cNvSpPr>
              <a:spLocks noChangeAspect="1"/>
            </p:cNvSpPr>
            <p:nvPr/>
          </p:nvSpPr>
          <p:spPr>
            <a:xfrm>
              <a:off x="5001768" y="2569464"/>
              <a:ext cx="685800" cy="514350"/>
            </a:xfrm>
            <a:prstGeom prst="rect">
              <a:avLst/>
            </a:prstGeom>
            <a:solidFill>
              <a:schemeClr val="tx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58" name="Picture 15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19296" y="2560320"/>
              <a:ext cx="653442" cy="512064"/>
            </a:xfrm>
            <a:prstGeom prst="rect">
              <a:avLst/>
            </a:prstGeom>
            <a:ln w="12700">
              <a:noFill/>
            </a:ln>
          </p:spPr>
        </p:pic>
      </p:grpSp>
      <p:grpSp>
        <p:nvGrpSpPr>
          <p:cNvPr id="159" name="Group 158"/>
          <p:cNvGrpSpPr/>
          <p:nvPr/>
        </p:nvGrpSpPr>
        <p:grpSpPr>
          <a:xfrm>
            <a:off x="7946136" y="2075688"/>
            <a:ext cx="685800" cy="523494"/>
            <a:chOff x="5001768" y="2560320"/>
            <a:chExt cx="685800" cy="523494"/>
          </a:xfrm>
        </p:grpSpPr>
        <p:sp>
          <p:nvSpPr>
            <p:cNvPr id="160" name="Rectangle 159"/>
            <p:cNvSpPr>
              <a:spLocks noChangeAspect="1"/>
            </p:cNvSpPr>
            <p:nvPr/>
          </p:nvSpPr>
          <p:spPr>
            <a:xfrm>
              <a:off x="5001768" y="2569464"/>
              <a:ext cx="685800" cy="514350"/>
            </a:xfrm>
            <a:prstGeom prst="rect">
              <a:avLst/>
            </a:prstGeom>
            <a:solidFill>
              <a:schemeClr val="tx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61" name="Picture 16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19296" y="2560320"/>
              <a:ext cx="653442" cy="512064"/>
            </a:xfrm>
            <a:prstGeom prst="rect">
              <a:avLst/>
            </a:prstGeom>
            <a:ln w="12700">
              <a:noFill/>
            </a:ln>
          </p:spPr>
        </p:pic>
      </p:grpSp>
      <p:sp>
        <p:nvSpPr>
          <p:cNvPr id="162" name="Rectangle 161"/>
          <p:cNvSpPr/>
          <p:nvPr/>
        </p:nvSpPr>
        <p:spPr>
          <a:xfrm>
            <a:off x="7946136" y="1494401"/>
            <a:ext cx="685801" cy="519766"/>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3" name="Rectangle 162"/>
          <p:cNvSpPr/>
          <p:nvPr/>
        </p:nvSpPr>
        <p:spPr>
          <a:xfrm>
            <a:off x="7946136" y="2670807"/>
            <a:ext cx="684641" cy="521208"/>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169" name="Group 168"/>
          <p:cNvGrpSpPr/>
          <p:nvPr/>
        </p:nvGrpSpPr>
        <p:grpSpPr>
          <a:xfrm>
            <a:off x="4968270" y="4054794"/>
            <a:ext cx="959216" cy="1024591"/>
            <a:chOff x="4968270" y="4054794"/>
            <a:chExt cx="959216" cy="1024591"/>
          </a:xfrm>
        </p:grpSpPr>
        <p:sp>
          <p:nvSpPr>
            <p:cNvPr id="171" name="Rectangle 170"/>
            <p:cNvSpPr/>
            <p:nvPr/>
          </p:nvSpPr>
          <p:spPr>
            <a:xfrm>
              <a:off x="4968270" y="4617720"/>
              <a:ext cx="959216" cy="461665"/>
            </a:xfrm>
            <a:prstGeom prst="rect">
              <a:avLst/>
            </a:prstGeom>
          </p:spPr>
          <p:txBody>
            <a:bodyPr wrap="square">
              <a:spAutoFit/>
            </a:bodyPr>
            <a:lstStyle/>
            <a:p>
              <a:pPr algn="ctr"/>
              <a:r>
                <a:rPr lang="en-US" sz="2400" dirty="0" smtClean="0">
                  <a:solidFill>
                    <a:schemeClr val="bg1"/>
                  </a:solidFill>
                </a:rPr>
                <a:t>scene</a:t>
              </a:r>
              <a:endParaRPr lang="en-US" sz="2400" dirty="0"/>
            </a:p>
          </p:txBody>
        </p:sp>
        <p:grpSp>
          <p:nvGrpSpPr>
            <p:cNvPr id="185" name="Group 184"/>
            <p:cNvGrpSpPr/>
            <p:nvPr/>
          </p:nvGrpSpPr>
          <p:grpSpPr>
            <a:xfrm>
              <a:off x="5084064" y="4054794"/>
              <a:ext cx="731520" cy="524174"/>
              <a:chOff x="4983956" y="2560320"/>
              <a:chExt cx="731520" cy="524174"/>
            </a:xfrm>
          </p:grpSpPr>
          <p:sp>
            <p:nvSpPr>
              <p:cNvPr id="186" name="Rectangle 185"/>
              <p:cNvSpPr>
                <a:spLocks/>
              </p:cNvSpPr>
              <p:nvPr/>
            </p:nvSpPr>
            <p:spPr>
              <a:xfrm>
                <a:off x="4983956" y="2569465"/>
                <a:ext cx="731520" cy="515029"/>
              </a:xfrm>
              <a:prstGeom prst="rect">
                <a:avLst/>
              </a:prstGeom>
              <a:solidFill>
                <a:schemeClr val="tx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99" name="Picture 19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022437" y="2560320"/>
                <a:ext cx="653442" cy="512064"/>
              </a:xfrm>
              <a:prstGeom prst="rect">
                <a:avLst/>
              </a:prstGeom>
              <a:ln w="12700">
                <a:noFill/>
              </a:ln>
            </p:spPr>
          </p:pic>
        </p:grpSp>
      </p:grpSp>
      <p:sp>
        <p:nvSpPr>
          <p:cNvPr id="148" name="Rectangle 147"/>
          <p:cNvSpPr>
            <a:spLocks/>
          </p:cNvSpPr>
          <p:nvPr/>
        </p:nvSpPr>
        <p:spPr>
          <a:xfrm>
            <a:off x="5170382" y="2832446"/>
            <a:ext cx="527801" cy="438207"/>
          </a:xfrm>
          <a:prstGeom prst="rect">
            <a:avLst/>
          </a:prstGeom>
          <a:noFill/>
          <a:ln w="22225" cap="sq">
            <a:solidFill>
              <a:srgbClr val="FFFF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152" name="Group 151"/>
          <p:cNvGrpSpPr/>
          <p:nvPr/>
        </p:nvGrpSpPr>
        <p:grpSpPr>
          <a:xfrm>
            <a:off x="7787542" y="868680"/>
            <a:ext cx="1007235" cy="2967550"/>
            <a:chOff x="7375230" y="1097280"/>
            <a:chExt cx="1342980" cy="3980985"/>
          </a:xfrm>
        </p:grpSpPr>
        <p:cxnSp>
          <p:nvCxnSpPr>
            <p:cNvPr id="164" name="Straight Connector 163"/>
            <p:cNvCxnSpPr/>
            <p:nvPr/>
          </p:nvCxnSpPr>
          <p:spPr>
            <a:xfrm>
              <a:off x="8718210" y="1097280"/>
              <a:ext cx="0" cy="3980985"/>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a:off x="7375230" y="1097280"/>
              <a:ext cx="0" cy="3980985"/>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21107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6"/>
                                        </p:tgtEl>
                                        <p:attrNameLst>
                                          <p:attrName>style.visibility</p:attrName>
                                        </p:attrNameLst>
                                      </p:cBhvr>
                                      <p:to>
                                        <p:strVal val="visible"/>
                                      </p:to>
                                    </p:set>
                                    <p:animEffect transition="in" filter="fade">
                                      <p:cBhvr>
                                        <p:cTn id="7" dur="500"/>
                                        <p:tgtEl>
                                          <p:spTgt spid="13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5"/>
                                        </p:tgtEl>
                                        <p:attrNameLst>
                                          <p:attrName>style.visibility</p:attrName>
                                        </p:attrNameLst>
                                      </p:cBhvr>
                                      <p:to>
                                        <p:strVal val="visible"/>
                                      </p:to>
                                    </p:set>
                                    <p:animEffect transition="in" filter="fade">
                                      <p:cBhvr>
                                        <p:cTn id="10" dur="500"/>
                                        <p:tgtEl>
                                          <p:spTgt spid="15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78"/>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125"/>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126"/>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139"/>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6"/>
                                        </p:tgtEl>
                                        <p:attrNameLst>
                                          <p:attrName>style.visibility</p:attrName>
                                        </p:attrNameLst>
                                      </p:cBhvr>
                                      <p:to>
                                        <p:strVal val="hidden"/>
                                      </p:to>
                                    </p:set>
                                  </p:childTnLst>
                                </p:cTn>
                              </p:par>
                            </p:childTnLst>
                          </p:cTn>
                        </p:par>
                        <p:par>
                          <p:cTn id="23" fill="hold">
                            <p:stCondLst>
                              <p:cond delay="0"/>
                            </p:stCondLst>
                            <p:childTnLst>
                              <p:par>
                                <p:cTn id="24" presetID="1" presetClass="entr" presetSubtype="0" fill="hold" nodeType="afterEffect">
                                  <p:stCondLst>
                                    <p:cond delay="0"/>
                                  </p:stCondLst>
                                  <p:childTnLst>
                                    <p:set>
                                      <p:cBhvr>
                                        <p:cTn id="25" dur="1" fill="hold">
                                          <p:stCondLst>
                                            <p:cond delay="0"/>
                                          </p:stCondLst>
                                        </p:cTn>
                                        <p:tgtEl>
                                          <p:spTgt spid="143"/>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nodeType="afterEffect">
                                  <p:stCondLst>
                                    <p:cond delay="0"/>
                                  </p:stCondLst>
                                  <p:childTnLst>
                                    <p:set>
                                      <p:cBhvr>
                                        <p:cTn id="28" dur="1" fill="hold">
                                          <p:stCondLst>
                                            <p:cond delay="0"/>
                                          </p:stCondLst>
                                        </p:cTn>
                                        <p:tgtEl>
                                          <p:spTgt spid="17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9"/>
                                        </p:tgtEl>
                                        <p:attrNameLst>
                                          <p:attrName>style.visibility</p:attrName>
                                        </p:attrNameLst>
                                      </p:cBhvr>
                                      <p:to>
                                        <p:strVal val="visible"/>
                                      </p:to>
                                    </p:set>
                                  </p:childTnLst>
                                </p:cTn>
                              </p:par>
                            </p:childTnLst>
                          </p:cTn>
                        </p:par>
                        <p:par>
                          <p:cTn id="31" fill="hold">
                            <p:stCondLst>
                              <p:cond delay="0"/>
                            </p:stCondLst>
                            <p:childTnLst>
                              <p:par>
                                <p:cTn id="32" presetID="1" presetClass="exit" presetSubtype="0" fill="hold" nodeType="afterEffect">
                                  <p:stCondLst>
                                    <p:cond delay="500"/>
                                  </p:stCondLst>
                                  <p:childTnLst>
                                    <p:set>
                                      <p:cBhvr>
                                        <p:cTn id="33" dur="1" fill="hold">
                                          <p:stCondLst>
                                            <p:cond delay="0"/>
                                          </p:stCondLst>
                                        </p:cTn>
                                        <p:tgtEl>
                                          <p:spTgt spid="143"/>
                                        </p:tgtEl>
                                        <p:attrNameLst>
                                          <p:attrName>style.visibility</p:attrName>
                                        </p:attrNameLst>
                                      </p:cBhvr>
                                      <p:to>
                                        <p:strVal val="hidden"/>
                                      </p:to>
                                    </p:set>
                                  </p:childTnLst>
                                </p:cTn>
                              </p:par>
                              <p:par>
                                <p:cTn id="34" presetID="1" presetClass="entr" presetSubtype="0" fill="hold" nodeType="withEffect">
                                  <p:stCondLst>
                                    <p:cond delay="500"/>
                                  </p:stCondLst>
                                  <p:childTnLst>
                                    <p:set>
                                      <p:cBhvr>
                                        <p:cTn id="35" dur="1" fill="hold">
                                          <p:stCondLst>
                                            <p:cond delay="0"/>
                                          </p:stCondLst>
                                        </p:cTn>
                                        <p:tgtEl>
                                          <p:spTgt spid="133"/>
                                        </p:tgtEl>
                                        <p:attrNameLst>
                                          <p:attrName>style.visibility</p:attrName>
                                        </p:attrNameLst>
                                      </p:cBhvr>
                                      <p:to>
                                        <p:strVal val="visible"/>
                                      </p:to>
                                    </p:set>
                                  </p:childTnLst>
                                </p:cTn>
                              </p:par>
                              <p:par>
                                <p:cTn id="36" presetID="1" presetClass="entr" presetSubtype="0" fill="hold" nodeType="withEffect">
                                  <p:stCondLst>
                                    <p:cond delay="500"/>
                                  </p:stCondLst>
                                  <p:childTnLst>
                                    <p:set>
                                      <p:cBhvr>
                                        <p:cTn id="37" dur="1" fill="hold">
                                          <p:stCondLst>
                                            <p:cond delay="0"/>
                                          </p:stCondLst>
                                        </p:cTn>
                                        <p:tgtEl>
                                          <p:spTgt spid="125"/>
                                        </p:tgtEl>
                                        <p:attrNameLst>
                                          <p:attrName>style.visibility</p:attrName>
                                        </p:attrNameLst>
                                      </p:cBhvr>
                                      <p:to>
                                        <p:strVal val="visible"/>
                                      </p:to>
                                    </p:set>
                                  </p:childTnLst>
                                </p:cTn>
                              </p:par>
                              <p:par>
                                <p:cTn id="38" presetID="1" presetClass="entr" presetSubtype="0" fill="hold" nodeType="withEffect">
                                  <p:stCondLst>
                                    <p:cond delay="500"/>
                                  </p:stCondLst>
                                  <p:childTnLst>
                                    <p:set>
                                      <p:cBhvr>
                                        <p:cTn id="39" dur="1" fill="hold">
                                          <p:stCondLst>
                                            <p:cond delay="0"/>
                                          </p:stCondLst>
                                        </p:cTn>
                                        <p:tgtEl>
                                          <p:spTgt spid="175"/>
                                        </p:tgtEl>
                                        <p:attrNameLst>
                                          <p:attrName>style.visibility</p:attrName>
                                        </p:attrNameLst>
                                      </p:cBhvr>
                                      <p:to>
                                        <p:strVal val="visible"/>
                                      </p:to>
                                    </p:set>
                                  </p:childTnLst>
                                </p:cTn>
                              </p:par>
                              <p:par>
                                <p:cTn id="40" presetID="1" presetClass="entr" presetSubtype="0" fill="hold" nodeType="withEffect">
                                  <p:stCondLst>
                                    <p:cond delay="500"/>
                                  </p:stCondLst>
                                  <p:childTnLst>
                                    <p:set>
                                      <p:cBhvr>
                                        <p:cTn id="41" dur="1" fill="hold">
                                          <p:stCondLst>
                                            <p:cond delay="0"/>
                                          </p:stCondLst>
                                        </p:cTn>
                                        <p:tgtEl>
                                          <p:spTgt spid="6"/>
                                        </p:tgtEl>
                                        <p:attrNameLst>
                                          <p:attrName>style.visibility</p:attrName>
                                        </p:attrNameLst>
                                      </p:cBhvr>
                                      <p:to>
                                        <p:strVal val="visible"/>
                                      </p:to>
                                    </p:set>
                                  </p:childTnLst>
                                </p:cTn>
                              </p:par>
                            </p:childTnLst>
                          </p:cTn>
                        </p:par>
                        <p:par>
                          <p:cTn id="42" fill="hold">
                            <p:stCondLst>
                              <p:cond delay="500"/>
                            </p:stCondLst>
                            <p:childTnLst>
                              <p:par>
                                <p:cTn id="43" presetID="1" presetClass="entr" presetSubtype="0" fill="hold" nodeType="afterEffect">
                                  <p:stCondLst>
                                    <p:cond delay="0"/>
                                  </p:stCondLst>
                                  <p:childTnLst>
                                    <p:set>
                                      <p:cBhvr>
                                        <p:cTn id="44" dur="1" fill="hold">
                                          <p:stCondLst>
                                            <p:cond delay="0"/>
                                          </p:stCondLst>
                                        </p:cTn>
                                        <p:tgtEl>
                                          <p:spTgt spid="19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2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7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7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2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62"/>
                                        </p:tgtEl>
                                        <p:attrNameLst>
                                          <p:attrName>style.visibility</p:attrName>
                                        </p:attrNameLst>
                                      </p:cBhvr>
                                      <p:to>
                                        <p:strVal val="visible"/>
                                      </p:to>
                                    </p:set>
                                  </p:childTnLst>
                                </p:cTn>
                              </p:par>
                            </p:childTnLst>
                          </p:cTn>
                        </p:par>
                        <p:par>
                          <p:cTn id="55" fill="hold">
                            <p:stCondLst>
                              <p:cond delay="500"/>
                            </p:stCondLst>
                            <p:childTnLst>
                              <p:par>
                                <p:cTn id="56" presetID="1" presetClass="exit" presetSubtype="0" fill="hold" nodeType="afterEffect">
                                  <p:stCondLst>
                                    <p:cond delay="500"/>
                                  </p:stCondLst>
                                  <p:childTnLst>
                                    <p:set>
                                      <p:cBhvr>
                                        <p:cTn id="57" dur="1" fill="hold">
                                          <p:stCondLst>
                                            <p:cond delay="0"/>
                                          </p:stCondLst>
                                        </p:cTn>
                                        <p:tgtEl>
                                          <p:spTgt spid="133"/>
                                        </p:tgtEl>
                                        <p:attrNameLst>
                                          <p:attrName>style.visibility</p:attrName>
                                        </p:attrNameLst>
                                      </p:cBhvr>
                                      <p:to>
                                        <p:strVal val="hidden"/>
                                      </p:to>
                                    </p:set>
                                  </p:childTnLst>
                                </p:cTn>
                              </p:par>
                              <p:par>
                                <p:cTn id="58" presetID="1" presetClass="entr" presetSubtype="0" fill="hold" nodeType="withEffect">
                                  <p:stCondLst>
                                    <p:cond delay="500"/>
                                  </p:stCondLst>
                                  <p:childTnLst>
                                    <p:set>
                                      <p:cBhvr>
                                        <p:cTn id="59" dur="1" fill="hold">
                                          <p:stCondLst>
                                            <p:cond delay="0"/>
                                          </p:stCondLst>
                                        </p:cTn>
                                        <p:tgtEl>
                                          <p:spTgt spid="78"/>
                                        </p:tgtEl>
                                        <p:attrNameLst>
                                          <p:attrName>style.visibility</p:attrName>
                                        </p:attrNameLst>
                                      </p:cBhvr>
                                      <p:to>
                                        <p:strVal val="visible"/>
                                      </p:to>
                                    </p:set>
                                  </p:childTnLst>
                                </p:cTn>
                              </p:par>
                              <p:par>
                                <p:cTn id="60" presetID="1" presetClass="entr" presetSubtype="0" fill="hold" nodeType="withEffect">
                                  <p:stCondLst>
                                    <p:cond delay="500"/>
                                  </p:stCondLst>
                                  <p:childTnLst>
                                    <p:set>
                                      <p:cBhvr>
                                        <p:cTn id="61" dur="1" fill="hold">
                                          <p:stCondLst>
                                            <p:cond delay="0"/>
                                          </p:stCondLst>
                                        </p:cTn>
                                        <p:tgtEl>
                                          <p:spTgt spid="126"/>
                                        </p:tgtEl>
                                        <p:attrNameLst>
                                          <p:attrName>style.visibility</p:attrName>
                                        </p:attrNameLst>
                                      </p:cBhvr>
                                      <p:to>
                                        <p:strVal val="visible"/>
                                      </p:to>
                                    </p:set>
                                  </p:childTnLst>
                                </p:cTn>
                              </p:par>
                              <p:par>
                                <p:cTn id="62" presetID="1" presetClass="entr" presetSubtype="0" fill="hold" nodeType="withEffect">
                                  <p:stCondLst>
                                    <p:cond delay="500"/>
                                  </p:stCondLst>
                                  <p:childTnLst>
                                    <p:set>
                                      <p:cBhvr>
                                        <p:cTn id="63" dur="1" fill="hold">
                                          <p:stCondLst>
                                            <p:cond delay="0"/>
                                          </p:stCondLst>
                                        </p:cTn>
                                        <p:tgtEl>
                                          <p:spTgt spid="139"/>
                                        </p:tgtEl>
                                        <p:attrNameLst>
                                          <p:attrName>style.visibility</p:attrName>
                                        </p:attrNameLst>
                                      </p:cBhvr>
                                      <p:to>
                                        <p:strVal val="visible"/>
                                      </p:to>
                                    </p:set>
                                  </p:childTnLst>
                                </p:cTn>
                              </p:par>
                              <p:par>
                                <p:cTn id="64" presetID="1" presetClass="entr" presetSubtype="0" fill="hold" nodeType="withEffect">
                                  <p:stCondLst>
                                    <p:cond delay="500"/>
                                  </p:stCondLst>
                                  <p:childTnLst>
                                    <p:set>
                                      <p:cBhvr>
                                        <p:cTn id="65" dur="1" fill="hold">
                                          <p:stCondLst>
                                            <p:cond delay="0"/>
                                          </p:stCondLst>
                                        </p:cTn>
                                        <p:tgtEl>
                                          <p:spTgt spid="176"/>
                                        </p:tgtEl>
                                        <p:attrNameLst>
                                          <p:attrName>style.visibility</p:attrName>
                                        </p:attrNameLst>
                                      </p:cBhvr>
                                      <p:to>
                                        <p:strVal val="visible"/>
                                      </p:to>
                                    </p:set>
                                  </p:childTnLst>
                                </p:cTn>
                              </p:par>
                              <p:par>
                                <p:cTn id="66" presetID="1" presetClass="entr" presetSubtype="0" fill="hold" nodeType="withEffect">
                                  <p:stCondLst>
                                    <p:cond delay="500"/>
                                  </p:stCondLst>
                                  <p:childTnLst>
                                    <p:set>
                                      <p:cBhvr>
                                        <p:cTn id="67" dur="1" fill="hold">
                                          <p:stCondLst>
                                            <p:cond delay="0"/>
                                          </p:stCondLst>
                                        </p:cTn>
                                        <p:tgtEl>
                                          <p:spTgt spid="159"/>
                                        </p:tgtEl>
                                        <p:attrNameLst>
                                          <p:attrName>style.visibility</p:attrName>
                                        </p:attrNameLst>
                                      </p:cBhvr>
                                      <p:to>
                                        <p:strVal val="visible"/>
                                      </p:to>
                                    </p:set>
                                  </p:childTnLst>
                                </p:cTn>
                              </p:par>
                            </p:childTnLst>
                          </p:cTn>
                        </p:par>
                        <p:par>
                          <p:cTn id="68" fill="hold">
                            <p:stCondLst>
                              <p:cond delay="1000"/>
                            </p:stCondLst>
                            <p:childTnLst>
                              <p:par>
                                <p:cTn id="69" presetID="1" presetClass="exit" presetSubtype="0" fill="hold" nodeType="afterEffect">
                                  <p:stCondLst>
                                    <p:cond delay="500"/>
                                  </p:stCondLst>
                                  <p:childTnLst>
                                    <p:set>
                                      <p:cBhvr>
                                        <p:cTn id="70" dur="1" fill="hold">
                                          <p:stCondLst>
                                            <p:cond delay="0"/>
                                          </p:stCondLst>
                                        </p:cTn>
                                        <p:tgtEl>
                                          <p:spTgt spid="78"/>
                                        </p:tgtEl>
                                        <p:attrNameLst>
                                          <p:attrName>style.visibility</p:attrName>
                                        </p:attrNameLst>
                                      </p:cBhvr>
                                      <p:to>
                                        <p:strVal val="hidden"/>
                                      </p:to>
                                    </p:set>
                                  </p:childTnLst>
                                </p:cTn>
                              </p:par>
                              <p:par>
                                <p:cTn id="71" presetID="1" presetClass="entr" presetSubtype="0" fill="hold" nodeType="withEffect">
                                  <p:stCondLst>
                                    <p:cond delay="500"/>
                                  </p:stCondLst>
                                  <p:childTnLst>
                                    <p:set>
                                      <p:cBhvr>
                                        <p:cTn id="72" dur="1" fill="hold">
                                          <p:stCondLst>
                                            <p:cond delay="0"/>
                                          </p:stCondLst>
                                        </p:cTn>
                                        <p:tgtEl>
                                          <p:spTgt spid="130"/>
                                        </p:tgtEl>
                                        <p:attrNameLst>
                                          <p:attrName>style.visibility</p:attrName>
                                        </p:attrNameLst>
                                      </p:cBhvr>
                                      <p:to>
                                        <p:strVal val="visible"/>
                                      </p:to>
                                    </p:set>
                                  </p:childTnLst>
                                </p:cTn>
                              </p:par>
                              <p:par>
                                <p:cTn id="73" presetID="1" presetClass="entr" presetSubtype="0" fill="hold" nodeType="withEffect">
                                  <p:stCondLst>
                                    <p:cond delay="500"/>
                                  </p:stCondLst>
                                  <p:childTnLst>
                                    <p:set>
                                      <p:cBhvr>
                                        <p:cTn id="74" dur="1" fill="hold">
                                          <p:stCondLst>
                                            <p:cond delay="0"/>
                                          </p:stCondLst>
                                        </p:cTn>
                                        <p:tgtEl>
                                          <p:spTgt spid="177"/>
                                        </p:tgtEl>
                                        <p:attrNameLst>
                                          <p:attrName>style.visibility</p:attrName>
                                        </p:attrNameLst>
                                      </p:cBhvr>
                                      <p:to>
                                        <p:strVal val="visible"/>
                                      </p:to>
                                    </p:set>
                                  </p:childTnLst>
                                </p:cTn>
                              </p:par>
                              <p:par>
                                <p:cTn id="75" presetID="1" presetClass="entr" presetSubtype="0" fill="hold" nodeType="withEffect">
                                  <p:stCondLst>
                                    <p:cond delay="500"/>
                                  </p:stCondLst>
                                  <p:childTnLst>
                                    <p:set>
                                      <p:cBhvr>
                                        <p:cTn id="76" dur="1" fill="hold">
                                          <p:stCondLst>
                                            <p:cond delay="0"/>
                                          </p:stCondLst>
                                        </p:cTn>
                                        <p:tgtEl>
                                          <p:spTgt spid="182"/>
                                        </p:tgtEl>
                                        <p:attrNameLst>
                                          <p:attrName>style.visibility</p:attrName>
                                        </p:attrNameLst>
                                      </p:cBhvr>
                                      <p:to>
                                        <p:strVal val="visible"/>
                                      </p:to>
                                    </p:set>
                                  </p:childTnLst>
                                </p:cTn>
                              </p:par>
                              <p:par>
                                <p:cTn id="77" presetID="1" presetClass="entr" presetSubtype="0" fill="hold" nodeType="withEffect">
                                  <p:stCondLst>
                                    <p:cond delay="500"/>
                                  </p:stCondLst>
                                  <p:childTnLst>
                                    <p:set>
                                      <p:cBhvr>
                                        <p:cTn id="78" dur="1" fill="hold">
                                          <p:stCondLst>
                                            <p:cond delay="0"/>
                                          </p:stCondLst>
                                        </p:cTn>
                                        <p:tgtEl>
                                          <p:spTgt spid="127"/>
                                        </p:tgtEl>
                                        <p:attrNameLst>
                                          <p:attrName>style.visibility</p:attrName>
                                        </p:attrNameLst>
                                      </p:cBhvr>
                                      <p:to>
                                        <p:strVal val="visible"/>
                                      </p:to>
                                    </p:set>
                                  </p:childTnLst>
                                </p:cTn>
                              </p:par>
                              <p:par>
                                <p:cTn id="79" presetID="1" presetClass="entr" presetSubtype="0" fill="hold" nodeType="withEffect">
                                  <p:stCondLst>
                                    <p:cond delay="500"/>
                                  </p:stCondLst>
                                  <p:childTnLst>
                                    <p:set>
                                      <p:cBhvr>
                                        <p:cTn id="80" dur="1" fill="hold">
                                          <p:stCondLst>
                                            <p:cond delay="0"/>
                                          </p:stCondLst>
                                        </p:cTn>
                                        <p:tgtEl>
                                          <p:spTgt spid="204"/>
                                        </p:tgtEl>
                                        <p:attrNameLst>
                                          <p:attrName>style.visibility</p:attrName>
                                        </p:attrNameLst>
                                      </p:cBhvr>
                                      <p:to>
                                        <p:strVal val="visible"/>
                                      </p:to>
                                    </p:set>
                                  </p:childTnLst>
                                </p:cTn>
                              </p:par>
                              <p:par>
                                <p:cTn id="81" presetID="1" presetClass="entr" presetSubtype="0" fill="hold" nodeType="withEffect">
                                  <p:stCondLst>
                                    <p:cond delay="500"/>
                                  </p:stCondLst>
                                  <p:childTnLst>
                                    <p:set>
                                      <p:cBhvr>
                                        <p:cTn id="82" dur="1" fill="hold">
                                          <p:stCondLst>
                                            <p:cond delay="0"/>
                                          </p:stCondLst>
                                        </p:cTn>
                                        <p:tgtEl>
                                          <p:spTgt spid="205"/>
                                        </p:tgtEl>
                                        <p:attrNameLst>
                                          <p:attrName>style.visibility</p:attrName>
                                        </p:attrNameLst>
                                      </p:cBhvr>
                                      <p:to>
                                        <p:strVal val="visible"/>
                                      </p:to>
                                    </p:set>
                                  </p:childTnLst>
                                </p:cTn>
                              </p:par>
                              <p:par>
                                <p:cTn id="83" presetID="1" presetClass="entr" presetSubtype="0" fill="hold" nodeType="withEffect">
                                  <p:stCondLst>
                                    <p:cond delay="500"/>
                                  </p:stCondLst>
                                  <p:childTnLst>
                                    <p:set>
                                      <p:cBhvr>
                                        <p:cTn id="84" dur="1" fill="hold">
                                          <p:stCondLst>
                                            <p:cond delay="0"/>
                                          </p:stCondLst>
                                        </p:cTn>
                                        <p:tgtEl>
                                          <p:spTgt spid="219"/>
                                        </p:tgtEl>
                                        <p:attrNameLst>
                                          <p:attrName>style.visibility</p:attrName>
                                        </p:attrNameLst>
                                      </p:cBhvr>
                                      <p:to>
                                        <p:strVal val="visible"/>
                                      </p:to>
                                    </p:set>
                                  </p:childTnLst>
                                </p:cTn>
                              </p:par>
                              <p:par>
                                <p:cTn id="85" presetID="1" presetClass="entr" presetSubtype="0" fill="hold" nodeType="withEffect">
                                  <p:stCondLst>
                                    <p:cond delay="500"/>
                                  </p:stCondLst>
                                  <p:childTnLst>
                                    <p:set>
                                      <p:cBhvr>
                                        <p:cTn id="86" dur="1" fill="hold">
                                          <p:stCondLst>
                                            <p:cond delay="0"/>
                                          </p:stCondLst>
                                        </p:cTn>
                                        <p:tgtEl>
                                          <p:spTgt spid="188"/>
                                        </p:tgtEl>
                                        <p:attrNameLst>
                                          <p:attrName>style.visibility</p:attrName>
                                        </p:attrNameLst>
                                      </p:cBhvr>
                                      <p:to>
                                        <p:strVal val="visible"/>
                                      </p:to>
                                    </p:set>
                                  </p:childTnLst>
                                </p:cTn>
                              </p:par>
                              <p:par>
                                <p:cTn id="87" presetID="1" presetClass="entr" presetSubtype="0" fill="hold" nodeType="withEffect">
                                  <p:stCondLst>
                                    <p:cond delay="500"/>
                                  </p:stCondLst>
                                  <p:childTnLst>
                                    <p:set>
                                      <p:cBhvr>
                                        <p:cTn id="88" dur="1" fill="hold">
                                          <p:stCondLst>
                                            <p:cond delay="0"/>
                                          </p:stCondLst>
                                        </p:cTn>
                                        <p:tgtEl>
                                          <p:spTgt spid="206"/>
                                        </p:tgtEl>
                                        <p:attrNameLst>
                                          <p:attrName>style.visibility</p:attrName>
                                        </p:attrNameLst>
                                      </p:cBhvr>
                                      <p:to>
                                        <p:strVal val="visible"/>
                                      </p:to>
                                    </p:set>
                                  </p:childTnLst>
                                </p:cTn>
                              </p:par>
                              <p:par>
                                <p:cTn id="89" presetID="1" presetClass="entr" presetSubtype="0" fill="hold" nodeType="withEffect">
                                  <p:stCondLst>
                                    <p:cond delay="500"/>
                                  </p:stCondLst>
                                  <p:childTnLst>
                                    <p:set>
                                      <p:cBhvr>
                                        <p:cTn id="90" dur="1" fill="hold">
                                          <p:stCondLst>
                                            <p:cond delay="0"/>
                                          </p:stCondLst>
                                        </p:cTn>
                                        <p:tgtEl>
                                          <p:spTgt spid="221"/>
                                        </p:tgtEl>
                                        <p:attrNameLst>
                                          <p:attrName>style.visibility</p:attrName>
                                        </p:attrNameLst>
                                      </p:cBhvr>
                                      <p:to>
                                        <p:strVal val="visible"/>
                                      </p:to>
                                    </p:set>
                                  </p:childTnLst>
                                </p:cTn>
                              </p:par>
                              <p:par>
                                <p:cTn id="91" presetID="1" presetClass="entr" presetSubtype="0" fill="hold" nodeType="withEffect">
                                  <p:stCondLst>
                                    <p:cond delay="500"/>
                                  </p:stCondLst>
                                  <p:childTnLst>
                                    <p:set>
                                      <p:cBhvr>
                                        <p:cTn id="92" dur="1" fill="hold">
                                          <p:stCondLst>
                                            <p:cond delay="0"/>
                                          </p:stCondLst>
                                        </p:cTn>
                                        <p:tgtEl>
                                          <p:spTgt spid="140"/>
                                        </p:tgtEl>
                                        <p:attrNameLst>
                                          <p:attrName>style.visibility</p:attrName>
                                        </p:attrNameLst>
                                      </p:cBhvr>
                                      <p:to>
                                        <p:strVal val="visible"/>
                                      </p:to>
                                    </p:set>
                                  </p:childTnLst>
                                </p:cTn>
                              </p:par>
                              <p:par>
                                <p:cTn id="93" presetID="1" presetClass="entr" presetSubtype="0" fill="hold" grpId="0" nodeType="withEffect">
                                  <p:stCondLst>
                                    <p:cond delay="500"/>
                                  </p:stCondLst>
                                  <p:childTnLst>
                                    <p:set>
                                      <p:cBhvr>
                                        <p:cTn id="94" dur="1" fill="hold">
                                          <p:stCondLst>
                                            <p:cond delay="0"/>
                                          </p:stCondLst>
                                        </p:cTn>
                                        <p:tgtEl>
                                          <p:spTgt spid="163"/>
                                        </p:tgtEl>
                                        <p:attrNameLst>
                                          <p:attrName>style.visibility</p:attrName>
                                        </p:attrNameLst>
                                      </p:cBhvr>
                                      <p:to>
                                        <p:strVal val="visible"/>
                                      </p:to>
                                    </p:set>
                                  </p:childTnLst>
                                </p:cTn>
                              </p:par>
                            </p:childTnLst>
                          </p:cTn>
                        </p:par>
                        <p:par>
                          <p:cTn id="95" fill="hold">
                            <p:stCondLst>
                              <p:cond delay="1500"/>
                            </p:stCondLst>
                            <p:childTnLst>
                              <p:par>
                                <p:cTn id="96" presetID="1" presetClass="exit" presetSubtype="0" fill="hold" nodeType="afterEffect">
                                  <p:stCondLst>
                                    <p:cond delay="500"/>
                                  </p:stCondLst>
                                  <p:childTnLst>
                                    <p:set>
                                      <p:cBhvr>
                                        <p:cTn id="97" dur="1" fill="hold">
                                          <p:stCondLst>
                                            <p:cond delay="0"/>
                                          </p:stCondLst>
                                        </p:cTn>
                                        <p:tgtEl>
                                          <p:spTgt spid="130"/>
                                        </p:tgtEl>
                                        <p:attrNameLst>
                                          <p:attrName>style.visibility</p:attrName>
                                        </p:attrNameLst>
                                      </p:cBhvr>
                                      <p:to>
                                        <p:strVal val="hidden"/>
                                      </p:to>
                                    </p:set>
                                  </p:childTnLst>
                                </p:cTn>
                              </p:par>
                            </p:childTnLst>
                          </p:cTn>
                        </p:par>
                        <p:par>
                          <p:cTn id="98" fill="hold">
                            <p:stCondLst>
                              <p:cond delay="2000"/>
                            </p:stCondLst>
                            <p:childTnLst>
                              <p:par>
                                <p:cTn id="99" presetID="1" presetClass="entr" presetSubtype="0" fill="hold" nodeType="afterEffect">
                                  <p:stCondLst>
                                    <p:cond delay="0"/>
                                  </p:stCondLst>
                                  <p:childTnLst>
                                    <p:set>
                                      <p:cBhvr>
                                        <p:cTn id="100" dur="1" fill="hold">
                                          <p:stCondLst>
                                            <p:cond delay="0"/>
                                          </p:stCondLst>
                                        </p:cTn>
                                        <p:tgtEl>
                                          <p:spTgt spid="149"/>
                                        </p:tgtEl>
                                        <p:attrNameLst>
                                          <p:attrName>style.visibility</p:attrName>
                                        </p:attrNameLst>
                                      </p:cBhvr>
                                      <p:to>
                                        <p:strVal val="visible"/>
                                      </p:to>
                                    </p:set>
                                  </p:childTnLst>
                                </p:cTn>
                              </p:par>
                            </p:childTnLst>
                          </p:cTn>
                        </p:par>
                        <p:par>
                          <p:cTn id="101" fill="hold">
                            <p:stCondLst>
                              <p:cond delay="2000"/>
                            </p:stCondLst>
                            <p:childTnLst>
                              <p:par>
                                <p:cTn id="102" presetID="1" presetClass="entr" presetSubtype="0" fill="hold" nodeType="afterEffect">
                                  <p:stCondLst>
                                    <p:cond delay="0"/>
                                  </p:stCondLst>
                                  <p:childTnLst>
                                    <p:set>
                                      <p:cBhvr>
                                        <p:cTn id="103" dur="1" fill="hold">
                                          <p:stCondLst>
                                            <p:cond delay="0"/>
                                          </p:stCondLst>
                                        </p:cTn>
                                        <p:tgtEl>
                                          <p:spTgt spid="128"/>
                                        </p:tgtEl>
                                        <p:attrNameLst>
                                          <p:attrName>style.visibility</p:attrName>
                                        </p:attrNameLst>
                                      </p:cBhvr>
                                      <p:to>
                                        <p:strVal val="visible"/>
                                      </p:to>
                                    </p:set>
                                  </p:childTnLst>
                                </p:cTn>
                              </p:par>
                            </p:childTnLst>
                          </p:cTn>
                        </p:par>
                        <p:par>
                          <p:cTn id="104" fill="hold">
                            <p:stCondLst>
                              <p:cond delay="2000"/>
                            </p:stCondLst>
                            <p:childTnLst>
                              <p:par>
                                <p:cTn id="105" presetID="1" presetClass="entr" presetSubtype="0" fill="hold" nodeType="afterEffect">
                                  <p:stCondLst>
                                    <p:cond delay="0"/>
                                  </p:stCondLst>
                                  <p:childTnLst>
                                    <p:set>
                                      <p:cBhvr>
                                        <p:cTn id="106" dur="1" fill="hold">
                                          <p:stCondLst>
                                            <p:cond delay="0"/>
                                          </p:stCondLst>
                                        </p:cTn>
                                        <p:tgtEl>
                                          <p:spTgt spid="203"/>
                                        </p:tgtEl>
                                        <p:attrNameLst>
                                          <p:attrName>style.visibility</p:attrName>
                                        </p:attrNameLst>
                                      </p:cBhvr>
                                      <p:to>
                                        <p:strVal val="visible"/>
                                      </p:to>
                                    </p:set>
                                  </p:childTnLst>
                                </p:cTn>
                              </p:par>
                            </p:childTnLst>
                          </p:cTn>
                        </p:par>
                        <p:par>
                          <p:cTn id="107" fill="hold">
                            <p:stCondLst>
                              <p:cond delay="2000"/>
                            </p:stCondLst>
                            <p:childTnLst>
                              <p:par>
                                <p:cTn id="108" presetID="1" presetClass="entr" presetSubtype="0" fill="hold" nodeType="afterEffect">
                                  <p:stCondLst>
                                    <p:cond delay="0"/>
                                  </p:stCondLst>
                                  <p:childTnLst>
                                    <p:set>
                                      <p:cBhvr>
                                        <p:cTn id="109" dur="1" fill="hold">
                                          <p:stCondLst>
                                            <p:cond delay="0"/>
                                          </p:stCondLst>
                                        </p:cTn>
                                        <p:tgtEl>
                                          <p:spTgt spid="178"/>
                                        </p:tgtEl>
                                        <p:attrNameLst>
                                          <p:attrName>style.visibility</p:attrName>
                                        </p:attrNameLst>
                                      </p:cBhvr>
                                      <p:to>
                                        <p:strVal val="visible"/>
                                      </p:to>
                                    </p:set>
                                  </p:childTnLst>
                                </p:cTn>
                              </p:par>
                              <p:par>
                                <p:cTn id="110" presetID="1" presetClass="entr" presetSubtype="0" fill="hold" nodeType="withEffect">
                                  <p:stCondLst>
                                    <p:cond delay="0"/>
                                  </p:stCondLst>
                                  <p:childTnLst>
                                    <p:set>
                                      <p:cBhvr>
                                        <p:cTn id="111" dur="1" fill="hold">
                                          <p:stCondLst>
                                            <p:cond delay="0"/>
                                          </p:stCondLst>
                                        </p:cTn>
                                        <p:tgtEl>
                                          <p:spTgt spid="154"/>
                                        </p:tgtEl>
                                        <p:attrNameLst>
                                          <p:attrName>style.visibility</p:attrName>
                                        </p:attrNameLst>
                                      </p:cBhvr>
                                      <p:to>
                                        <p:strVal val="visible"/>
                                      </p:to>
                                    </p:set>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grpId="0" nodeType="clickEffect">
                                  <p:stCondLst>
                                    <p:cond delay="0"/>
                                  </p:stCondLst>
                                  <p:childTnLst>
                                    <p:set>
                                      <p:cBhvr>
                                        <p:cTn id="115" dur="1" fill="hold">
                                          <p:stCondLst>
                                            <p:cond delay="0"/>
                                          </p:stCondLst>
                                        </p:cTn>
                                        <p:tgtEl>
                                          <p:spTgt spid="237"/>
                                        </p:tgtEl>
                                        <p:attrNameLst>
                                          <p:attrName>style.visibility</p:attrName>
                                        </p:attrNameLst>
                                      </p:cBhvr>
                                      <p:to>
                                        <p:strVal val="visible"/>
                                      </p:to>
                                    </p:set>
                                    <p:animEffect transition="in" filter="fade">
                                      <p:cBhvr>
                                        <p:cTn id="116" dur="500"/>
                                        <p:tgtEl>
                                          <p:spTgt spid="237"/>
                                        </p:tgtEl>
                                      </p:cBhvr>
                                    </p:animEffect>
                                  </p:childTnLst>
                                </p:cTn>
                              </p:par>
                            </p:childTnLst>
                          </p:cTn>
                        </p:par>
                      </p:childTnLst>
                    </p:cTn>
                  </p:par>
                  <p:par>
                    <p:cTn id="117" fill="hold">
                      <p:stCondLst>
                        <p:cond delay="indefinite"/>
                      </p:stCondLst>
                      <p:childTnLst>
                        <p:par>
                          <p:cTn id="118" fill="hold">
                            <p:stCondLst>
                              <p:cond delay="0"/>
                            </p:stCondLst>
                            <p:childTnLst>
                              <p:par>
                                <p:cTn id="119" presetID="10" presetClass="entr" presetSubtype="0" fill="hold" nodeType="clickEffect">
                                  <p:stCondLst>
                                    <p:cond delay="0"/>
                                  </p:stCondLst>
                                  <p:childTnLst>
                                    <p:set>
                                      <p:cBhvr>
                                        <p:cTn id="120" dur="1" fill="hold">
                                          <p:stCondLst>
                                            <p:cond delay="0"/>
                                          </p:stCondLst>
                                        </p:cTn>
                                        <p:tgtEl>
                                          <p:spTgt spid="226"/>
                                        </p:tgtEl>
                                        <p:attrNameLst>
                                          <p:attrName>style.visibility</p:attrName>
                                        </p:attrNameLst>
                                      </p:cBhvr>
                                      <p:to>
                                        <p:strVal val="visible"/>
                                      </p:to>
                                    </p:set>
                                    <p:animEffect transition="in" filter="fade">
                                      <p:cBhvr>
                                        <p:cTn id="121" dur="500"/>
                                        <p:tgtEl>
                                          <p:spTgt spid="226"/>
                                        </p:tgtEl>
                                      </p:cBhvr>
                                    </p:animEffect>
                                  </p:childTnLst>
                                </p:cTn>
                              </p:par>
                            </p:childTnLst>
                          </p:cTn>
                        </p:par>
                        <p:par>
                          <p:cTn id="122" fill="hold">
                            <p:stCondLst>
                              <p:cond delay="500"/>
                            </p:stCondLst>
                            <p:childTnLst>
                              <p:par>
                                <p:cTn id="123" presetID="10" presetClass="entr" presetSubtype="0" fill="hold" grpId="0" nodeType="afterEffect">
                                  <p:stCondLst>
                                    <p:cond delay="0"/>
                                  </p:stCondLst>
                                  <p:childTnLst>
                                    <p:set>
                                      <p:cBhvr>
                                        <p:cTn id="124" dur="1" fill="hold">
                                          <p:stCondLst>
                                            <p:cond delay="0"/>
                                          </p:stCondLst>
                                        </p:cTn>
                                        <p:tgtEl>
                                          <p:spTgt spid="214"/>
                                        </p:tgtEl>
                                        <p:attrNameLst>
                                          <p:attrName>style.visibility</p:attrName>
                                        </p:attrNameLst>
                                      </p:cBhvr>
                                      <p:to>
                                        <p:strVal val="visible"/>
                                      </p:to>
                                    </p:set>
                                    <p:animEffect transition="in" filter="fade">
                                      <p:cBhvr>
                                        <p:cTn id="125" dur="500"/>
                                        <p:tgtEl>
                                          <p:spTgt spid="214"/>
                                        </p:tgtEl>
                                      </p:cBhvr>
                                    </p:animEffect>
                                  </p:childTnLst>
                                </p:cTn>
                              </p:par>
                              <p:par>
                                <p:cTn id="126" presetID="10" presetClass="entr" presetSubtype="0" fill="hold" nodeType="withEffect">
                                  <p:stCondLst>
                                    <p:cond delay="0"/>
                                  </p:stCondLst>
                                  <p:childTnLst>
                                    <p:set>
                                      <p:cBhvr>
                                        <p:cTn id="127" dur="1" fill="hold">
                                          <p:stCondLst>
                                            <p:cond delay="0"/>
                                          </p:stCondLst>
                                        </p:cTn>
                                        <p:tgtEl>
                                          <p:spTgt spid="215"/>
                                        </p:tgtEl>
                                        <p:attrNameLst>
                                          <p:attrName>style.visibility</p:attrName>
                                        </p:attrNameLst>
                                      </p:cBhvr>
                                      <p:to>
                                        <p:strVal val="visible"/>
                                      </p:to>
                                    </p:set>
                                    <p:animEffect transition="in" filter="fade">
                                      <p:cBhvr>
                                        <p:cTn id="128" dur="500"/>
                                        <p:tgtEl>
                                          <p:spTgt spid="215"/>
                                        </p:tgtEl>
                                      </p:cBhvr>
                                    </p:animEffect>
                                  </p:childTnLst>
                                </p:cTn>
                              </p:par>
                            </p:childTnLst>
                          </p:cTn>
                        </p:par>
                        <p:par>
                          <p:cTn id="129" fill="hold">
                            <p:stCondLst>
                              <p:cond delay="1000"/>
                            </p:stCondLst>
                            <p:childTnLst>
                              <p:par>
                                <p:cTn id="130" presetID="10" presetClass="entr" presetSubtype="0" fill="hold" grpId="0" nodeType="afterEffect">
                                  <p:stCondLst>
                                    <p:cond delay="0"/>
                                  </p:stCondLst>
                                  <p:childTnLst>
                                    <p:set>
                                      <p:cBhvr>
                                        <p:cTn id="131" dur="1" fill="hold">
                                          <p:stCondLst>
                                            <p:cond delay="0"/>
                                          </p:stCondLst>
                                        </p:cTn>
                                        <p:tgtEl>
                                          <p:spTgt spid="148"/>
                                        </p:tgtEl>
                                        <p:attrNameLst>
                                          <p:attrName>style.visibility</p:attrName>
                                        </p:attrNameLst>
                                      </p:cBhvr>
                                      <p:to>
                                        <p:strVal val="visible"/>
                                      </p:to>
                                    </p:set>
                                    <p:animEffect transition="in" filter="fade">
                                      <p:cBhvr>
                                        <p:cTn id="132" dur="500"/>
                                        <p:tgtEl>
                                          <p:spTgt spid="148"/>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ntr" presetSubtype="0" fill="hold" grpId="0" nodeType="clickEffect">
                                  <p:stCondLst>
                                    <p:cond delay="0"/>
                                  </p:stCondLst>
                                  <p:childTnLst>
                                    <p:set>
                                      <p:cBhvr>
                                        <p:cTn id="136" dur="1" fill="hold">
                                          <p:stCondLst>
                                            <p:cond delay="0"/>
                                          </p:stCondLst>
                                        </p:cTn>
                                        <p:tgtEl>
                                          <p:spTgt spid="116"/>
                                        </p:tgtEl>
                                        <p:attrNameLst>
                                          <p:attrName>style.visibility</p:attrName>
                                        </p:attrNameLst>
                                      </p:cBhvr>
                                      <p:to>
                                        <p:strVal val="visible"/>
                                      </p:to>
                                    </p:set>
                                    <p:animEffect transition="in" filter="fade">
                                      <p:cBhvr>
                                        <p:cTn id="137" dur="500"/>
                                        <p:tgtEl>
                                          <p:spTgt spid="116"/>
                                        </p:tgtEl>
                                      </p:cBhvr>
                                    </p:animEffect>
                                  </p:childTnLst>
                                </p:cTn>
                              </p:par>
                            </p:childTnLst>
                          </p:cTn>
                        </p:par>
                      </p:childTnLst>
                    </p:cTn>
                  </p:par>
                  <p:par>
                    <p:cTn id="138" fill="hold">
                      <p:stCondLst>
                        <p:cond delay="indefinite"/>
                      </p:stCondLst>
                      <p:childTnLst>
                        <p:par>
                          <p:cTn id="139" fill="hold">
                            <p:stCondLst>
                              <p:cond delay="0"/>
                            </p:stCondLst>
                            <p:childTnLst>
                              <p:par>
                                <p:cTn id="140" presetID="10" presetClass="exit" presetSubtype="0" fill="hold" nodeType="clickEffect">
                                  <p:stCondLst>
                                    <p:cond delay="0"/>
                                  </p:stCondLst>
                                  <p:childTnLst>
                                    <p:animEffect transition="out" filter="fade">
                                      <p:cBhvr>
                                        <p:cTn id="141" dur="500"/>
                                        <p:tgtEl>
                                          <p:spTgt spid="204"/>
                                        </p:tgtEl>
                                      </p:cBhvr>
                                    </p:animEffect>
                                    <p:set>
                                      <p:cBhvr>
                                        <p:cTn id="142" dur="1" fill="hold">
                                          <p:stCondLst>
                                            <p:cond delay="499"/>
                                          </p:stCondLst>
                                        </p:cTn>
                                        <p:tgtEl>
                                          <p:spTgt spid="204"/>
                                        </p:tgtEl>
                                        <p:attrNameLst>
                                          <p:attrName>style.visibility</p:attrName>
                                        </p:attrNameLst>
                                      </p:cBhvr>
                                      <p:to>
                                        <p:strVal val="hidden"/>
                                      </p:to>
                                    </p:set>
                                  </p:childTnLst>
                                </p:cTn>
                              </p:par>
                              <p:par>
                                <p:cTn id="143" presetID="10" presetClass="exit" presetSubtype="0" fill="hold" nodeType="withEffect">
                                  <p:stCondLst>
                                    <p:cond delay="0"/>
                                  </p:stCondLst>
                                  <p:childTnLst>
                                    <p:animEffect transition="out" filter="fade">
                                      <p:cBhvr>
                                        <p:cTn id="144" dur="500"/>
                                        <p:tgtEl>
                                          <p:spTgt spid="205"/>
                                        </p:tgtEl>
                                      </p:cBhvr>
                                    </p:animEffect>
                                    <p:set>
                                      <p:cBhvr>
                                        <p:cTn id="145" dur="1" fill="hold">
                                          <p:stCondLst>
                                            <p:cond delay="499"/>
                                          </p:stCondLst>
                                        </p:cTn>
                                        <p:tgtEl>
                                          <p:spTgt spid="205"/>
                                        </p:tgtEl>
                                        <p:attrNameLst>
                                          <p:attrName>style.visibility</p:attrName>
                                        </p:attrNameLst>
                                      </p:cBhvr>
                                      <p:to>
                                        <p:strVal val="hidden"/>
                                      </p:to>
                                    </p:set>
                                  </p:childTnLst>
                                </p:cTn>
                              </p:par>
                              <p:par>
                                <p:cTn id="146" presetID="10" presetClass="exit" presetSubtype="0" fill="hold" nodeType="withEffect">
                                  <p:stCondLst>
                                    <p:cond delay="0"/>
                                  </p:stCondLst>
                                  <p:childTnLst>
                                    <p:animEffect transition="out" filter="fade">
                                      <p:cBhvr>
                                        <p:cTn id="147" dur="500"/>
                                        <p:tgtEl>
                                          <p:spTgt spid="219"/>
                                        </p:tgtEl>
                                      </p:cBhvr>
                                    </p:animEffect>
                                    <p:set>
                                      <p:cBhvr>
                                        <p:cTn id="148" dur="1" fill="hold">
                                          <p:stCondLst>
                                            <p:cond delay="499"/>
                                          </p:stCondLst>
                                        </p:cTn>
                                        <p:tgtEl>
                                          <p:spTgt spid="219"/>
                                        </p:tgtEl>
                                        <p:attrNameLst>
                                          <p:attrName>style.visibility</p:attrName>
                                        </p:attrNameLst>
                                      </p:cBhvr>
                                      <p:to>
                                        <p:strVal val="hidden"/>
                                      </p:to>
                                    </p:set>
                                  </p:childTnLst>
                                </p:cTn>
                              </p:par>
                              <p:par>
                                <p:cTn id="149" presetID="10" presetClass="exit" presetSubtype="0" fill="hold" nodeType="withEffect">
                                  <p:stCondLst>
                                    <p:cond delay="0"/>
                                  </p:stCondLst>
                                  <p:childTnLst>
                                    <p:animEffect transition="out" filter="fade">
                                      <p:cBhvr>
                                        <p:cTn id="150" dur="500"/>
                                        <p:tgtEl>
                                          <p:spTgt spid="188"/>
                                        </p:tgtEl>
                                      </p:cBhvr>
                                    </p:animEffect>
                                    <p:set>
                                      <p:cBhvr>
                                        <p:cTn id="151" dur="1" fill="hold">
                                          <p:stCondLst>
                                            <p:cond delay="499"/>
                                          </p:stCondLst>
                                        </p:cTn>
                                        <p:tgtEl>
                                          <p:spTgt spid="188"/>
                                        </p:tgtEl>
                                        <p:attrNameLst>
                                          <p:attrName>style.visibility</p:attrName>
                                        </p:attrNameLst>
                                      </p:cBhvr>
                                      <p:to>
                                        <p:strVal val="hidden"/>
                                      </p:to>
                                    </p:set>
                                  </p:childTnLst>
                                </p:cTn>
                              </p:par>
                              <p:par>
                                <p:cTn id="152" presetID="10" presetClass="exit" presetSubtype="0" fill="hold" grpId="0" nodeType="withEffect">
                                  <p:stCondLst>
                                    <p:cond delay="0"/>
                                  </p:stCondLst>
                                  <p:childTnLst>
                                    <p:animEffect transition="out" filter="fade">
                                      <p:cBhvr>
                                        <p:cTn id="153" dur="500"/>
                                        <p:tgtEl>
                                          <p:spTgt spid="206"/>
                                        </p:tgtEl>
                                      </p:cBhvr>
                                    </p:animEffect>
                                    <p:set>
                                      <p:cBhvr>
                                        <p:cTn id="154" dur="1" fill="hold">
                                          <p:stCondLst>
                                            <p:cond delay="499"/>
                                          </p:stCondLst>
                                        </p:cTn>
                                        <p:tgtEl>
                                          <p:spTgt spid="206"/>
                                        </p:tgtEl>
                                        <p:attrNameLst>
                                          <p:attrName>style.visibility</p:attrName>
                                        </p:attrNameLst>
                                      </p:cBhvr>
                                      <p:to>
                                        <p:strVal val="hidden"/>
                                      </p:to>
                                    </p:set>
                                  </p:childTnLst>
                                </p:cTn>
                              </p:par>
                              <p:par>
                                <p:cTn id="155" presetID="10" presetClass="exit" presetSubtype="0" fill="hold" grpId="0" nodeType="withEffect">
                                  <p:stCondLst>
                                    <p:cond delay="0"/>
                                  </p:stCondLst>
                                  <p:childTnLst>
                                    <p:animEffect transition="out" filter="fade">
                                      <p:cBhvr>
                                        <p:cTn id="156" dur="500"/>
                                        <p:tgtEl>
                                          <p:spTgt spid="221"/>
                                        </p:tgtEl>
                                      </p:cBhvr>
                                    </p:animEffect>
                                    <p:set>
                                      <p:cBhvr>
                                        <p:cTn id="157" dur="1" fill="hold">
                                          <p:stCondLst>
                                            <p:cond delay="499"/>
                                          </p:stCondLst>
                                        </p:cTn>
                                        <p:tgtEl>
                                          <p:spTgt spid="221"/>
                                        </p:tgtEl>
                                        <p:attrNameLst>
                                          <p:attrName>style.visibility</p:attrName>
                                        </p:attrNameLst>
                                      </p:cBhvr>
                                      <p:to>
                                        <p:strVal val="hidden"/>
                                      </p:to>
                                    </p:set>
                                  </p:childTnLst>
                                </p:cTn>
                              </p:par>
                              <p:par>
                                <p:cTn id="158" presetID="10" presetClass="exit" presetSubtype="0" fill="hold" nodeType="withEffect">
                                  <p:stCondLst>
                                    <p:cond delay="0"/>
                                  </p:stCondLst>
                                  <p:childTnLst>
                                    <p:animEffect transition="out" filter="fade">
                                      <p:cBhvr>
                                        <p:cTn id="159" dur="500"/>
                                        <p:tgtEl>
                                          <p:spTgt spid="9"/>
                                        </p:tgtEl>
                                      </p:cBhvr>
                                    </p:animEffect>
                                    <p:set>
                                      <p:cBhvr>
                                        <p:cTn id="160" dur="1" fill="hold">
                                          <p:stCondLst>
                                            <p:cond delay="499"/>
                                          </p:stCondLst>
                                        </p:cTn>
                                        <p:tgtEl>
                                          <p:spTgt spid="9"/>
                                        </p:tgtEl>
                                        <p:attrNameLst>
                                          <p:attrName>style.visibility</p:attrName>
                                        </p:attrNameLst>
                                      </p:cBhvr>
                                      <p:to>
                                        <p:strVal val="hidden"/>
                                      </p:to>
                                    </p:set>
                                  </p:childTnLst>
                                </p:cTn>
                              </p:par>
                              <p:par>
                                <p:cTn id="161" presetID="10" presetClass="exit" presetSubtype="0" fill="hold" grpId="1" nodeType="withEffect">
                                  <p:stCondLst>
                                    <p:cond delay="0"/>
                                  </p:stCondLst>
                                  <p:childTnLst>
                                    <p:animEffect transition="out" filter="fade">
                                      <p:cBhvr>
                                        <p:cTn id="162" dur="500"/>
                                        <p:tgtEl>
                                          <p:spTgt spid="214"/>
                                        </p:tgtEl>
                                      </p:cBhvr>
                                    </p:animEffect>
                                    <p:set>
                                      <p:cBhvr>
                                        <p:cTn id="163" dur="1" fill="hold">
                                          <p:stCondLst>
                                            <p:cond delay="499"/>
                                          </p:stCondLst>
                                        </p:cTn>
                                        <p:tgtEl>
                                          <p:spTgt spid="214"/>
                                        </p:tgtEl>
                                        <p:attrNameLst>
                                          <p:attrName>style.visibility</p:attrName>
                                        </p:attrNameLst>
                                      </p:cBhvr>
                                      <p:to>
                                        <p:strVal val="hidden"/>
                                      </p:to>
                                    </p:set>
                                  </p:childTnLst>
                                </p:cTn>
                              </p:par>
                              <p:par>
                                <p:cTn id="164" presetID="10" presetClass="exit" presetSubtype="0" fill="hold" nodeType="withEffect">
                                  <p:stCondLst>
                                    <p:cond delay="0"/>
                                  </p:stCondLst>
                                  <p:childTnLst>
                                    <p:animEffect transition="out" filter="fade">
                                      <p:cBhvr>
                                        <p:cTn id="165" dur="500"/>
                                        <p:tgtEl>
                                          <p:spTgt spid="215"/>
                                        </p:tgtEl>
                                      </p:cBhvr>
                                    </p:animEffect>
                                    <p:set>
                                      <p:cBhvr>
                                        <p:cTn id="166" dur="1" fill="hold">
                                          <p:stCondLst>
                                            <p:cond delay="499"/>
                                          </p:stCondLst>
                                        </p:cTn>
                                        <p:tgtEl>
                                          <p:spTgt spid="215"/>
                                        </p:tgtEl>
                                        <p:attrNameLst>
                                          <p:attrName>style.visibility</p:attrName>
                                        </p:attrNameLst>
                                      </p:cBhvr>
                                      <p:to>
                                        <p:strVal val="hidden"/>
                                      </p:to>
                                    </p:set>
                                  </p:childTnLst>
                                </p:cTn>
                              </p:par>
                              <p:par>
                                <p:cTn id="167" presetID="10" presetClass="exit" presetSubtype="0" fill="hold" nodeType="withEffect">
                                  <p:stCondLst>
                                    <p:cond delay="0"/>
                                  </p:stCondLst>
                                  <p:childTnLst>
                                    <p:animEffect transition="out" filter="fade">
                                      <p:cBhvr>
                                        <p:cTn id="168" dur="500"/>
                                        <p:tgtEl>
                                          <p:spTgt spid="130"/>
                                        </p:tgtEl>
                                      </p:cBhvr>
                                    </p:animEffect>
                                    <p:set>
                                      <p:cBhvr>
                                        <p:cTn id="169" dur="1" fill="hold">
                                          <p:stCondLst>
                                            <p:cond delay="499"/>
                                          </p:stCondLst>
                                        </p:cTn>
                                        <p:tgtEl>
                                          <p:spTgt spid="130"/>
                                        </p:tgtEl>
                                        <p:attrNameLst>
                                          <p:attrName>style.visibility</p:attrName>
                                        </p:attrNameLst>
                                      </p:cBhvr>
                                      <p:to>
                                        <p:strVal val="hidden"/>
                                      </p:to>
                                    </p:set>
                                  </p:childTnLst>
                                </p:cTn>
                              </p:par>
                              <p:par>
                                <p:cTn id="170" presetID="10" presetClass="exit" presetSubtype="0" fill="hold" nodeType="withEffect">
                                  <p:stCondLst>
                                    <p:cond delay="0"/>
                                  </p:stCondLst>
                                  <p:childTnLst>
                                    <p:animEffect transition="out" filter="fade">
                                      <p:cBhvr>
                                        <p:cTn id="171" dur="500"/>
                                        <p:tgtEl>
                                          <p:spTgt spid="182"/>
                                        </p:tgtEl>
                                      </p:cBhvr>
                                    </p:animEffect>
                                    <p:set>
                                      <p:cBhvr>
                                        <p:cTn id="172" dur="1" fill="hold">
                                          <p:stCondLst>
                                            <p:cond delay="499"/>
                                          </p:stCondLst>
                                        </p:cTn>
                                        <p:tgtEl>
                                          <p:spTgt spid="182"/>
                                        </p:tgtEl>
                                        <p:attrNameLst>
                                          <p:attrName>style.visibility</p:attrName>
                                        </p:attrNameLst>
                                      </p:cBhvr>
                                      <p:to>
                                        <p:strVal val="hidden"/>
                                      </p:to>
                                    </p:set>
                                  </p:childTnLst>
                                </p:cTn>
                              </p:par>
                              <p:par>
                                <p:cTn id="173" presetID="10" presetClass="exit" presetSubtype="0" fill="hold" nodeType="withEffect">
                                  <p:stCondLst>
                                    <p:cond delay="0"/>
                                  </p:stCondLst>
                                  <p:childTnLst>
                                    <p:animEffect transition="out" filter="fade">
                                      <p:cBhvr>
                                        <p:cTn id="174" dur="500"/>
                                        <p:tgtEl>
                                          <p:spTgt spid="127"/>
                                        </p:tgtEl>
                                      </p:cBhvr>
                                    </p:animEffect>
                                    <p:set>
                                      <p:cBhvr>
                                        <p:cTn id="175" dur="1" fill="hold">
                                          <p:stCondLst>
                                            <p:cond delay="499"/>
                                          </p:stCondLst>
                                        </p:cTn>
                                        <p:tgtEl>
                                          <p:spTgt spid="127"/>
                                        </p:tgtEl>
                                        <p:attrNameLst>
                                          <p:attrName>style.visibility</p:attrName>
                                        </p:attrNameLst>
                                      </p:cBhvr>
                                      <p:to>
                                        <p:strVal val="hidden"/>
                                      </p:to>
                                    </p:set>
                                  </p:childTnLst>
                                </p:cTn>
                              </p:par>
                              <p:par>
                                <p:cTn id="176" presetID="10" presetClass="exit" presetSubtype="0" fill="hold" nodeType="withEffect">
                                  <p:stCondLst>
                                    <p:cond delay="0"/>
                                  </p:stCondLst>
                                  <p:childTnLst>
                                    <p:animEffect transition="out" filter="fade">
                                      <p:cBhvr>
                                        <p:cTn id="177" dur="500"/>
                                        <p:tgtEl>
                                          <p:spTgt spid="149"/>
                                        </p:tgtEl>
                                      </p:cBhvr>
                                    </p:animEffect>
                                    <p:set>
                                      <p:cBhvr>
                                        <p:cTn id="178" dur="1" fill="hold">
                                          <p:stCondLst>
                                            <p:cond delay="499"/>
                                          </p:stCondLst>
                                        </p:cTn>
                                        <p:tgtEl>
                                          <p:spTgt spid="149"/>
                                        </p:tgtEl>
                                        <p:attrNameLst>
                                          <p:attrName>style.visibility</p:attrName>
                                        </p:attrNameLst>
                                      </p:cBhvr>
                                      <p:to>
                                        <p:strVal val="hidden"/>
                                      </p:to>
                                    </p:set>
                                  </p:childTnLst>
                                </p:cTn>
                              </p:par>
                              <p:par>
                                <p:cTn id="179" presetID="10" presetClass="exit" presetSubtype="0" fill="hold" nodeType="withEffect">
                                  <p:stCondLst>
                                    <p:cond delay="0"/>
                                  </p:stCondLst>
                                  <p:childTnLst>
                                    <p:animEffect transition="out" filter="fade">
                                      <p:cBhvr>
                                        <p:cTn id="180" dur="500"/>
                                        <p:tgtEl>
                                          <p:spTgt spid="128"/>
                                        </p:tgtEl>
                                      </p:cBhvr>
                                    </p:animEffect>
                                    <p:set>
                                      <p:cBhvr>
                                        <p:cTn id="181" dur="1" fill="hold">
                                          <p:stCondLst>
                                            <p:cond delay="499"/>
                                          </p:stCondLst>
                                        </p:cTn>
                                        <p:tgtEl>
                                          <p:spTgt spid="128"/>
                                        </p:tgtEl>
                                        <p:attrNameLst>
                                          <p:attrName>style.visibility</p:attrName>
                                        </p:attrNameLst>
                                      </p:cBhvr>
                                      <p:to>
                                        <p:strVal val="hidden"/>
                                      </p:to>
                                    </p:set>
                                  </p:childTnLst>
                                </p:cTn>
                              </p:par>
                              <p:par>
                                <p:cTn id="182" presetID="10" presetClass="exit" presetSubtype="0" fill="hold" nodeType="withEffect">
                                  <p:stCondLst>
                                    <p:cond delay="0"/>
                                  </p:stCondLst>
                                  <p:childTnLst>
                                    <p:animEffect transition="out" filter="fade">
                                      <p:cBhvr>
                                        <p:cTn id="183" dur="500"/>
                                        <p:tgtEl>
                                          <p:spTgt spid="203"/>
                                        </p:tgtEl>
                                      </p:cBhvr>
                                    </p:animEffect>
                                    <p:set>
                                      <p:cBhvr>
                                        <p:cTn id="184" dur="1" fill="hold">
                                          <p:stCondLst>
                                            <p:cond delay="499"/>
                                          </p:stCondLst>
                                        </p:cTn>
                                        <p:tgtEl>
                                          <p:spTgt spid="203"/>
                                        </p:tgtEl>
                                        <p:attrNameLst>
                                          <p:attrName>style.visibility</p:attrName>
                                        </p:attrNameLst>
                                      </p:cBhvr>
                                      <p:to>
                                        <p:strVal val="hidden"/>
                                      </p:to>
                                    </p:set>
                                  </p:childTnLst>
                                </p:cTn>
                              </p:par>
                              <p:par>
                                <p:cTn id="185" presetID="10" presetClass="entr" presetSubtype="0" fill="hold" nodeType="withEffect">
                                  <p:stCondLst>
                                    <p:cond delay="0"/>
                                  </p:stCondLst>
                                  <p:childTnLst>
                                    <p:set>
                                      <p:cBhvr>
                                        <p:cTn id="186" dur="1" fill="hold">
                                          <p:stCondLst>
                                            <p:cond delay="0"/>
                                          </p:stCondLst>
                                        </p:cTn>
                                        <p:tgtEl>
                                          <p:spTgt spid="78"/>
                                        </p:tgtEl>
                                        <p:attrNameLst>
                                          <p:attrName>style.visibility</p:attrName>
                                        </p:attrNameLst>
                                      </p:cBhvr>
                                      <p:to>
                                        <p:strVal val="visible"/>
                                      </p:to>
                                    </p:set>
                                    <p:animEffect transition="in" filter="fade">
                                      <p:cBhvr>
                                        <p:cTn id="187" dur="500"/>
                                        <p:tgtEl>
                                          <p:spTgt spid="78"/>
                                        </p:tgtEl>
                                      </p:cBhvr>
                                    </p:animEffect>
                                  </p:childTnLst>
                                </p:cTn>
                              </p:par>
                              <p:par>
                                <p:cTn id="188" presetID="10" presetClass="exit" presetSubtype="0" fill="hold" grpId="1" nodeType="withEffect">
                                  <p:stCondLst>
                                    <p:cond delay="0"/>
                                  </p:stCondLst>
                                  <p:childTnLst>
                                    <p:animEffect transition="out" filter="fade">
                                      <p:cBhvr>
                                        <p:cTn id="189" dur="500"/>
                                        <p:tgtEl>
                                          <p:spTgt spid="155"/>
                                        </p:tgtEl>
                                      </p:cBhvr>
                                    </p:animEffect>
                                    <p:set>
                                      <p:cBhvr>
                                        <p:cTn id="190" dur="1" fill="hold">
                                          <p:stCondLst>
                                            <p:cond delay="499"/>
                                          </p:stCondLst>
                                        </p:cTn>
                                        <p:tgtEl>
                                          <p:spTgt spid="155"/>
                                        </p:tgtEl>
                                        <p:attrNameLst>
                                          <p:attrName>style.visibility</p:attrName>
                                        </p:attrNameLst>
                                      </p:cBhvr>
                                      <p:to>
                                        <p:strVal val="hidden"/>
                                      </p:to>
                                    </p:set>
                                  </p:childTnLst>
                                </p:cTn>
                              </p:par>
                              <p:par>
                                <p:cTn id="191" presetID="10" presetClass="exit" presetSubtype="0" fill="hold" grpId="0" nodeType="withEffect">
                                  <p:stCondLst>
                                    <p:cond delay="0"/>
                                  </p:stCondLst>
                                  <p:childTnLst>
                                    <p:animEffect transition="out" filter="fade">
                                      <p:cBhvr>
                                        <p:cTn id="192" dur="500"/>
                                        <p:tgtEl>
                                          <p:spTgt spid="238"/>
                                        </p:tgtEl>
                                      </p:cBhvr>
                                    </p:animEffect>
                                    <p:set>
                                      <p:cBhvr>
                                        <p:cTn id="193" dur="1" fill="hold">
                                          <p:stCondLst>
                                            <p:cond delay="499"/>
                                          </p:stCondLst>
                                        </p:cTn>
                                        <p:tgtEl>
                                          <p:spTgt spid="238"/>
                                        </p:tgtEl>
                                        <p:attrNameLst>
                                          <p:attrName>style.visibility</p:attrName>
                                        </p:attrNameLst>
                                      </p:cBhvr>
                                      <p:to>
                                        <p:strVal val="hidden"/>
                                      </p:to>
                                    </p:set>
                                  </p:childTnLst>
                                </p:cTn>
                              </p:par>
                              <p:par>
                                <p:cTn id="194" presetID="10" presetClass="exit" presetSubtype="0" fill="hold" nodeType="withEffect">
                                  <p:stCondLst>
                                    <p:cond delay="0"/>
                                  </p:stCondLst>
                                  <p:childTnLst>
                                    <p:animEffect transition="out" filter="fade">
                                      <p:cBhvr>
                                        <p:cTn id="195" dur="500"/>
                                        <p:tgtEl>
                                          <p:spTgt spid="226"/>
                                        </p:tgtEl>
                                      </p:cBhvr>
                                    </p:animEffect>
                                    <p:set>
                                      <p:cBhvr>
                                        <p:cTn id="196" dur="1" fill="hold">
                                          <p:stCondLst>
                                            <p:cond delay="499"/>
                                          </p:stCondLst>
                                        </p:cTn>
                                        <p:tgtEl>
                                          <p:spTgt spid="226"/>
                                        </p:tgtEl>
                                        <p:attrNameLst>
                                          <p:attrName>style.visibility</p:attrName>
                                        </p:attrNameLst>
                                      </p:cBhvr>
                                      <p:to>
                                        <p:strVal val="hidden"/>
                                      </p:to>
                                    </p:set>
                                  </p:childTnLst>
                                </p:cTn>
                              </p:par>
                              <p:par>
                                <p:cTn id="197" presetID="10" presetClass="exit" presetSubtype="0" fill="hold" grpId="1" nodeType="withEffect">
                                  <p:stCondLst>
                                    <p:cond delay="0"/>
                                  </p:stCondLst>
                                  <p:childTnLst>
                                    <p:animEffect transition="out" filter="fade">
                                      <p:cBhvr>
                                        <p:cTn id="198" dur="500"/>
                                        <p:tgtEl>
                                          <p:spTgt spid="162"/>
                                        </p:tgtEl>
                                      </p:cBhvr>
                                    </p:animEffect>
                                    <p:set>
                                      <p:cBhvr>
                                        <p:cTn id="199" dur="1" fill="hold">
                                          <p:stCondLst>
                                            <p:cond delay="499"/>
                                          </p:stCondLst>
                                        </p:cTn>
                                        <p:tgtEl>
                                          <p:spTgt spid="162"/>
                                        </p:tgtEl>
                                        <p:attrNameLst>
                                          <p:attrName>style.visibility</p:attrName>
                                        </p:attrNameLst>
                                      </p:cBhvr>
                                      <p:to>
                                        <p:strVal val="hidden"/>
                                      </p:to>
                                    </p:set>
                                  </p:childTnLst>
                                </p:cTn>
                              </p:par>
                              <p:par>
                                <p:cTn id="200" presetID="10" presetClass="exit" presetSubtype="0" fill="hold" grpId="1" nodeType="withEffect">
                                  <p:stCondLst>
                                    <p:cond delay="0"/>
                                  </p:stCondLst>
                                  <p:childTnLst>
                                    <p:animEffect transition="out" filter="fade">
                                      <p:cBhvr>
                                        <p:cTn id="201" dur="500"/>
                                        <p:tgtEl>
                                          <p:spTgt spid="163"/>
                                        </p:tgtEl>
                                      </p:cBhvr>
                                    </p:animEffect>
                                    <p:set>
                                      <p:cBhvr>
                                        <p:cTn id="202" dur="1" fill="hold">
                                          <p:stCondLst>
                                            <p:cond delay="499"/>
                                          </p:stCondLst>
                                        </p:cTn>
                                        <p:tgtEl>
                                          <p:spTgt spid="163"/>
                                        </p:tgtEl>
                                        <p:attrNameLst>
                                          <p:attrName>style.visibility</p:attrName>
                                        </p:attrNameLst>
                                      </p:cBhvr>
                                      <p:to>
                                        <p:strVal val="hidden"/>
                                      </p:to>
                                    </p:set>
                                  </p:childTnLst>
                                </p:cTn>
                              </p:par>
                              <p:par>
                                <p:cTn id="203" presetID="10" presetClass="exit" presetSubtype="0" fill="hold" grpId="1" nodeType="withEffect">
                                  <p:stCondLst>
                                    <p:cond delay="0"/>
                                  </p:stCondLst>
                                  <p:childTnLst>
                                    <p:animEffect transition="out" filter="fade">
                                      <p:cBhvr>
                                        <p:cTn id="204" dur="500"/>
                                        <p:tgtEl>
                                          <p:spTgt spid="119"/>
                                        </p:tgtEl>
                                      </p:cBhvr>
                                    </p:animEffect>
                                    <p:set>
                                      <p:cBhvr>
                                        <p:cTn id="205" dur="1" fill="hold">
                                          <p:stCondLst>
                                            <p:cond delay="499"/>
                                          </p:stCondLst>
                                        </p:cTn>
                                        <p:tgtEl>
                                          <p:spTgt spid="119"/>
                                        </p:tgtEl>
                                        <p:attrNameLst>
                                          <p:attrName>style.visibility</p:attrName>
                                        </p:attrNameLst>
                                      </p:cBhvr>
                                      <p:to>
                                        <p:strVal val="hidden"/>
                                      </p:to>
                                    </p:set>
                                  </p:childTnLst>
                                </p:cTn>
                              </p:par>
                              <p:par>
                                <p:cTn id="206" presetID="10" presetClass="exit" presetSubtype="0" fill="hold" nodeType="withEffect">
                                  <p:stCondLst>
                                    <p:cond delay="0"/>
                                  </p:stCondLst>
                                  <p:childTnLst>
                                    <p:animEffect transition="out" filter="fade">
                                      <p:cBhvr>
                                        <p:cTn id="207" dur="500"/>
                                        <p:tgtEl>
                                          <p:spTgt spid="120"/>
                                        </p:tgtEl>
                                      </p:cBhvr>
                                    </p:animEffect>
                                    <p:set>
                                      <p:cBhvr>
                                        <p:cTn id="208" dur="1" fill="hold">
                                          <p:stCondLst>
                                            <p:cond delay="499"/>
                                          </p:stCondLst>
                                        </p:cTn>
                                        <p:tgtEl>
                                          <p:spTgt spid="120"/>
                                        </p:tgtEl>
                                        <p:attrNameLst>
                                          <p:attrName>style.visibility</p:attrName>
                                        </p:attrNameLst>
                                      </p:cBhvr>
                                      <p:to>
                                        <p:strVal val="hidden"/>
                                      </p:to>
                                    </p:set>
                                  </p:childTnLst>
                                </p:cTn>
                              </p:par>
                              <p:par>
                                <p:cTn id="209" presetID="10" presetClass="exit" presetSubtype="0" fill="hold" nodeType="withEffect">
                                  <p:stCondLst>
                                    <p:cond delay="0"/>
                                  </p:stCondLst>
                                  <p:childTnLst>
                                    <p:animEffect transition="out" filter="fade">
                                      <p:cBhvr>
                                        <p:cTn id="210" dur="500"/>
                                        <p:tgtEl>
                                          <p:spTgt spid="159"/>
                                        </p:tgtEl>
                                      </p:cBhvr>
                                    </p:animEffect>
                                    <p:set>
                                      <p:cBhvr>
                                        <p:cTn id="211" dur="1" fill="hold">
                                          <p:stCondLst>
                                            <p:cond delay="499"/>
                                          </p:stCondLst>
                                        </p:cTn>
                                        <p:tgtEl>
                                          <p:spTgt spid="159"/>
                                        </p:tgtEl>
                                        <p:attrNameLst>
                                          <p:attrName>style.visibility</p:attrName>
                                        </p:attrNameLst>
                                      </p:cBhvr>
                                      <p:to>
                                        <p:strVal val="hidden"/>
                                      </p:to>
                                    </p:set>
                                  </p:childTnLst>
                                </p:cTn>
                              </p:par>
                              <p:par>
                                <p:cTn id="212" presetID="10" presetClass="exit" presetSubtype="0" fill="hold" nodeType="withEffect">
                                  <p:stCondLst>
                                    <p:cond delay="0"/>
                                  </p:stCondLst>
                                  <p:childTnLst>
                                    <p:animEffect transition="out" filter="fade">
                                      <p:cBhvr>
                                        <p:cTn id="213" dur="500"/>
                                        <p:tgtEl>
                                          <p:spTgt spid="140"/>
                                        </p:tgtEl>
                                      </p:cBhvr>
                                    </p:animEffect>
                                    <p:set>
                                      <p:cBhvr>
                                        <p:cTn id="214" dur="1" fill="hold">
                                          <p:stCondLst>
                                            <p:cond delay="499"/>
                                          </p:stCondLst>
                                        </p:cTn>
                                        <p:tgtEl>
                                          <p:spTgt spid="140"/>
                                        </p:tgtEl>
                                        <p:attrNameLst>
                                          <p:attrName>style.visibility</p:attrName>
                                        </p:attrNameLst>
                                      </p:cBhvr>
                                      <p:to>
                                        <p:strVal val="hidden"/>
                                      </p:to>
                                    </p:set>
                                  </p:childTnLst>
                                </p:cTn>
                              </p:par>
                              <p:par>
                                <p:cTn id="215" presetID="10" presetClass="exit" presetSubtype="0" fill="hold" nodeType="withEffect">
                                  <p:stCondLst>
                                    <p:cond delay="0"/>
                                  </p:stCondLst>
                                  <p:childTnLst>
                                    <p:animEffect transition="out" filter="fade">
                                      <p:cBhvr>
                                        <p:cTn id="216" dur="500"/>
                                        <p:tgtEl>
                                          <p:spTgt spid="154"/>
                                        </p:tgtEl>
                                      </p:cBhvr>
                                    </p:animEffect>
                                    <p:set>
                                      <p:cBhvr>
                                        <p:cTn id="217" dur="1" fill="hold">
                                          <p:stCondLst>
                                            <p:cond delay="499"/>
                                          </p:stCondLst>
                                        </p:cTn>
                                        <p:tgtEl>
                                          <p:spTgt spid="154"/>
                                        </p:tgtEl>
                                        <p:attrNameLst>
                                          <p:attrName>style.visibility</p:attrName>
                                        </p:attrNameLst>
                                      </p:cBhvr>
                                      <p:to>
                                        <p:strVal val="hidden"/>
                                      </p:to>
                                    </p:set>
                                  </p:childTnLst>
                                </p:cTn>
                              </p:par>
                              <p:par>
                                <p:cTn id="218" presetID="10" presetClass="exit" presetSubtype="0" fill="hold" nodeType="withEffect">
                                  <p:stCondLst>
                                    <p:cond delay="0"/>
                                  </p:stCondLst>
                                  <p:childTnLst>
                                    <p:animEffect transition="out" filter="fade">
                                      <p:cBhvr>
                                        <p:cTn id="219" dur="500"/>
                                        <p:tgtEl>
                                          <p:spTgt spid="187"/>
                                        </p:tgtEl>
                                      </p:cBhvr>
                                    </p:animEffect>
                                    <p:set>
                                      <p:cBhvr>
                                        <p:cTn id="220" dur="1" fill="hold">
                                          <p:stCondLst>
                                            <p:cond delay="499"/>
                                          </p:stCondLst>
                                        </p:cTn>
                                        <p:tgtEl>
                                          <p:spTgt spid="187"/>
                                        </p:tgtEl>
                                        <p:attrNameLst>
                                          <p:attrName>style.visibility</p:attrName>
                                        </p:attrNameLst>
                                      </p:cBhvr>
                                      <p:to>
                                        <p:strVal val="hidden"/>
                                      </p:to>
                                    </p:set>
                                  </p:childTnLst>
                                </p:cTn>
                              </p:par>
                              <p:par>
                                <p:cTn id="221" presetID="10" presetClass="exit" presetSubtype="0" fill="hold" grpId="0" nodeType="withEffect">
                                  <p:stCondLst>
                                    <p:cond delay="0"/>
                                  </p:stCondLst>
                                  <p:childTnLst>
                                    <p:animEffect transition="out" filter="fade">
                                      <p:cBhvr>
                                        <p:cTn id="222" dur="500"/>
                                        <p:tgtEl>
                                          <p:spTgt spid="192"/>
                                        </p:tgtEl>
                                      </p:cBhvr>
                                    </p:animEffect>
                                    <p:set>
                                      <p:cBhvr>
                                        <p:cTn id="223" dur="1" fill="hold">
                                          <p:stCondLst>
                                            <p:cond delay="499"/>
                                          </p:stCondLst>
                                        </p:cTn>
                                        <p:tgtEl>
                                          <p:spTgt spid="192"/>
                                        </p:tgtEl>
                                        <p:attrNameLst>
                                          <p:attrName>style.visibility</p:attrName>
                                        </p:attrNameLst>
                                      </p:cBhvr>
                                      <p:to>
                                        <p:strVal val="hidden"/>
                                      </p:to>
                                    </p:set>
                                  </p:childTnLst>
                                </p:cTn>
                              </p:par>
                              <p:par>
                                <p:cTn id="224" presetID="10" presetClass="exit" presetSubtype="0" fill="hold" nodeType="withEffect">
                                  <p:stCondLst>
                                    <p:cond delay="0"/>
                                  </p:stCondLst>
                                  <p:childTnLst>
                                    <p:animEffect transition="out" filter="fade">
                                      <p:cBhvr>
                                        <p:cTn id="225" dur="500"/>
                                        <p:tgtEl>
                                          <p:spTgt spid="169"/>
                                        </p:tgtEl>
                                      </p:cBhvr>
                                    </p:animEffect>
                                    <p:set>
                                      <p:cBhvr>
                                        <p:cTn id="226" dur="1" fill="hold">
                                          <p:stCondLst>
                                            <p:cond delay="499"/>
                                          </p:stCondLst>
                                        </p:cTn>
                                        <p:tgtEl>
                                          <p:spTgt spid="169"/>
                                        </p:tgtEl>
                                        <p:attrNameLst>
                                          <p:attrName>style.visibility</p:attrName>
                                        </p:attrNameLst>
                                      </p:cBhvr>
                                      <p:to>
                                        <p:strVal val="hidden"/>
                                      </p:to>
                                    </p:set>
                                  </p:childTnLst>
                                </p:cTn>
                              </p:par>
                              <p:par>
                                <p:cTn id="227" presetID="10" presetClass="exit" presetSubtype="0" fill="hold" grpId="0" nodeType="withEffect">
                                  <p:stCondLst>
                                    <p:cond delay="0"/>
                                  </p:stCondLst>
                                  <p:childTnLst>
                                    <p:animEffect transition="out" filter="fade">
                                      <p:cBhvr>
                                        <p:cTn id="228" dur="500"/>
                                        <p:tgtEl>
                                          <p:spTgt spid="193"/>
                                        </p:tgtEl>
                                      </p:cBhvr>
                                    </p:animEffect>
                                    <p:set>
                                      <p:cBhvr>
                                        <p:cTn id="229" dur="1" fill="hold">
                                          <p:stCondLst>
                                            <p:cond delay="499"/>
                                          </p:stCondLst>
                                        </p:cTn>
                                        <p:tgtEl>
                                          <p:spTgt spid="193"/>
                                        </p:tgtEl>
                                        <p:attrNameLst>
                                          <p:attrName>style.visibility</p:attrName>
                                        </p:attrNameLst>
                                      </p:cBhvr>
                                      <p:to>
                                        <p:strVal val="hidden"/>
                                      </p:to>
                                    </p:set>
                                  </p:childTnLst>
                                </p:cTn>
                              </p:par>
                              <p:par>
                                <p:cTn id="230" presetID="10" presetClass="exit" presetSubtype="0" fill="hold" nodeType="withEffect">
                                  <p:stCondLst>
                                    <p:cond delay="0"/>
                                  </p:stCondLst>
                                  <p:childTnLst>
                                    <p:animEffect transition="out" filter="fade">
                                      <p:cBhvr>
                                        <p:cTn id="231" dur="500"/>
                                        <p:tgtEl>
                                          <p:spTgt spid="152"/>
                                        </p:tgtEl>
                                      </p:cBhvr>
                                    </p:animEffect>
                                    <p:set>
                                      <p:cBhvr>
                                        <p:cTn id="232" dur="1" fill="hold">
                                          <p:stCondLst>
                                            <p:cond delay="499"/>
                                          </p:stCondLst>
                                        </p:cTn>
                                        <p:tgtEl>
                                          <p:spTgt spid="152"/>
                                        </p:tgtEl>
                                        <p:attrNameLst>
                                          <p:attrName>style.visibility</p:attrName>
                                        </p:attrNameLst>
                                      </p:cBhvr>
                                      <p:to>
                                        <p:strVal val="hidden"/>
                                      </p:to>
                                    </p:set>
                                  </p:childTnLst>
                                </p:cTn>
                              </p:par>
                              <p:par>
                                <p:cTn id="233" presetID="10" presetClass="exit" presetSubtype="0" fill="hold" grpId="1" nodeType="withEffect">
                                  <p:stCondLst>
                                    <p:cond delay="0"/>
                                  </p:stCondLst>
                                  <p:childTnLst>
                                    <p:animEffect transition="out" filter="fade">
                                      <p:cBhvr>
                                        <p:cTn id="234" dur="500"/>
                                        <p:tgtEl>
                                          <p:spTgt spid="148"/>
                                        </p:tgtEl>
                                      </p:cBhvr>
                                    </p:animEffect>
                                    <p:set>
                                      <p:cBhvr>
                                        <p:cTn id="235" dur="1" fill="hold">
                                          <p:stCondLst>
                                            <p:cond delay="499"/>
                                          </p:stCondLst>
                                        </p:cTn>
                                        <p:tgtEl>
                                          <p:spTgt spid="148"/>
                                        </p:tgtEl>
                                        <p:attrNameLst>
                                          <p:attrName>style.visibility</p:attrName>
                                        </p:attrNameLst>
                                      </p:cBhvr>
                                      <p:to>
                                        <p:strVal val="hidden"/>
                                      </p:to>
                                    </p:set>
                                  </p:childTnLst>
                                </p:cTn>
                              </p:par>
                              <p:par>
                                <p:cTn id="236" presetID="10" presetClass="exit" presetSubtype="0" fill="hold" grpId="1" nodeType="withEffect">
                                  <p:stCondLst>
                                    <p:cond delay="0"/>
                                  </p:stCondLst>
                                  <p:childTnLst>
                                    <p:animEffect transition="out" filter="fade">
                                      <p:cBhvr>
                                        <p:cTn id="237" dur="500"/>
                                        <p:tgtEl>
                                          <p:spTgt spid="237"/>
                                        </p:tgtEl>
                                      </p:cBhvr>
                                    </p:animEffect>
                                    <p:set>
                                      <p:cBhvr>
                                        <p:cTn id="238" dur="1" fill="hold">
                                          <p:stCondLst>
                                            <p:cond delay="499"/>
                                          </p:stCondLst>
                                        </p:cTn>
                                        <p:tgtEl>
                                          <p:spTgt spid="2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 grpId="0"/>
      <p:bldP spid="155" grpId="1"/>
      <p:bldP spid="214" grpId="0"/>
      <p:bldP spid="214" grpId="1"/>
      <p:bldP spid="206" grpId="0" animBg="1"/>
      <p:bldP spid="220" grpId="0" animBg="1"/>
      <p:bldP spid="221" grpId="0" animBg="1"/>
      <p:bldP spid="116" grpId="0" animBg="1"/>
      <p:bldP spid="192" grpId="0"/>
      <p:bldP spid="193" grpId="0"/>
      <p:bldP spid="237" grpId="0"/>
      <p:bldP spid="237" grpId="1"/>
      <p:bldP spid="238" grpId="0"/>
      <p:bldP spid="119" grpId="0" animBg="1"/>
      <p:bldP spid="119" grpId="1" animBg="1"/>
      <p:bldP spid="162" grpId="0" animBg="1"/>
      <p:bldP spid="162" grpId="1" animBg="1"/>
      <p:bldP spid="163" grpId="0" animBg="1"/>
      <p:bldP spid="163" grpId="1" animBg="1"/>
      <p:bldP spid="148" grpId="0" animBg="1"/>
      <p:bldP spid="148"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Trapezoid 84"/>
          <p:cNvSpPr/>
          <p:nvPr/>
        </p:nvSpPr>
        <p:spPr>
          <a:xfrm rot="16200000" flipV="1">
            <a:off x="2807168" y="2230857"/>
            <a:ext cx="2581678" cy="526062"/>
          </a:xfrm>
          <a:prstGeom prst="trapezoid">
            <a:avLst>
              <a:gd name="adj" fmla="val 0"/>
            </a:avLst>
          </a:prstGeom>
          <a:solidFill>
            <a:srgbClr val="F9965B">
              <a:alpha val="35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87" name="Group 86"/>
          <p:cNvGrpSpPr/>
          <p:nvPr/>
        </p:nvGrpSpPr>
        <p:grpSpPr>
          <a:xfrm rot="16200000" flipH="1">
            <a:off x="3096504" y="1565797"/>
            <a:ext cx="2007235" cy="526065"/>
            <a:chOff x="2482436" y="3085594"/>
            <a:chExt cx="2676313" cy="701420"/>
          </a:xfrm>
          <a:solidFill>
            <a:srgbClr val="F9965B">
              <a:alpha val="35000"/>
            </a:srgbClr>
          </a:solidFill>
          <a:effectLst/>
        </p:grpSpPr>
        <p:sp>
          <p:nvSpPr>
            <p:cNvPr id="88" name="Trapezoid 87"/>
            <p:cNvSpPr/>
            <p:nvPr/>
          </p:nvSpPr>
          <p:spPr>
            <a:xfrm>
              <a:off x="2482436" y="3085598"/>
              <a:ext cx="1968919" cy="701416"/>
            </a:xfrm>
            <a:prstGeom prst="trapezoid">
              <a:avLst>
                <a:gd name="adj" fmla="val 0"/>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9" name="Right Triangle 88"/>
            <p:cNvSpPr/>
            <p:nvPr/>
          </p:nvSpPr>
          <p:spPr>
            <a:xfrm flipV="1">
              <a:off x="4451350" y="3085594"/>
              <a:ext cx="707399" cy="695511"/>
            </a:xfrm>
            <a:prstGeom prst="rtTriangl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264" name="Group 263"/>
          <p:cNvGrpSpPr/>
          <p:nvPr/>
        </p:nvGrpSpPr>
        <p:grpSpPr>
          <a:xfrm>
            <a:off x="3648456" y="548640"/>
            <a:ext cx="996275" cy="1064621"/>
            <a:chOff x="3648456" y="548640"/>
            <a:chExt cx="996275" cy="1064621"/>
          </a:xfrm>
        </p:grpSpPr>
        <p:grpSp>
          <p:nvGrpSpPr>
            <p:cNvPr id="320" name="Group 319"/>
            <p:cNvGrpSpPr/>
            <p:nvPr/>
          </p:nvGrpSpPr>
          <p:grpSpPr>
            <a:xfrm>
              <a:off x="3648456" y="548640"/>
              <a:ext cx="795392" cy="945270"/>
              <a:chOff x="4020806" y="3012206"/>
              <a:chExt cx="795392" cy="945270"/>
            </a:xfrm>
          </p:grpSpPr>
          <p:sp>
            <p:nvSpPr>
              <p:cNvPr id="322" name="Parallelogram 321"/>
              <p:cNvSpPr/>
              <p:nvPr/>
            </p:nvSpPr>
            <p:spPr>
              <a:xfrm rot="5400000" flipV="1">
                <a:off x="3963798" y="3109249"/>
                <a:ext cx="915664" cy="769840"/>
              </a:xfrm>
              <a:prstGeom prst="parallelogram">
                <a:avLst>
                  <a:gd name="adj" fmla="val 27498"/>
                </a:avLst>
              </a:prstGeom>
              <a:solidFill>
                <a:srgbClr val="A7C4D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3" name="Picture 3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20806" y="3012206"/>
                <a:ext cx="795392" cy="945270"/>
              </a:xfrm>
              <a:prstGeom prst="rect">
                <a:avLst/>
              </a:prstGeom>
            </p:spPr>
          </p:pic>
        </p:grpSp>
        <p:pic>
          <p:nvPicPr>
            <p:cNvPr id="321" name="Picture 320"/>
            <p:cNvPicPr>
              <a:picLocks noChangeAspect="1"/>
            </p:cNvPicPr>
            <p:nvPr/>
          </p:nvPicPr>
          <p:blipFill rotWithShape="1">
            <a:blip r:embed="rId5" cstate="print">
              <a:extLst>
                <a:ext uri="{28A0092B-C50C-407E-A947-70E740481C1C}">
                  <a14:useLocalDpi xmlns:a14="http://schemas.microsoft.com/office/drawing/2010/main" val="0"/>
                </a:ext>
              </a:extLst>
            </a:blip>
            <a:srcRect l="46827"/>
            <a:stretch/>
          </p:blipFill>
          <p:spPr>
            <a:xfrm>
              <a:off x="4153452" y="889235"/>
              <a:ext cx="491279" cy="724026"/>
            </a:xfrm>
            <a:prstGeom prst="rect">
              <a:avLst/>
            </a:prstGeom>
            <a:ln w="12700">
              <a:noFill/>
            </a:ln>
          </p:spPr>
        </p:pic>
      </p:grpSp>
      <p:sp>
        <p:nvSpPr>
          <p:cNvPr id="184" name="Rectangle 183"/>
          <p:cNvSpPr/>
          <p:nvPr/>
        </p:nvSpPr>
        <p:spPr>
          <a:xfrm>
            <a:off x="202284" y="2175239"/>
            <a:ext cx="1221284" cy="830997"/>
          </a:xfrm>
          <a:prstGeom prst="rect">
            <a:avLst/>
          </a:prstGeom>
        </p:spPr>
        <p:txBody>
          <a:bodyPr wrap="square">
            <a:spAutoFit/>
          </a:bodyPr>
          <a:lstStyle/>
          <a:p>
            <a:pPr lvl="0" algn="ctr">
              <a:spcBef>
                <a:spcPct val="20000"/>
              </a:spcBef>
            </a:pPr>
            <a:r>
              <a:rPr lang="en-US" sz="2400" dirty="0">
                <a:solidFill>
                  <a:schemeClr val="bg1"/>
                </a:solidFill>
              </a:rPr>
              <a:t>light source</a:t>
            </a:r>
          </a:p>
        </p:txBody>
      </p:sp>
      <p:sp>
        <p:nvSpPr>
          <p:cNvPr id="202" name="Rectangle 201"/>
          <p:cNvSpPr>
            <a:spLocks/>
          </p:cNvSpPr>
          <p:nvPr/>
        </p:nvSpPr>
        <p:spPr>
          <a:xfrm>
            <a:off x="4953452" y="3511155"/>
            <a:ext cx="1984179" cy="1596866"/>
          </a:xfrm>
          <a:prstGeom prst="rect">
            <a:avLst/>
          </a:prstGeom>
          <a:solidFill>
            <a:schemeClr val="tx1"/>
          </a:solidFill>
          <a:ln w="22225" cap="sq">
            <a:solidFill>
              <a:srgbClr val="FFFF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251" name="Group 250"/>
          <p:cNvGrpSpPr/>
          <p:nvPr/>
        </p:nvGrpSpPr>
        <p:grpSpPr>
          <a:xfrm>
            <a:off x="520447" y="1524574"/>
            <a:ext cx="890075" cy="447542"/>
            <a:chOff x="2217854" y="2191653"/>
            <a:chExt cx="1186767" cy="596722"/>
          </a:xfrm>
        </p:grpSpPr>
        <p:graphicFrame>
          <p:nvGraphicFramePr>
            <p:cNvPr id="256" name="Object 255"/>
            <p:cNvGraphicFramePr>
              <a:graphicFrameLocks/>
            </p:cNvGraphicFramePr>
            <p:nvPr>
              <p:extLst/>
            </p:nvPr>
          </p:nvGraphicFramePr>
          <p:xfrm>
            <a:off x="2220103" y="2191653"/>
            <a:ext cx="1051560" cy="594360"/>
          </p:xfrm>
          <a:graphic>
            <a:graphicData uri="http://schemas.openxmlformats.org/presentationml/2006/ole">
              <mc:AlternateContent xmlns:mc="http://schemas.openxmlformats.org/markup-compatibility/2006">
                <mc:Choice xmlns:v="urn:schemas-microsoft-com:vml" Requires="v">
                  <p:oleObj spid="_x0000_s45586" name="CorelDRAW" r:id="rId6" imgW="2913480" imgH="4630320" progId="CorelDraw.Graphic.15">
                    <p:embed/>
                  </p:oleObj>
                </mc:Choice>
                <mc:Fallback>
                  <p:oleObj name="CorelDRAW" r:id="rId6" imgW="2913480" imgH="4630320" progId="CorelDraw.Graphic.15">
                    <p:embed/>
                    <p:pic>
                      <p:nvPicPr>
                        <p:cNvPr id="0" name=""/>
                        <p:cNvPicPr/>
                        <p:nvPr/>
                      </p:nvPicPr>
                      <p:blipFill>
                        <a:blip r:embed="rId7"/>
                        <a:stretch>
                          <a:fillRect/>
                        </a:stretch>
                      </p:blipFill>
                      <p:spPr>
                        <a:xfrm>
                          <a:off x="2220103" y="2191653"/>
                          <a:ext cx="1051560" cy="594360"/>
                        </a:xfrm>
                        <a:prstGeom prst="rect">
                          <a:avLst/>
                        </a:prstGeom>
                      </p:spPr>
                    </p:pic>
                  </p:oleObj>
                </mc:Fallback>
              </mc:AlternateContent>
            </a:graphicData>
          </a:graphic>
        </p:graphicFrame>
        <p:grpSp>
          <p:nvGrpSpPr>
            <p:cNvPr id="257" name="Group 256"/>
            <p:cNvGrpSpPr>
              <a:grpSpLocks noChangeAspect="1"/>
            </p:cNvGrpSpPr>
            <p:nvPr/>
          </p:nvGrpSpPr>
          <p:grpSpPr>
            <a:xfrm>
              <a:off x="2217854" y="2192637"/>
              <a:ext cx="1186767" cy="595738"/>
              <a:chOff x="3305974" y="4452860"/>
              <a:chExt cx="1913760" cy="960676"/>
            </a:xfrm>
          </p:grpSpPr>
          <p:cxnSp>
            <p:nvCxnSpPr>
              <p:cNvPr id="272" name="Straight Arrow Connector 271"/>
              <p:cNvCxnSpPr/>
              <p:nvPr/>
            </p:nvCxnSpPr>
            <p:spPr>
              <a:xfrm>
                <a:off x="3305974" y="4452860"/>
                <a:ext cx="0" cy="955281"/>
              </a:xfrm>
              <a:prstGeom prst="straightConnector1">
                <a:avLst/>
              </a:prstGeom>
              <a:ln w="25400">
                <a:solidFill>
                  <a:schemeClr val="bg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273" name="Straight Arrow Connector 272"/>
              <p:cNvCxnSpPr/>
              <p:nvPr/>
            </p:nvCxnSpPr>
            <p:spPr>
              <a:xfrm flipH="1" flipV="1">
                <a:off x="3305974" y="5408141"/>
                <a:ext cx="1913760" cy="5395"/>
              </a:xfrm>
              <a:prstGeom prst="straightConnector1">
                <a:avLst/>
              </a:prstGeom>
              <a:ln w="25400">
                <a:solidFill>
                  <a:schemeClr val="bg1"/>
                </a:solidFill>
                <a:headEnd type="arrow"/>
                <a:tailEnd type="none"/>
              </a:ln>
            </p:spPr>
            <p:style>
              <a:lnRef idx="1">
                <a:schemeClr val="accent1"/>
              </a:lnRef>
              <a:fillRef idx="0">
                <a:schemeClr val="accent1"/>
              </a:fillRef>
              <a:effectRef idx="0">
                <a:schemeClr val="accent1"/>
              </a:effectRef>
              <a:fontRef idx="minor">
                <a:schemeClr val="tx1"/>
              </a:fontRef>
            </p:style>
          </p:cxnSp>
        </p:grpSp>
      </p:grpSp>
      <p:grpSp>
        <p:nvGrpSpPr>
          <p:cNvPr id="274" name="Group 273"/>
          <p:cNvGrpSpPr/>
          <p:nvPr/>
        </p:nvGrpSpPr>
        <p:grpSpPr>
          <a:xfrm>
            <a:off x="520446" y="541803"/>
            <a:ext cx="890076" cy="447542"/>
            <a:chOff x="2217853" y="3182253"/>
            <a:chExt cx="1186768" cy="596722"/>
          </a:xfrm>
        </p:grpSpPr>
        <p:graphicFrame>
          <p:nvGraphicFramePr>
            <p:cNvPr id="278" name="Object 277"/>
            <p:cNvGraphicFramePr>
              <a:graphicFrameLocks/>
            </p:cNvGraphicFramePr>
            <p:nvPr>
              <p:extLst/>
            </p:nvPr>
          </p:nvGraphicFramePr>
          <p:xfrm>
            <a:off x="2217853" y="3182253"/>
            <a:ext cx="1051560" cy="594360"/>
          </p:xfrm>
          <a:graphic>
            <a:graphicData uri="http://schemas.openxmlformats.org/presentationml/2006/ole">
              <mc:AlternateContent xmlns:mc="http://schemas.openxmlformats.org/markup-compatibility/2006">
                <mc:Choice xmlns:v="urn:schemas-microsoft-com:vml" Requires="v">
                  <p:oleObj spid="_x0000_s45587" name="CorelDRAW" r:id="rId8" imgW="2913480" imgH="4630320" progId="CorelDraw.Graphic.15">
                    <p:embed/>
                  </p:oleObj>
                </mc:Choice>
                <mc:Fallback>
                  <p:oleObj name="CorelDRAW" r:id="rId8" imgW="2913480" imgH="4630320" progId="CorelDraw.Graphic.15">
                    <p:embed/>
                    <p:pic>
                      <p:nvPicPr>
                        <p:cNvPr id="0" name=""/>
                        <p:cNvPicPr/>
                        <p:nvPr/>
                      </p:nvPicPr>
                      <p:blipFill>
                        <a:blip r:embed="rId9"/>
                        <a:stretch>
                          <a:fillRect/>
                        </a:stretch>
                      </p:blipFill>
                      <p:spPr>
                        <a:xfrm>
                          <a:off x="2217853" y="3182253"/>
                          <a:ext cx="1051560" cy="594360"/>
                        </a:xfrm>
                        <a:prstGeom prst="rect">
                          <a:avLst/>
                        </a:prstGeom>
                      </p:spPr>
                    </p:pic>
                  </p:oleObj>
                </mc:Fallback>
              </mc:AlternateContent>
            </a:graphicData>
          </a:graphic>
        </p:graphicFrame>
        <p:grpSp>
          <p:nvGrpSpPr>
            <p:cNvPr id="279" name="Group 278"/>
            <p:cNvGrpSpPr>
              <a:grpSpLocks noChangeAspect="1"/>
            </p:cNvGrpSpPr>
            <p:nvPr/>
          </p:nvGrpSpPr>
          <p:grpSpPr>
            <a:xfrm>
              <a:off x="2217854" y="3183237"/>
              <a:ext cx="1186767" cy="595738"/>
              <a:chOff x="3305974" y="4452860"/>
              <a:chExt cx="1913760" cy="960676"/>
            </a:xfrm>
          </p:grpSpPr>
          <p:cxnSp>
            <p:nvCxnSpPr>
              <p:cNvPr id="313" name="Straight Arrow Connector 312"/>
              <p:cNvCxnSpPr/>
              <p:nvPr/>
            </p:nvCxnSpPr>
            <p:spPr>
              <a:xfrm>
                <a:off x="3305974" y="4452860"/>
                <a:ext cx="0" cy="955281"/>
              </a:xfrm>
              <a:prstGeom prst="straightConnector1">
                <a:avLst/>
              </a:prstGeom>
              <a:ln w="25400">
                <a:solidFill>
                  <a:schemeClr val="bg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314" name="Straight Arrow Connector 313"/>
              <p:cNvCxnSpPr/>
              <p:nvPr/>
            </p:nvCxnSpPr>
            <p:spPr>
              <a:xfrm flipH="1" flipV="1">
                <a:off x="3305974" y="5408141"/>
                <a:ext cx="1913760" cy="5395"/>
              </a:xfrm>
              <a:prstGeom prst="straightConnector1">
                <a:avLst/>
              </a:prstGeom>
              <a:ln w="25400">
                <a:solidFill>
                  <a:schemeClr val="bg1"/>
                </a:solidFill>
                <a:headEnd type="arrow"/>
                <a:tailEnd type="none"/>
              </a:ln>
            </p:spPr>
            <p:style>
              <a:lnRef idx="1">
                <a:schemeClr val="accent1"/>
              </a:lnRef>
              <a:fillRef idx="0">
                <a:schemeClr val="accent1"/>
              </a:fillRef>
              <a:effectRef idx="0">
                <a:schemeClr val="accent1"/>
              </a:effectRef>
              <a:fontRef idx="minor">
                <a:schemeClr val="tx1"/>
              </a:fontRef>
            </p:style>
          </p:cxnSp>
        </p:grpSp>
      </p:grpSp>
      <p:grpSp>
        <p:nvGrpSpPr>
          <p:cNvPr id="315" name="Group 314"/>
          <p:cNvGrpSpPr/>
          <p:nvPr/>
        </p:nvGrpSpPr>
        <p:grpSpPr>
          <a:xfrm>
            <a:off x="520446" y="1033118"/>
            <a:ext cx="894618" cy="447542"/>
            <a:chOff x="2262597" y="4072514"/>
            <a:chExt cx="1192824" cy="596722"/>
          </a:xfrm>
        </p:grpSpPr>
        <p:graphicFrame>
          <p:nvGraphicFramePr>
            <p:cNvPr id="316" name="Object 315"/>
            <p:cNvGraphicFramePr>
              <a:graphicFrameLocks/>
            </p:cNvGraphicFramePr>
            <p:nvPr>
              <p:extLst/>
            </p:nvPr>
          </p:nvGraphicFramePr>
          <p:xfrm>
            <a:off x="2262597" y="4072514"/>
            <a:ext cx="1051560" cy="594360"/>
          </p:xfrm>
          <a:graphic>
            <a:graphicData uri="http://schemas.openxmlformats.org/presentationml/2006/ole">
              <mc:AlternateContent xmlns:mc="http://schemas.openxmlformats.org/markup-compatibility/2006">
                <mc:Choice xmlns:v="urn:schemas-microsoft-com:vml" Requires="v">
                  <p:oleObj spid="_x0000_s45588" name="CorelDRAW" r:id="rId10" imgW="2913480" imgH="4630320" progId="CorelDraw.Graphic.15">
                    <p:embed/>
                  </p:oleObj>
                </mc:Choice>
                <mc:Fallback>
                  <p:oleObj name="CorelDRAW" r:id="rId10" imgW="2913480" imgH="4630320" progId="CorelDraw.Graphic.15">
                    <p:embed/>
                    <p:pic>
                      <p:nvPicPr>
                        <p:cNvPr id="0" name=""/>
                        <p:cNvPicPr/>
                        <p:nvPr/>
                      </p:nvPicPr>
                      <p:blipFill>
                        <a:blip r:embed="rId11"/>
                        <a:stretch>
                          <a:fillRect/>
                        </a:stretch>
                      </p:blipFill>
                      <p:spPr>
                        <a:xfrm>
                          <a:off x="2262597" y="4072514"/>
                          <a:ext cx="1051560" cy="594360"/>
                        </a:xfrm>
                        <a:prstGeom prst="rect">
                          <a:avLst/>
                        </a:prstGeom>
                      </p:spPr>
                    </p:pic>
                  </p:oleObj>
                </mc:Fallback>
              </mc:AlternateContent>
            </a:graphicData>
          </a:graphic>
        </p:graphicFrame>
        <p:grpSp>
          <p:nvGrpSpPr>
            <p:cNvPr id="317" name="Group 316"/>
            <p:cNvGrpSpPr>
              <a:grpSpLocks noChangeAspect="1"/>
            </p:cNvGrpSpPr>
            <p:nvPr/>
          </p:nvGrpSpPr>
          <p:grpSpPr>
            <a:xfrm>
              <a:off x="2268654" y="4073498"/>
              <a:ext cx="1186767" cy="595738"/>
              <a:chOff x="3305974" y="4452860"/>
              <a:chExt cx="1913760" cy="960676"/>
            </a:xfrm>
          </p:grpSpPr>
          <p:cxnSp>
            <p:nvCxnSpPr>
              <p:cNvPr id="318" name="Straight Arrow Connector 317"/>
              <p:cNvCxnSpPr/>
              <p:nvPr/>
            </p:nvCxnSpPr>
            <p:spPr>
              <a:xfrm>
                <a:off x="3305974" y="4452860"/>
                <a:ext cx="0" cy="955281"/>
              </a:xfrm>
              <a:prstGeom prst="straightConnector1">
                <a:avLst/>
              </a:prstGeom>
              <a:ln w="25400">
                <a:solidFill>
                  <a:schemeClr val="bg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319" name="Straight Arrow Connector 318"/>
              <p:cNvCxnSpPr/>
              <p:nvPr/>
            </p:nvCxnSpPr>
            <p:spPr>
              <a:xfrm flipH="1" flipV="1">
                <a:off x="3305974" y="5408141"/>
                <a:ext cx="1913760" cy="5395"/>
              </a:xfrm>
              <a:prstGeom prst="straightConnector1">
                <a:avLst/>
              </a:prstGeom>
              <a:ln w="25400">
                <a:solidFill>
                  <a:schemeClr val="bg1"/>
                </a:solidFill>
                <a:headEnd type="arrow"/>
                <a:tailEnd type="none"/>
              </a:ln>
            </p:spPr>
            <p:style>
              <a:lnRef idx="1">
                <a:schemeClr val="accent1"/>
              </a:lnRef>
              <a:fillRef idx="0">
                <a:schemeClr val="accent1"/>
              </a:fillRef>
              <a:effectRef idx="0">
                <a:schemeClr val="accent1"/>
              </a:effectRef>
              <a:fontRef idx="minor">
                <a:schemeClr val="tx1"/>
              </a:fontRef>
            </p:style>
          </p:cxnSp>
        </p:grpSp>
      </p:grpSp>
      <p:grpSp>
        <p:nvGrpSpPr>
          <p:cNvPr id="64" name="Group 63"/>
          <p:cNvGrpSpPr/>
          <p:nvPr/>
        </p:nvGrpSpPr>
        <p:grpSpPr>
          <a:xfrm rot="16200000" flipV="1">
            <a:off x="3374213" y="2799686"/>
            <a:ext cx="1447589" cy="526065"/>
            <a:chOff x="3228631" y="3085594"/>
            <a:chExt cx="1930118" cy="701420"/>
          </a:xfrm>
          <a:solidFill>
            <a:srgbClr val="F9965B">
              <a:alpha val="35000"/>
            </a:srgbClr>
          </a:solidFill>
          <a:effectLst/>
        </p:grpSpPr>
        <p:sp>
          <p:nvSpPr>
            <p:cNvPr id="65" name="Trapezoid 64"/>
            <p:cNvSpPr/>
            <p:nvPr/>
          </p:nvSpPr>
          <p:spPr>
            <a:xfrm>
              <a:off x="3228631" y="3085598"/>
              <a:ext cx="1222724" cy="701416"/>
            </a:xfrm>
            <a:prstGeom prst="trapezoid">
              <a:avLst>
                <a:gd name="adj" fmla="val 0"/>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6" name="Right Triangle 65"/>
            <p:cNvSpPr/>
            <p:nvPr/>
          </p:nvSpPr>
          <p:spPr>
            <a:xfrm flipV="1">
              <a:off x="4451350" y="3085594"/>
              <a:ext cx="707399" cy="695511"/>
            </a:xfrm>
            <a:prstGeom prst="rtTriangl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61" name="Group 60"/>
          <p:cNvGrpSpPr/>
          <p:nvPr/>
        </p:nvGrpSpPr>
        <p:grpSpPr>
          <a:xfrm flipH="1" flipV="1">
            <a:off x="3877234" y="2316313"/>
            <a:ext cx="1410887" cy="526064"/>
            <a:chOff x="3277567" y="3085594"/>
            <a:chExt cx="1881182" cy="701418"/>
          </a:xfrm>
          <a:solidFill>
            <a:srgbClr val="F9965B">
              <a:alpha val="35000"/>
            </a:srgbClr>
          </a:solidFill>
          <a:effectLst/>
        </p:grpSpPr>
        <p:sp>
          <p:nvSpPr>
            <p:cNvPr id="62" name="Trapezoid 61"/>
            <p:cNvSpPr/>
            <p:nvPr/>
          </p:nvSpPr>
          <p:spPr>
            <a:xfrm>
              <a:off x="3277567" y="3085596"/>
              <a:ext cx="1173784" cy="701416"/>
            </a:xfrm>
            <a:prstGeom prst="trapezoid">
              <a:avLst>
                <a:gd name="adj" fmla="val 0"/>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3" name="Right Triangle 62"/>
            <p:cNvSpPr/>
            <p:nvPr/>
          </p:nvSpPr>
          <p:spPr>
            <a:xfrm flipV="1">
              <a:off x="4451350" y="3085594"/>
              <a:ext cx="707399" cy="695511"/>
            </a:xfrm>
            <a:prstGeom prst="rtTriangl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90" name="Group 89"/>
          <p:cNvGrpSpPr/>
          <p:nvPr/>
        </p:nvGrpSpPr>
        <p:grpSpPr>
          <a:xfrm>
            <a:off x="2153409" y="2314198"/>
            <a:ext cx="2218588" cy="526062"/>
            <a:chOff x="2197100" y="3085596"/>
            <a:chExt cx="2958117" cy="701416"/>
          </a:xfrm>
          <a:solidFill>
            <a:srgbClr val="F9965B">
              <a:alpha val="35000"/>
            </a:srgbClr>
          </a:solidFill>
          <a:effectLst/>
        </p:grpSpPr>
        <p:sp>
          <p:nvSpPr>
            <p:cNvPr id="91" name="Trapezoid 90"/>
            <p:cNvSpPr/>
            <p:nvPr/>
          </p:nvSpPr>
          <p:spPr>
            <a:xfrm>
              <a:off x="2197100" y="3085596"/>
              <a:ext cx="2254250" cy="701416"/>
            </a:xfrm>
            <a:prstGeom prst="trapezoid">
              <a:avLst>
                <a:gd name="adj" fmla="val 0"/>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2" name="Right Triangle 91"/>
            <p:cNvSpPr/>
            <p:nvPr/>
          </p:nvSpPr>
          <p:spPr>
            <a:xfrm flipV="1">
              <a:off x="4447818" y="3087703"/>
              <a:ext cx="707399" cy="695511"/>
            </a:xfrm>
            <a:prstGeom prst="rtTriangl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58" name="Group 57"/>
          <p:cNvGrpSpPr/>
          <p:nvPr/>
        </p:nvGrpSpPr>
        <p:grpSpPr>
          <a:xfrm flipH="1" flipV="1">
            <a:off x="3865208" y="2316314"/>
            <a:ext cx="1422913" cy="526064"/>
            <a:chOff x="3261532" y="3085594"/>
            <a:chExt cx="1897217" cy="701418"/>
          </a:xfrm>
          <a:solidFill>
            <a:srgbClr val="F9965B">
              <a:alpha val="35000"/>
            </a:srgbClr>
          </a:solidFill>
          <a:effectLst/>
        </p:grpSpPr>
        <p:sp>
          <p:nvSpPr>
            <p:cNvPr id="59" name="Trapezoid 58"/>
            <p:cNvSpPr/>
            <p:nvPr/>
          </p:nvSpPr>
          <p:spPr>
            <a:xfrm>
              <a:off x="3261532" y="3085596"/>
              <a:ext cx="1189821" cy="701416"/>
            </a:xfrm>
            <a:prstGeom prst="trapezoid">
              <a:avLst>
                <a:gd name="adj" fmla="val 0"/>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0" name="Right Triangle 59"/>
            <p:cNvSpPr/>
            <p:nvPr/>
          </p:nvSpPr>
          <p:spPr>
            <a:xfrm flipV="1">
              <a:off x="4451350" y="3085594"/>
              <a:ext cx="707399" cy="695511"/>
            </a:xfrm>
            <a:prstGeom prst="rtTriangl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14" name="Group 13"/>
          <p:cNvGrpSpPr/>
          <p:nvPr/>
        </p:nvGrpSpPr>
        <p:grpSpPr>
          <a:xfrm>
            <a:off x="2152650" y="1265962"/>
            <a:ext cx="3133990" cy="2518766"/>
            <a:chOff x="1346200" y="1687948"/>
            <a:chExt cx="4178653" cy="3358355"/>
          </a:xfrm>
        </p:grpSpPr>
        <p:cxnSp>
          <p:nvCxnSpPr>
            <p:cNvPr id="153" name="Straight Connector 152"/>
            <p:cNvCxnSpPr/>
            <p:nvPr/>
          </p:nvCxnSpPr>
          <p:spPr>
            <a:xfrm flipV="1">
              <a:off x="4226108" y="1758951"/>
              <a:ext cx="0" cy="1439157"/>
            </a:xfrm>
            <a:prstGeom prst="line">
              <a:avLst/>
            </a:prstGeom>
            <a:ln w="38100"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flipV="1">
              <a:off x="4191366" y="1756806"/>
              <a:ext cx="0" cy="3289497"/>
            </a:xfrm>
            <a:prstGeom prst="line">
              <a:avLst/>
            </a:prstGeom>
            <a:ln w="38100"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a:off x="1346200" y="3198108"/>
              <a:ext cx="2855965"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165" name="Oval 164"/>
            <p:cNvSpPr/>
            <p:nvPr/>
          </p:nvSpPr>
          <p:spPr>
            <a:xfrm>
              <a:off x="4163064" y="1687948"/>
              <a:ext cx="87682" cy="87682"/>
            </a:xfrm>
            <a:prstGeom prst="ellipse">
              <a:avLst/>
            </a:prstGeom>
            <a:solidFill>
              <a:srgbClr val="00B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71" name="Straight Connector 170"/>
            <p:cNvCxnSpPr/>
            <p:nvPr/>
          </p:nvCxnSpPr>
          <p:spPr>
            <a:xfrm>
              <a:off x="1346200" y="3234620"/>
              <a:ext cx="2841808" cy="0"/>
            </a:xfrm>
            <a:prstGeom prst="line">
              <a:avLst/>
            </a:prstGeom>
            <a:ln w="38100">
              <a:solidFill>
                <a:srgbClr val="F9965B"/>
              </a:solidFill>
              <a:prstDash val="solid"/>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4188008" y="3231445"/>
              <a:ext cx="1336845" cy="0"/>
            </a:xfrm>
            <a:prstGeom prst="line">
              <a:avLst/>
            </a:prstGeom>
            <a:ln w="38100">
              <a:solidFill>
                <a:srgbClr val="F9965B"/>
              </a:solidFill>
              <a:prstDash val="solid"/>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flipV="1">
              <a:off x="4229227" y="3196520"/>
              <a:ext cx="0" cy="1835428"/>
            </a:xfrm>
            <a:prstGeom prst="line">
              <a:avLst/>
            </a:prstGeom>
            <a:ln w="38100" cap="sq" cmpd="sng">
              <a:solidFill>
                <a:srgbClr val="F9965B"/>
              </a:solidFill>
              <a:prstDash val="solid"/>
            </a:ln>
          </p:spPr>
          <p:style>
            <a:lnRef idx="1">
              <a:schemeClr val="accent1"/>
            </a:lnRef>
            <a:fillRef idx="0">
              <a:schemeClr val="accent1"/>
            </a:fillRef>
            <a:effectRef idx="0">
              <a:schemeClr val="accent1"/>
            </a:effectRef>
            <a:fontRef idx="minor">
              <a:schemeClr val="tx1"/>
            </a:fontRef>
          </p:style>
        </p:cxnSp>
      </p:grpSp>
      <p:sp>
        <p:nvSpPr>
          <p:cNvPr id="209" name="Rectangle 208"/>
          <p:cNvSpPr/>
          <p:nvPr/>
        </p:nvSpPr>
        <p:spPr>
          <a:xfrm rot="2700000">
            <a:off x="4100256" y="1650394"/>
            <a:ext cx="55364" cy="1833188"/>
          </a:xfrm>
          <a:prstGeom prst="rect">
            <a:avLst/>
          </a:prstGeom>
          <a:solidFill>
            <a:srgbClr val="A7C4D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4" name="Group 203"/>
          <p:cNvGrpSpPr/>
          <p:nvPr/>
        </p:nvGrpSpPr>
        <p:grpSpPr>
          <a:xfrm>
            <a:off x="3810551" y="3779965"/>
            <a:ext cx="577623" cy="691939"/>
            <a:chOff x="2994015" y="3946194"/>
            <a:chExt cx="739889" cy="945779"/>
          </a:xfrm>
        </p:grpSpPr>
        <p:sp>
          <p:nvSpPr>
            <p:cNvPr id="205" name="Isosceles Triangle 204"/>
            <p:cNvSpPr/>
            <p:nvPr/>
          </p:nvSpPr>
          <p:spPr>
            <a:xfrm flipV="1">
              <a:off x="2994015" y="3946194"/>
              <a:ext cx="739889" cy="671059"/>
            </a:xfrm>
            <a:prstGeom prst="triangle">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06" name="Rectangle 205"/>
            <p:cNvSpPr/>
            <p:nvPr/>
          </p:nvSpPr>
          <p:spPr>
            <a:xfrm flipV="1">
              <a:off x="2994015" y="4245301"/>
              <a:ext cx="739889" cy="646672"/>
            </a:xfrm>
            <a:prstGeom prst="rect">
              <a:avLst/>
            </a:prstGeom>
            <a:solidFill>
              <a:schemeClr val="tx1">
                <a:lumMod val="65000"/>
                <a:lumOff val="3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sp>
        <p:nvSpPr>
          <p:cNvPr id="211" name="Rectangle 210"/>
          <p:cNvSpPr/>
          <p:nvPr/>
        </p:nvSpPr>
        <p:spPr>
          <a:xfrm>
            <a:off x="5087273" y="3438578"/>
            <a:ext cx="1629550" cy="461665"/>
          </a:xfrm>
          <a:prstGeom prst="rect">
            <a:avLst/>
          </a:prstGeom>
        </p:spPr>
        <p:txBody>
          <a:bodyPr wrap="square">
            <a:spAutoFit/>
          </a:bodyPr>
          <a:lstStyle/>
          <a:p>
            <a:pPr lvl="0" algn="ctr">
              <a:spcBef>
                <a:spcPct val="20000"/>
              </a:spcBef>
            </a:pPr>
            <a:r>
              <a:rPr lang="en-US" sz="2400" dirty="0">
                <a:solidFill>
                  <a:schemeClr val="bg1"/>
                </a:solidFill>
              </a:rPr>
              <a:t>correlation</a:t>
            </a:r>
          </a:p>
        </p:txBody>
      </p:sp>
      <p:sp>
        <p:nvSpPr>
          <p:cNvPr id="212" name="Rectangle 211"/>
          <p:cNvSpPr/>
          <p:nvPr/>
        </p:nvSpPr>
        <p:spPr>
          <a:xfrm>
            <a:off x="4878659" y="4718610"/>
            <a:ext cx="2139888" cy="461665"/>
          </a:xfrm>
          <a:prstGeom prst="rect">
            <a:avLst/>
          </a:prstGeom>
        </p:spPr>
        <p:txBody>
          <a:bodyPr wrap="square">
            <a:spAutoFit/>
          </a:bodyPr>
          <a:lstStyle/>
          <a:p>
            <a:pPr lvl="0" algn="ctr">
              <a:spcBef>
                <a:spcPct val="20000"/>
              </a:spcBef>
            </a:pPr>
            <a:r>
              <a:rPr lang="en-US" sz="2400" dirty="0">
                <a:solidFill>
                  <a:schemeClr val="bg1"/>
                </a:solidFill>
              </a:rPr>
              <a:t>mirror position</a:t>
            </a:r>
          </a:p>
        </p:txBody>
      </p:sp>
      <p:sp>
        <p:nvSpPr>
          <p:cNvPr id="258" name="Rectangle 257"/>
          <p:cNvSpPr/>
          <p:nvPr/>
        </p:nvSpPr>
        <p:spPr>
          <a:xfrm>
            <a:off x="137563" y="2183117"/>
            <a:ext cx="1350725" cy="830997"/>
          </a:xfrm>
          <a:prstGeom prst="rect">
            <a:avLst/>
          </a:prstGeom>
        </p:spPr>
        <p:txBody>
          <a:bodyPr wrap="square">
            <a:spAutoFit/>
          </a:bodyPr>
          <a:lstStyle/>
          <a:p>
            <a:pPr lvl="0" algn="ctr">
              <a:spcBef>
                <a:spcPct val="20000"/>
              </a:spcBef>
            </a:pPr>
            <a:r>
              <a:rPr lang="en-US" sz="2400" dirty="0">
                <a:solidFill>
                  <a:schemeClr val="bg1"/>
                </a:solidFill>
              </a:rPr>
              <a:t>point source</a:t>
            </a:r>
          </a:p>
        </p:txBody>
      </p:sp>
      <p:grpSp>
        <p:nvGrpSpPr>
          <p:cNvPr id="266" name="Group 265"/>
          <p:cNvGrpSpPr>
            <a:grpSpLocks noChangeAspect="1"/>
          </p:cNvGrpSpPr>
          <p:nvPr/>
        </p:nvGrpSpPr>
        <p:grpSpPr>
          <a:xfrm>
            <a:off x="1992356" y="3789777"/>
            <a:ext cx="1435322" cy="970058"/>
            <a:chOff x="2661273" y="3419046"/>
            <a:chExt cx="3214624" cy="2278202"/>
          </a:xfrm>
        </p:grpSpPr>
        <p:cxnSp>
          <p:nvCxnSpPr>
            <p:cNvPr id="267" name="Straight Arrow Connector 266"/>
            <p:cNvCxnSpPr/>
            <p:nvPr/>
          </p:nvCxnSpPr>
          <p:spPr>
            <a:xfrm flipH="1">
              <a:off x="2661273" y="3419046"/>
              <a:ext cx="3" cy="2278202"/>
            </a:xfrm>
            <a:prstGeom prst="straightConnector1">
              <a:avLst/>
            </a:prstGeom>
            <a:ln w="38100">
              <a:solidFill>
                <a:schemeClr val="bg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268" name="Straight Arrow Connector 267"/>
            <p:cNvCxnSpPr/>
            <p:nvPr/>
          </p:nvCxnSpPr>
          <p:spPr>
            <a:xfrm flipH="1" flipV="1">
              <a:off x="2661276" y="5687745"/>
              <a:ext cx="3214621" cy="9503"/>
            </a:xfrm>
            <a:prstGeom prst="straightConnector1">
              <a:avLst/>
            </a:prstGeom>
            <a:ln w="38100">
              <a:solidFill>
                <a:schemeClr val="bg1"/>
              </a:solidFill>
              <a:headEnd type="arrow"/>
              <a:tailEnd type="none"/>
            </a:ln>
          </p:spPr>
          <p:style>
            <a:lnRef idx="1">
              <a:schemeClr val="accent1"/>
            </a:lnRef>
            <a:fillRef idx="0">
              <a:schemeClr val="accent1"/>
            </a:fillRef>
            <a:effectRef idx="0">
              <a:schemeClr val="accent1"/>
            </a:effectRef>
            <a:fontRef idx="minor">
              <a:schemeClr val="tx1"/>
            </a:fontRef>
          </p:style>
        </p:cxnSp>
      </p:grpSp>
      <p:grpSp>
        <p:nvGrpSpPr>
          <p:cNvPr id="281" name="Group 280"/>
          <p:cNvGrpSpPr/>
          <p:nvPr/>
        </p:nvGrpSpPr>
        <p:grpSpPr>
          <a:xfrm>
            <a:off x="5306541" y="3852562"/>
            <a:ext cx="1268730" cy="891540"/>
            <a:chOff x="4234980" y="4762740"/>
            <a:chExt cx="3634733" cy="1188720"/>
          </a:xfrm>
        </p:grpSpPr>
        <p:pic>
          <p:nvPicPr>
            <p:cNvPr id="282" name="Picture 281"/>
            <p:cNvPicPr>
              <a:picLocks noChangeAspect="1"/>
            </p:cNvPicPr>
            <p:nvPr/>
          </p:nvPicPr>
          <p:blipFill rotWithShape="1">
            <a:blip r:embed="rId12" cstate="print">
              <a:extLst>
                <a:ext uri="{28A0092B-C50C-407E-A947-70E740481C1C}">
                  <a14:useLocalDpi xmlns:a14="http://schemas.microsoft.com/office/drawing/2010/main" val="0"/>
                </a:ext>
              </a:extLst>
            </a:blip>
            <a:srcRect r="43910"/>
            <a:stretch/>
          </p:blipFill>
          <p:spPr>
            <a:xfrm>
              <a:off x="6055208" y="4762740"/>
              <a:ext cx="1814505" cy="1188720"/>
            </a:xfrm>
            <a:prstGeom prst="rect">
              <a:avLst/>
            </a:prstGeom>
          </p:spPr>
        </p:pic>
        <p:pic>
          <p:nvPicPr>
            <p:cNvPr id="283" name="Picture 282"/>
            <p:cNvPicPr>
              <a:picLocks noChangeAspect="1"/>
            </p:cNvPicPr>
            <p:nvPr/>
          </p:nvPicPr>
          <p:blipFill rotWithShape="1">
            <a:blip r:embed="rId12" cstate="print">
              <a:extLst>
                <a:ext uri="{28A0092B-C50C-407E-A947-70E740481C1C}">
                  <a14:useLocalDpi xmlns:a14="http://schemas.microsoft.com/office/drawing/2010/main" val="0"/>
                </a:ext>
              </a:extLst>
            </a:blip>
            <a:srcRect r="43910"/>
            <a:stretch/>
          </p:blipFill>
          <p:spPr>
            <a:xfrm flipH="1">
              <a:off x="4234980" y="4762740"/>
              <a:ext cx="1814505" cy="1188720"/>
            </a:xfrm>
            <a:prstGeom prst="rect">
              <a:avLst/>
            </a:prstGeom>
          </p:spPr>
        </p:pic>
      </p:grpSp>
      <p:grpSp>
        <p:nvGrpSpPr>
          <p:cNvPr id="284" name="Group 283"/>
          <p:cNvGrpSpPr/>
          <p:nvPr/>
        </p:nvGrpSpPr>
        <p:grpSpPr>
          <a:xfrm>
            <a:off x="5306541" y="3852562"/>
            <a:ext cx="1021796" cy="891540"/>
            <a:chOff x="4234980" y="4762740"/>
            <a:chExt cx="2927302" cy="1188720"/>
          </a:xfrm>
        </p:grpSpPr>
        <p:pic>
          <p:nvPicPr>
            <p:cNvPr id="285" name="Picture 284"/>
            <p:cNvPicPr>
              <a:picLocks noChangeAspect="1"/>
            </p:cNvPicPr>
            <p:nvPr/>
          </p:nvPicPr>
          <p:blipFill rotWithShape="1">
            <a:blip r:embed="rId13" cstate="print">
              <a:extLst>
                <a:ext uri="{28A0092B-C50C-407E-A947-70E740481C1C}">
                  <a14:useLocalDpi xmlns:a14="http://schemas.microsoft.com/office/drawing/2010/main" val="0"/>
                </a:ext>
              </a:extLst>
            </a:blip>
            <a:srcRect l="-1" r="65779"/>
            <a:stretch/>
          </p:blipFill>
          <p:spPr>
            <a:xfrm>
              <a:off x="6055208" y="4762740"/>
              <a:ext cx="1107074" cy="1188720"/>
            </a:xfrm>
            <a:prstGeom prst="rect">
              <a:avLst/>
            </a:prstGeom>
          </p:spPr>
        </p:pic>
        <p:pic>
          <p:nvPicPr>
            <p:cNvPr id="286" name="Picture 285"/>
            <p:cNvPicPr>
              <a:picLocks noChangeAspect="1"/>
            </p:cNvPicPr>
            <p:nvPr/>
          </p:nvPicPr>
          <p:blipFill rotWithShape="1">
            <a:blip r:embed="rId12" cstate="print">
              <a:extLst>
                <a:ext uri="{28A0092B-C50C-407E-A947-70E740481C1C}">
                  <a14:useLocalDpi xmlns:a14="http://schemas.microsoft.com/office/drawing/2010/main" val="0"/>
                </a:ext>
              </a:extLst>
            </a:blip>
            <a:srcRect r="43910"/>
            <a:stretch/>
          </p:blipFill>
          <p:spPr>
            <a:xfrm flipH="1">
              <a:off x="4234980" y="4762740"/>
              <a:ext cx="1814505" cy="1188720"/>
            </a:xfrm>
            <a:prstGeom prst="rect">
              <a:avLst/>
            </a:prstGeom>
          </p:spPr>
        </p:pic>
      </p:grpSp>
      <p:grpSp>
        <p:nvGrpSpPr>
          <p:cNvPr id="287" name="Group 286"/>
          <p:cNvGrpSpPr/>
          <p:nvPr/>
        </p:nvGrpSpPr>
        <p:grpSpPr>
          <a:xfrm>
            <a:off x="5306543" y="3852562"/>
            <a:ext cx="768647" cy="891540"/>
            <a:chOff x="4234980" y="4762740"/>
            <a:chExt cx="2202063" cy="1188720"/>
          </a:xfrm>
        </p:grpSpPr>
        <p:pic>
          <p:nvPicPr>
            <p:cNvPr id="288" name="Picture 287"/>
            <p:cNvPicPr>
              <a:picLocks noChangeAspect="1"/>
            </p:cNvPicPr>
            <p:nvPr/>
          </p:nvPicPr>
          <p:blipFill rotWithShape="1">
            <a:blip r:embed="rId14" cstate="print">
              <a:extLst>
                <a:ext uri="{28A0092B-C50C-407E-A947-70E740481C1C}">
                  <a14:useLocalDpi xmlns:a14="http://schemas.microsoft.com/office/drawing/2010/main" val="0"/>
                </a:ext>
              </a:extLst>
            </a:blip>
            <a:srcRect l="2" r="88196"/>
            <a:stretch/>
          </p:blipFill>
          <p:spPr>
            <a:xfrm>
              <a:off x="6055210" y="4762740"/>
              <a:ext cx="381833" cy="1188720"/>
            </a:xfrm>
            <a:prstGeom prst="rect">
              <a:avLst/>
            </a:prstGeom>
          </p:spPr>
        </p:pic>
        <p:pic>
          <p:nvPicPr>
            <p:cNvPr id="289" name="Picture 288"/>
            <p:cNvPicPr>
              <a:picLocks noChangeAspect="1"/>
            </p:cNvPicPr>
            <p:nvPr/>
          </p:nvPicPr>
          <p:blipFill rotWithShape="1">
            <a:blip r:embed="rId12" cstate="print">
              <a:extLst>
                <a:ext uri="{28A0092B-C50C-407E-A947-70E740481C1C}">
                  <a14:useLocalDpi xmlns:a14="http://schemas.microsoft.com/office/drawing/2010/main" val="0"/>
                </a:ext>
              </a:extLst>
            </a:blip>
            <a:srcRect r="43910"/>
            <a:stretch/>
          </p:blipFill>
          <p:spPr>
            <a:xfrm flipH="1">
              <a:off x="4234980" y="4762740"/>
              <a:ext cx="1814505" cy="1188720"/>
            </a:xfrm>
            <a:prstGeom prst="rect">
              <a:avLst/>
            </a:prstGeom>
          </p:spPr>
        </p:pic>
      </p:grpSp>
      <p:pic>
        <p:nvPicPr>
          <p:cNvPr id="290" name="Picture 289"/>
          <p:cNvPicPr>
            <a:picLocks noChangeAspect="1"/>
          </p:cNvPicPr>
          <p:nvPr/>
        </p:nvPicPr>
        <p:blipFill rotWithShape="1">
          <a:blip r:embed="rId13" cstate="print">
            <a:extLst>
              <a:ext uri="{28A0092B-C50C-407E-A947-70E740481C1C}">
                <a14:useLocalDpi xmlns:a14="http://schemas.microsoft.com/office/drawing/2010/main" val="0"/>
              </a:ext>
            </a:extLst>
          </a:blip>
          <a:srcRect l="11254" r="43909"/>
          <a:stretch/>
        </p:blipFill>
        <p:spPr>
          <a:xfrm flipH="1">
            <a:off x="5306540" y="3852562"/>
            <a:ext cx="506296" cy="891540"/>
          </a:xfrm>
          <a:prstGeom prst="rect">
            <a:avLst/>
          </a:prstGeom>
        </p:spPr>
      </p:pic>
      <p:pic>
        <p:nvPicPr>
          <p:cNvPr id="291" name="Picture 290"/>
          <p:cNvPicPr>
            <a:picLocks noChangeAspect="1"/>
          </p:cNvPicPr>
          <p:nvPr/>
        </p:nvPicPr>
        <p:blipFill rotWithShape="1">
          <a:blip r:embed="rId12" cstate="print">
            <a:extLst>
              <a:ext uri="{28A0092B-C50C-407E-A947-70E740481C1C}">
                <a14:useLocalDpi xmlns:a14="http://schemas.microsoft.com/office/drawing/2010/main" val="0"/>
              </a:ext>
            </a:extLst>
          </a:blip>
          <a:srcRect l="33673" r="43909"/>
          <a:stretch/>
        </p:blipFill>
        <p:spPr>
          <a:xfrm flipH="1">
            <a:off x="5306538" y="3852562"/>
            <a:ext cx="253150" cy="891540"/>
          </a:xfrm>
          <a:prstGeom prst="rect">
            <a:avLst/>
          </a:prstGeom>
        </p:spPr>
      </p:pic>
      <p:grpSp>
        <p:nvGrpSpPr>
          <p:cNvPr id="214" name="Group 213"/>
          <p:cNvGrpSpPr>
            <a:grpSpLocks noChangeAspect="1"/>
          </p:cNvGrpSpPr>
          <p:nvPr/>
        </p:nvGrpSpPr>
        <p:grpSpPr>
          <a:xfrm>
            <a:off x="5288607" y="3776989"/>
            <a:ext cx="1435322" cy="970058"/>
            <a:chOff x="2661273" y="3419046"/>
            <a:chExt cx="3214624" cy="2278202"/>
          </a:xfrm>
        </p:grpSpPr>
        <p:cxnSp>
          <p:nvCxnSpPr>
            <p:cNvPr id="216" name="Straight Arrow Connector 215"/>
            <p:cNvCxnSpPr/>
            <p:nvPr/>
          </p:nvCxnSpPr>
          <p:spPr>
            <a:xfrm flipH="1">
              <a:off x="2661273" y="3419046"/>
              <a:ext cx="3" cy="2278202"/>
            </a:xfrm>
            <a:prstGeom prst="straightConnector1">
              <a:avLst/>
            </a:prstGeom>
            <a:ln w="38100">
              <a:solidFill>
                <a:schemeClr val="bg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223" name="Straight Arrow Connector 222"/>
            <p:cNvCxnSpPr/>
            <p:nvPr/>
          </p:nvCxnSpPr>
          <p:spPr>
            <a:xfrm flipH="1" flipV="1">
              <a:off x="2661276" y="5687745"/>
              <a:ext cx="3214621" cy="9503"/>
            </a:xfrm>
            <a:prstGeom prst="straightConnector1">
              <a:avLst/>
            </a:prstGeom>
            <a:ln w="38100">
              <a:solidFill>
                <a:schemeClr val="bg1"/>
              </a:solidFill>
              <a:headEnd type="arrow"/>
              <a:tailEnd type="none"/>
            </a:ln>
          </p:spPr>
          <p:style>
            <a:lnRef idx="1">
              <a:schemeClr val="accent1"/>
            </a:lnRef>
            <a:fillRef idx="0">
              <a:schemeClr val="accent1"/>
            </a:fillRef>
            <a:effectRef idx="0">
              <a:schemeClr val="accent1"/>
            </a:effectRef>
            <a:fontRef idx="minor">
              <a:schemeClr val="tx1"/>
            </a:fontRef>
          </p:style>
        </p:cxnSp>
      </p:grpSp>
      <p:grpSp>
        <p:nvGrpSpPr>
          <p:cNvPr id="293" name="Group 292"/>
          <p:cNvGrpSpPr/>
          <p:nvPr/>
        </p:nvGrpSpPr>
        <p:grpSpPr>
          <a:xfrm>
            <a:off x="5314661" y="3914920"/>
            <a:ext cx="1268150" cy="317164"/>
            <a:chOff x="4673600" y="4686300"/>
            <a:chExt cx="1690866" cy="422885"/>
          </a:xfrm>
        </p:grpSpPr>
        <p:sp>
          <p:nvSpPr>
            <p:cNvPr id="294" name="Freeform 293"/>
            <p:cNvSpPr/>
            <p:nvPr/>
          </p:nvSpPr>
          <p:spPr>
            <a:xfrm>
              <a:off x="4673600" y="4686300"/>
              <a:ext cx="847725" cy="422885"/>
            </a:xfrm>
            <a:custGeom>
              <a:avLst/>
              <a:gdLst>
                <a:gd name="connsiteX0" fmla="*/ 0 w 847725"/>
                <a:gd name="connsiteY0" fmla="*/ 422275 h 422885"/>
                <a:gd name="connsiteX1" fmla="*/ 114300 w 847725"/>
                <a:gd name="connsiteY1" fmla="*/ 422275 h 422885"/>
                <a:gd name="connsiteX2" fmla="*/ 215900 w 847725"/>
                <a:gd name="connsiteY2" fmla="*/ 415925 h 422885"/>
                <a:gd name="connsiteX3" fmla="*/ 320675 w 847725"/>
                <a:gd name="connsiteY3" fmla="*/ 390525 h 422885"/>
                <a:gd name="connsiteX4" fmla="*/ 523875 w 847725"/>
                <a:gd name="connsiteY4" fmla="*/ 330200 h 422885"/>
                <a:gd name="connsiteX5" fmla="*/ 650875 w 847725"/>
                <a:gd name="connsiteY5" fmla="*/ 190500 h 422885"/>
                <a:gd name="connsiteX6" fmla="*/ 730250 w 847725"/>
                <a:gd name="connsiteY6" fmla="*/ 66675 h 422885"/>
                <a:gd name="connsiteX7" fmla="*/ 774700 w 847725"/>
                <a:gd name="connsiteY7" fmla="*/ 28575 h 422885"/>
                <a:gd name="connsiteX8" fmla="*/ 803275 w 847725"/>
                <a:gd name="connsiteY8" fmla="*/ 6350 h 422885"/>
                <a:gd name="connsiteX9" fmla="*/ 847725 w 847725"/>
                <a:gd name="connsiteY9" fmla="*/ 0 h 42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7725" h="422885">
                  <a:moveTo>
                    <a:pt x="0" y="422275"/>
                  </a:moveTo>
                  <a:cubicBezTo>
                    <a:pt x="39158" y="422804"/>
                    <a:pt x="78317" y="423333"/>
                    <a:pt x="114300" y="422275"/>
                  </a:cubicBezTo>
                  <a:cubicBezTo>
                    <a:pt x="150283" y="421217"/>
                    <a:pt x="181504" y="421217"/>
                    <a:pt x="215900" y="415925"/>
                  </a:cubicBezTo>
                  <a:cubicBezTo>
                    <a:pt x="250296" y="410633"/>
                    <a:pt x="269346" y="404813"/>
                    <a:pt x="320675" y="390525"/>
                  </a:cubicBezTo>
                  <a:cubicBezTo>
                    <a:pt x="372004" y="376237"/>
                    <a:pt x="468842" y="363537"/>
                    <a:pt x="523875" y="330200"/>
                  </a:cubicBezTo>
                  <a:cubicBezTo>
                    <a:pt x="578908" y="296862"/>
                    <a:pt x="616479" y="234421"/>
                    <a:pt x="650875" y="190500"/>
                  </a:cubicBezTo>
                  <a:cubicBezTo>
                    <a:pt x="685271" y="146579"/>
                    <a:pt x="709612" y="93663"/>
                    <a:pt x="730250" y="66675"/>
                  </a:cubicBezTo>
                  <a:cubicBezTo>
                    <a:pt x="750888" y="39687"/>
                    <a:pt x="762529" y="38629"/>
                    <a:pt x="774700" y="28575"/>
                  </a:cubicBezTo>
                  <a:cubicBezTo>
                    <a:pt x="786871" y="18521"/>
                    <a:pt x="791104" y="11112"/>
                    <a:pt x="803275" y="6350"/>
                  </a:cubicBezTo>
                  <a:cubicBezTo>
                    <a:pt x="815446" y="1588"/>
                    <a:pt x="831585" y="794"/>
                    <a:pt x="847725" y="0"/>
                  </a:cubicBezTo>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5" name="Freeform 294"/>
            <p:cNvSpPr/>
            <p:nvPr/>
          </p:nvSpPr>
          <p:spPr>
            <a:xfrm flipH="1">
              <a:off x="5516741" y="4686300"/>
              <a:ext cx="847725" cy="422885"/>
            </a:xfrm>
            <a:custGeom>
              <a:avLst/>
              <a:gdLst>
                <a:gd name="connsiteX0" fmla="*/ 0 w 847725"/>
                <a:gd name="connsiteY0" fmla="*/ 422275 h 422885"/>
                <a:gd name="connsiteX1" fmla="*/ 114300 w 847725"/>
                <a:gd name="connsiteY1" fmla="*/ 422275 h 422885"/>
                <a:gd name="connsiteX2" fmla="*/ 215900 w 847725"/>
                <a:gd name="connsiteY2" fmla="*/ 415925 h 422885"/>
                <a:gd name="connsiteX3" fmla="*/ 320675 w 847725"/>
                <a:gd name="connsiteY3" fmla="*/ 390525 h 422885"/>
                <a:gd name="connsiteX4" fmla="*/ 523875 w 847725"/>
                <a:gd name="connsiteY4" fmla="*/ 330200 h 422885"/>
                <a:gd name="connsiteX5" fmla="*/ 650875 w 847725"/>
                <a:gd name="connsiteY5" fmla="*/ 190500 h 422885"/>
                <a:gd name="connsiteX6" fmla="*/ 730250 w 847725"/>
                <a:gd name="connsiteY6" fmla="*/ 66675 h 422885"/>
                <a:gd name="connsiteX7" fmla="*/ 774700 w 847725"/>
                <a:gd name="connsiteY7" fmla="*/ 28575 h 422885"/>
                <a:gd name="connsiteX8" fmla="*/ 803275 w 847725"/>
                <a:gd name="connsiteY8" fmla="*/ 6350 h 422885"/>
                <a:gd name="connsiteX9" fmla="*/ 847725 w 847725"/>
                <a:gd name="connsiteY9" fmla="*/ 0 h 42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7725" h="422885">
                  <a:moveTo>
                    <a:pt x="0" y="422275"/>
                  </a:moveTo>
                  <a:cubicBezTo>
                    <a:pt x="39158" y="422804"/>
                    <a:pt x="78317" y="423333"/>
                    <a:pt x="114300" y="422275"/>
                  </a:cubicBezTo>
                  <a:cubicBezTo>
                    <a:pt x="150283" y="421217"/>
                    <a:pt x="181504" y="421217"/>
                    <a:pt x="215900" y="415925"/>
                  </a:cubicBezTo>
                  <a:cubicBezTo>
                    <a:pt x="250296" y="410633"/>
                    <a:pt x="269346" y="404813"/>
                    <a:pt x="320675" y="390525"/>
                  </a:cubicBezTo>
                  <a:cubicBezTo>
                    <a:pt x="372004" y="376237"/>
                    <a:pt x="468842" y="363537"/>
                    <a:pt x="523875" y="330200"/>
                  </a:cubicBezTo>
                  <a:cubicBezTo>
                    <a:pt x="578908" y="296862"/>
                    <a:pt x="616479" y="234421"/>
                    <a:pt x="650875" y="190500"/>
                  </a:cubicBezTo>
                  <a:cubicBezTo>
                    <a:pt x="685271" y="146579"/>
                    <a:pt x="709612" y="93663"/>
                    <a:pt x="730250" y="66675"/>
                  </a:cubicBezTo>
                  <a:cubicBezTo>
                    <a:pt x="750888" y="39687"/>
                    <a:pt x="762529" y="38629"/>
                    <a:pt x="774700" y="28575"/>
                  </a:cubicBezTo>
                  <a:cubicBezTo>
                    <a:pt x="786871" y="18521"/>
                    <a:pt x="791104" y="11112"/>
                    <a:pt x="803275" y="6350"/>
                  </a:cubicBezTo>
                  <a:cubicBezTo>
                    <a:pt x="815446" y="1588"/>
                    <a:pt x="831585" y="794"/>
                    <a:pt x="847725" y="0"/>
                  </a:cubicBezTo>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296" name="Group 295"/>
          <p:cNvGrpSpPr/>
          <p:nvPr/>
        </p:nvGrpSpPr>
        <p:grpSpPr>
          <a:xfrm flipV="1">
            <a:off x="5311775" y="4356015"/>
            <a:ext cx="1268150" cy="317164"/>
            <a:chOff x="4673600" y="4686300"/>
            <a:chExt cx="1690866" cy="422885"/>
          </a:xfrm>
        </p:grpSpPr>
        <p:sp>
          <p:nvSpPr>
            <p:cNvPr id="297" name="Freeform 296"/>
            <p:cNvSpPr/>
            <p:nvPr/>
          </p:nvSpPr>
          <p:spPr>
            <a:xfrm>
              <a:off x="4673600" y="4686300"/>
              <a:ext cx="847725" cy="422885"/>
            </a:xfrm>
            <a:custGeom>
              <a:avLst/>
              <a:gdLst>
                <a:gd name="connsiteX0" fmla="*/ 0 w 847725"/>
                <a:gd name="connsiteY0" fmla="*/ 422275 h 422885"/>
                <a:gd name="connsiteX1" fmla="*/ 114300 w 847725"/>
                <a:gd name="connsiteY1" fmla="*/ 422275 h 422885"/>
                <a:gd name="connsiteX2" fmla="*/ 215900 w 847725"/>
                <a:gd name="connsiteY2" fmla="*/ 415925 h 422885"/>
                <a:gd name="connsiteX3" fmla="*/ 320675 w 847725"/>
                <a:gd name="connsiteY3" fmla="*/ 390525 h 422885"/>
                <a:gd name="connsiteX4" fmla="*/ 523875 w 847725"/>
                <a:gd name="connsiteY4" fmla="*/ 330200 h 422885"/>
                <a:gd name="connsiteX5" fmla="*/ 650875 w 847725"/>
                <a:gd name="connsiteY5" fmla="*/ 190500 h 422885"/>
                <a:gd name="connsiteX6" fmla="*/ 730250 w 847725"/>
                <a:gd name="connsiteY6" fmla="*/ 66675 h 422885"/>
                <a:gd name="connsiteX7" fmla="*/ 774700 w 847725"/>
                <a:gd name="connsiteY7" fmla="*/ 28575 h 422885"/>
                <a:gd name="connsiteX8" fmla="*/ 803275 w 847725"/>
                <a:gd name="connsiteY8" fmla="*/ 6350 h 422885"/>
                <a:gd name="connsiteX9" fmla="*/ 847725 w 847725"/>
                <a:gd name="connsiteY9" fmla="*/ 0 h 42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7725" h="422885">
                  <a:moveTo>
                    <a:pt x="0" y="422275"/>
                  </a:moveTo>
                  <a:cubicBezTo>
                    <a:pt x="39158" y="422804"/>
                    <a:pt x="78317" y="423333"/>
                    <a:pt x="114300" y="422275"/>
                  </a:cubicBezTo>
                  <a:cubicBezTo>
                    <a:pt x="150283" y="421217"/>
                    <a:pt x="181504" y="421217"/>
                    <a:pt x="215900" y="415925"/>
                  </a:cubicBezTo>
                  <a:cubicBezTo>
                    <a:pt x="250296" y="410633"/>
                    <a:pt x="269346" y="404813"/>
                    <a:pt x="320675" y="390525"/>
                  </a:cubicBezTo>
                  <a:cubicBezTo>
                    <a:pt x="372004" y="376237"/>
                    <a:pt x="468842" y="363537"/>
                    <a:pt x="523875" y="330200"/>
                  </a:cubicBezTo>
                  <a:cubicBezTo>
                    <a:pt x="578908" y="296862"/>
                    <a:pt x="616479" y="234421"/>
                    <a:pt x="650875" y="190500"/>
                  </a:cubicBezTo>
                  <a:cubicBezTo>
                    <a:pt x="685271" y="146579"/>
                    <a:pt x="709612" y="93663"/>
                    <a:pt x="730250" y="66675"/>
                  </a:cubicBezTo>
                  <a:cubicBezTo>
                    <a:pt x="750888" y="39687"/>
                    <a:pt x="762529" y="38629"/>
                    <a:pt x="774700" y="28575"/>
                  </a:cubicBezTo>
                  <a:cubicBezTo>
                    <a:pt x="786871" y="18521"/>
                    <a:pt x="791104" y="11112"/>
                    <a:pt x="803275" y="6350"/>
                  </a:cubicBezTo>
                  <a:cubicBezTo>
                    <a:pt x="815446" y="1588"/>
                    <a:pt x="831585" y="794"/>
                    <a:pt x="847725" y="0"/>
                  </a:cubicBezTo>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8" name="Freeform 297"/>
            <p:cNvSpPr/>
            <p:nvPr/>
          </p:nvSpPr>
          <p:spPr>
            <a:xfrm flipH="1">
              <a:off x="5516741" y="4686300"/>
              <a:ext cx="847725" cy="422885"/>
            </a:xfrm>
            <a:custGeom>
              <a:avLst/>
              <a:gdLst>
                <a:gd name="connsiteX0" fmla="*/ 0 w 847725"/>
                <a:gd name="connsiteY0" fmla="*/ 422275 h 422885"/>
                <a:gd name="connsiteX1" fmla="*/ 114300 w 847725"/>
                <a:gd name="connsiteY1" fmla="*/ 422275 h 422885"/>
                <a:gd name="connsiteX2" fmla="*/ 215900 w 847725"/>
                <a:gd name="connsiteY2" fmla="*/ 415925 h 422885"/>
                <a:gd name="connsiteX3" fmla="*/ 320675 w 847725"/>
                <a:gd name="connsiteY3" fmla="*/ 390525 h 422885"/>
                <a:gd name="connsiteX4" fmla="*/ 523875 w 847725"/>
                <a:gd name="connsiteY4" fmla="*/ 330200 h 422885"/>
                <a:gd name="connsiteX5" fmla="*/ 650875 w 847725"/>
                <a:gd name="connsiteY5" fmla="*/ 190500 h 422885"/>
                <a:gd name="connsiteX6" fmla="*/ 730250 w 847725"/>
                <a:gd name="connsiteY6" fmla="*/ 66675 h 422885"/>
                <a:gd name="connsiteX7" fmla="*/ 774700 w 847725"/>
                <a:gd name="connsiteY7" fmla="*/ 28575 h 422885"/>
                <a:gd name="connsiteX8" fmla="*/ 803275 w 847725"/>
                <a:gd name="connsiteY8" fmla="*/ 6350 h 422885"/>
                <a:gd name="connsiteX9" fmla="*/ 847725 w 847725"/>
                <a:gd name="connsiteY9" fmla="*/ 0 h 42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7725" h="422885">
                  <a:moveTo>
                    <a:pt x="0" y="422275"/>
                  </a:moveTo>
                  <a:cubicBezTo>
                    <a:pt x="39158" y="422804"/>
                    <a:pt x="78317" y="423333"/>
                    <a:pt x="114300" y="422275"/>
                  </a:cubicBezTo>
                  <a:cubicBezTo>
                    <a:pt x="150283" y="421217"/>
                    <a:pt x="181504" y="421217"/>
                    <a:pt x="215900" y="415925"/>
                  </a:cubicBezTo>
                  <a:cubicBezTo>
                    <a:pt x="250296" y="410633"/>
                    <a:pt x="269346" y="404813"/>
                    <a:pt x="320675" y="390525"/>
                  </a:cubicBezTo>
                  <a:cubicBezTo>
                    <a:pt x="372004" y="376237"/>
                    <a:pt x="468842" y="363537"/>
                    <a:pt x="523875" y="330200"/>
                  </a:cubicBezTo>
                  <a:cubicBezTo>
                    <a:pt x="578908" y="296862"/>
                    <a:pt x="616479" y="234421"/>
                    <a:pt x="650875" y="190500"/>
                  </a:cubicBezTo>
                  <a:cubicBezTo>
                    <a:pt x="685271" y="146579"/>
                    <a:pt x="709612" y="93663"/>
                    <a:pt x="730250" y="66675"/>
                  </a:cubicBezTo>
                  <a:cubicBezTo>
                    <a:pt x="750888" y="39687"/>
                    <a:pt x="762529" y="38629"/>
                    <a:pt x="774700" y="28575"/>
                  </a:cubicBezTo>
                  <a:cubicBezTo>
                    <a:pt x="786871" y="18521"/>
                    <a:pt x="791104" y="11112"/>
                    <a:pt x="803275" y="6350"/>
                  </a:cubicBezTo>
                  <a:cubicBezTo>
                    <a:pt x="815446" y="1588"/>
                    <a:pt x="831585" y="794"/>
                    <a:pt x="847725" y="0"/>
                  </a:cubicBezTo>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cxnSp>
        <p:nvCxnSpPr>
          <p:cNvPr id="300" name="Straight Arrow Connector 299"/>
          <p:cNvCxnSpPr/>
          <p:nvPr/>
        </p:nvCxnSpPr>
        <p:spPr>
          <a:xfrm>
            <a:off x="5949565" y="3914920"/>
            <a:ext cx="0" cy="758259"/>
          </a:xfrm>
          <a:prstGeom prst="straightConnector1">
            <a:avLst/>
          </a:prstGeom>
          <a:ln w="19050">
            <a:solidFill>
              <a:schemeClr val="bg1"/>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301" name="Straight Connector 300"/>
          <p:cNvCxnSpPr/>
          <p:nvPr/>
        </p:nvCxnSpPr>
        <p:spPr>
          <a:xfrm>
            <a:off x="5553479" y="1760030"/>
            <a:ext cx="577529" cy="0"/>
          </a:xfrm>
          <a:prstGeom prst="line">
            <a:avLst/>
          </a:prstGeom>
          <a:ln w="38100">
            <a:solidFill>
              <a:schemeClr val="bg1"/>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p:nvCxnSpPr>
        <p:spPr>
          <a:xfrm>
            <a:off x="5658252" y="3877679"/>
            <a:ext cx="577529" cy="0"/>
          </a:xfrm>
          <a:prstGeom prst="line">
            <a:avLst/>
          </a:prstGeom>
          <a:ln w="19050">
            <a:solidFill>
              <a:schemeClr val="bg1"/>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sp>
        <p:nvSpPr>
          <p:cNvPr id="138" name="Rectangle 137"/>
          <p:cNvSpPr/>
          <p:nvPr/>
        </p:nvSpPr>
        <p:spPr>
          <a:xfrm>
            <a:off x="6535319" y="1317438"/>
            <a:ext cx="2376280" cy="830997"/>
          </a:xfrm>
          <a:prstGeom prst="rect">
            <a:avLst/>
          </a:prstGeom>
        </p:spPr>
        <p:txBody>
          <a:bodyPr wrap="square">
            <a:spAutoFit/>
          </a:bodyPr>
          <a:lstStyle/>
          <a:p>
            <a:pPr lvl="0" algn="ctr">
              <a:spcBef>
                <a:spcPct val="20000"/>
              </a:spcBef>
            </a:pPr>
            <a:r>
              <a:rPr lang="en-US" sz="2400" dirty="0">
                <a:solidFill>
                  <a:schemeClr val="bg1"/>
                </a:solidFill>
              </a:rPr>
              <a:t>(a.k.a. </a:t>
            </a:r>
            <a:r>
              <a:rPr lang="en-US" sz="2400" dirty="0" err="1">
                <a:solidFill>
                  <a:schemeClr val="bg1"/>
                </a:solidFill>
              </a:rPr>
              <a:t>pathlength</a:t>
            </a:r>
            <a:r>
              <a:rPr lang="en-US" sz="2400" dirty="0">
                <a:solidFill>
                  <a:schemeClr val="bg1"/>
                </a:solidFill>
              </a:rPr>
              <a:t> resolution)</a:t>
            </a:r>
          </a:p>
        </p:txBody>
      </p:sp>
      <p:sp>
        <p:nvSpPr>
          <p:cNvPr id="139" name="Rectangle 138"/>
          <p:cNvSpPr/>
          <p:nvPr/>
        </p:nvSpPr>
        <p:spPr>
          <a:xfrm>
            <a:off x="6440452" y="560980"/>
            <a:ext cx="2566014" cy="830997"/>
          </a:xfrm>
          <a:prstGeom prst="rect">
            <a:avLst/>
          </a:prstGeom>
        </p:spPr>
        <p:txBody>
          <a:bodyPr wrap="square">
            <a:spAutoFit/>
          </a:bodyPr>
          <a:lstStyle/>
          <a:p>
            <a:pPr lvl="0" algn="ctr">
              <a:spcBef>
                <a:spcPct val="20000"/>
              </a:spcBef>
            </a:pPr>
            <a:r>
              <a:rPr lang="en-US" sz="2400" dirty="0">
                <a:solidFill>
                  <a:schemeClr val="bg1"/>
                </a:solidFill>
              </a:rPr>
              <a:t>temporal coherence length</a:t>
            </a:r>
          </a:p>
        </p:txBody>
      </p:sp>
      <p:pic>
        <p:nvPicPr>
          <p:cNvPr id="142" name="Picture 141"/>
          <p:cNvPicPr>
            <a:picLocks noChangeAspect="1"/>
          </p:cNvPicPr>
          <p:nvPr/>
        </p:nvPicPr>
        <p:blipFill rotWithShape="1">
          <a:blip r:embed="rId15" cstate="print">
            <a:extLst>
              <a:ext uri="{28A0092B-C50C-407E-A947-70E740481C1C}">
                <a14:useLocalDpi xmlns:a14="http://schemas.microsoft.com/office/drawing/2010/main" val="0"/>
              </a:ext>
            </a:extLst>
          </a:blip>
          <a:srcRect t="33599" r="78963" b="46339"/>
          <a:stretch/>
        </p:blipFill>
        <p:spPr>
          <a:xfrm>
            <a:off x="1359333" y="2246712"/>
            <a:ext cx="832467" cy="651510"/>
          </a:xfrm>
          <a:prstGeom prst="rect">
            <a:avLst/>
          </a:prstGeom>
        </p:spPr>
      </p:pic>
      <p:sp>
        <p:nvSpPr>
          <p:cNvPr id="143" name="Oval 142"/>
          <p:cNvSpPr/>
          <p:nvPr/>
        </p:nvSpPr>
        <p:spPr>
          <a:xfrm>
            <a:off x="1310979" y="2547895"/>
            <a:ext cx="51980" cy="51980"/>
          </a:xfrm>
          <a:prstGeom prst="ellipse">
            <a:avLst/>
          </a:prstGeom>
          <a:solidFill>
            <a:srgbClr val="FF995D"/>
          </a:solidFill>
          <a:ln w="38100">
            <a:solidFill>
              <a:srgbClr val="F996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4" name="Isosceles Triangle 143"/>
          <p:cNvSpPr/>
          <p:nvPr/>
        </p:nvSpPr>
        <p:spPr>
          <a:xfrm rot="16200000">
            <a:off x="1475894" y="2162999"/>
            <a:ext cx="528066" cy="826455"/>
          </a:xfrm>
          <a:prstGeom prst="triangle">
            <a:avLst/>
          </a:prstGeom>
          <a:solidFill>
            <a:srgbClr val="F9965B">
              <a:alpha val="35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aphicFrame>
        <p:nvGraphicFramePr>
          <p:cNvPr id="145" name="Object 144"/>
          <p:cNvGraphicFramePr>
            <a:graphicFrameLocks noChangeAspect="1"/>
          </p:cNvGraphicFramePr>
          <p:nvPr>
            <p:extLst/>
          </p:nvPr>
        </p:nvGraphicFramePr>
        <p:xfrm>
          <a:off x="2041271" y="2129432"/>
          <a:ext cx="219456" cy="884682"/>
        </p:xfrm>
        <a:graphic>
          <a:graphicData uri="http://schemas.openxmlformats.org/presentationml/2006/ole">
            <mc:AlternateContent xmlns:mc="http://schemas.openxmlformats.org/markup-compatibility/2006">
              <mc:Choice xmlns:v="urn:schemas-microsoft-com:vml" Requires="v">
                <p:oleObj spid="_x0000_s45589" name="CorelDRAW" r:id="rId16" imgW="330840" imgH="1222200" progId="CorelDraw.Graphic.15">
                  <p:embed/>
                </p:oleObj>
              </mc:Choice>
              <mc:Fallback>
                <p:oleObj name="CorelDRAW" r:id="rId16" imgW="330840" imgH="1222200" progId="CorelDraw.Graphic.15">
                  <p:embed/>
                  <p:pic>
                    <p:nvPicPr>
                      <p:cNvPr id="0" name=""/>
                      <p:cNvPicPr/>
                      <p:nvPr/>
                    </p:nvPicPr>
                    <p:blipFill>
                      <a:blip r:embed="rId17"/>
                      <a:stretch>
                        <a:fillRect/>
                      </a:stretch>
                    </p:blipFill>
                    <p:spPr>
                      <a:xfrm>
                        <a:off x="2041271" y="2129432"/>
                        <a:ext cx="219456" cy="884682"/>
                      </a:xfrm>
                      <a:prstGeom prst="rect">
                        <a:avLst/>
                      </a:prstGeom>
                    </p:spPr>
                  </p:pic>
                </p:oleObj>
              </mc:Fallback>
            </mc:AlternateContent>
          </a:graphicData>
        </a:graphic>
      </p:graphicFrame>
      <p:cxnSp>
        <p:nvCxnSpPr>
          <p:cNvPr id="146" name="Straight Connector 145"/>
          <p:cNvCxnSpPr/>
          <p:nvPr/>
        </p:nvCxnSpPr>
        <p:spPr>
          <a:xfrm flipH="1" flipV="1">
            <a:off x="3144248" y="1958022"/>
            <a:ext cx="356879" cy="316695"/>
          </a:xfrm>
          <a:prstGeom prst="line">
            <a:avLst/>
          </a:prstGeom>
          <a:ln w="38100" cap="rnd">
            <a:solidFill>
              <a:schemeClr val="bg1"/>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3460233" y="2320548"/>
            <a:ext cx="82470" cy="192881"/>
          </a:xfrm>
          <a:prstGeom prst="rect">
            <a:avLst/>
          </a:prstGeom>
          <a:solidFill>
            <a:schemeClr val="tx2">
              <a:lumMod val="40000"/>
              <a:lumOff val="60000"/>
              <a:alpha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51" name="Straight Connector 150"/>
          <p:cNvCxnSpPr/>
          <p:nvPr/>
        </p:nvCxnSpPr>
        <p:spPr>
          <a:xfrm flipH="1">
            <a:off x="3344156" y="3387632"/>
            <a:ext cx="830886" cy="514301"/>
          </a:xfrm>
          <a:prstGeom prst="line">
            <a:avLst/>
          </a:prstGeom>
          <a:ln w="38100" cap="rnd">
            <a:solidFill>
              <a:schemeClr val="bg1"/>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155" name="Rectangle 154"/>
          <p:cNvSpPr/>
          <p:nvPr/>
        </p:nvSpPr>
        <p:spPr>
          <a:xfrm rot="16200000">
            <a:off x="4253477" y="3287813"/>
            <a:ext cx="82470" cy="192881"/>
          </a:xfrm>
          <a:prstGeom prst="rect">
            <a:avLst/>
          </a:prstGeom>
          <a:solidFill>
            <a:schemeClr val="tx2">
              <a:lumMod val="40000"/>
              <a:lumOff val="60000"/>
              <a:alpha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8" name="Rectangle 327"/>
          <p:cNvSpPr/>
          <p:nvPr/>
        </p:nvSpPr>
        <p:spPr>
          <a:xfrm>
            <a:off x="5541249" y="1284629"/>
            <a:ext cx="607950" cy="461665"/>
          </a:xfrm>
          <a:prstGeom prst="rect">
            <a:avLst/>
          </a:prstGeom>
        </p:spPr>
        <p:txBody>
          <a:bodyPr wrap="square">
            <a:spAutoFit/>
          </a:bodyPr>
          <a:lstStyle/>
          <a:p>
            <a:pPr lvl="0" algn="ctr">
              <a:spcBef>
                <a:spcPct val="20000"/>
              </a:spcBef>
            </a:pPr>
            <a:r>
              <a:rPr lang="el-GR" sz="2400" dirty="0">
                <a:solidFill>
                  <a:schemeClr val="bg1"/>
                </a:solidFill>
                <a:latin typeface="Meiryo" panose="020B0604030504040204" pitchFamily="34" charset="-128"/>
                <a:ea typeface="Meiryo" panose="020B0604030504040204" pitchFamily="34" charset="-128"/>
                <a:cs typeface="Meiryo" panose="020B0604030504040204" pitchFamily="34" charset="-128"/>
              </a:rPr>
              <a:t>Δ</a:t>
            </a:r>
            <a:r>
              <a:rPr lang="el-GR" sz="2400" dirty="0">
                <a:solidFill>
                  <a:schemeClr val="bg1"/>
                </a:solidFill>
              </a:rPr>
              <a:t>τ</a:t>
            </a:r>
            <a:endParaRPr lang="en-US" sz="2400" dirty="0">
              <a:solidFill>
                <a:schemeClr val="bg1"/>
              </a:solidFill>
            </a:endParaRPr>
          </a:p>
        </p:txBody>
      </p:sp>
      <p:sp>
        <p:nvSpPr>
          <p:cNvPr id="329" name="Rectangle 328"/>
          <p:cNvSpPr>
            <a:spLocks/>
          </p:cNvSpPr>
          <p:nvPr/>
        </p:nvSpPr>
        <p:spPr>
          <a:xfrm>
            <a:off x="5616530" y="1281684"/>
            <a:ext cx="459802" cy="379405"/>
          </a:xfrm>
          <a:prstGeom prst="rect">
            <a:avLst/>
          </a:prstGeom>
          <a:noFill/>
          <a:ln w="22225" cap="sq">
            <a:solidFill>
              <a:srgbClr val="FFFF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Right Brace 3"/>
          <p:cNvSpPr/>
          <p:nvPr/>
        </p:nvSpPr>
        <p:spPr>
          <a:xfrm>
            <a:off x="1428751" y="539578"/>
            <a:ext cx="108134" cy="1472501"/>
          </a:xfrm>
          <a:prstGeom prst="rightBrace">
            <a:avLst/>
          </a:prstGeom>
          <a:ln w="254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grpSp>
        <p:nvGrpSpPr>
          <p:cNvPr id="181" name="Group 180"/>
          <p:cNvGrpSpPr/>
          <p:nvPr/>
        </p:nvGrpSpPr>
        <p:grpSpPr>
          <a:xfrm>
            <a:off x="5222655" y="2313432"/>
            <a:ext cx="367748" cy="530352"/>
            <a:chOff x="5641848" y="1517904"/>
            <a:chExt cx="1197048" cy="701416"/>
          </a:xfrm>
          <a:solidFill>
            <a:srgbClr val="905635"/>
          </a:solidFill>
        </p:grpSpPr>
        <p:sp>
          <p:nvSpPr>
            <p:cNvPr id="182" name="Trapezoid 181"/>
            <p:cNvSpPr/>
            <p:nvPr/>
          </p:nvSpPr>
          <p:spPr>
            <a:xfrm flipH="1" flipV="1">
              <a:off x="5641848" y="1517904"/>
              <a:ext cx="1197048" cy="701416"/>
            </a:xfrm>
            <a:prstGeom prst="trapezoid">
              <a:avLst>
                <a:gd name="adj" fmla="val 0"/>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1" name="Trapezoid 190"/>
            <p:cNvSpPr/>
            <p:nvPr/>
          </p:nvSpPr>
          <p:spPr>
            <a:xfrm flipH="1" flipV="1">
              <a:off x="5641848" y="1517904"/>
              <a:ext cx="1197048" cy="701416"/>
            </a:xfrm>
            <a:prstGeom prst="trapezoid">
              <a:avLst>
                <a:gd name="adj" fmla="val 0"/>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195" name="Group 194"/>
          <p:cNvGrpSpPr/>
          <p:nvPr/>
        </p:nvGrpSpPr>
        <p:grpSpPr>
          <a:xfrm>
            <a:off x="5509611" y="2313432"/>
            <a:ext cx="362008" cy="530352"/>
            <a:chOff x="5641848" y="1517904"/>
            <a:chExt cx="1197048" cy="701416"/>
          </a:xfrm>
          <a:solidFill>
            <a:srgbClr val="905635"/>
          </a:solidFill>
        </p:grpSpPr>
        <p:sp>
          <p:nvSpPr>
            <p:cNvPr id="199" name="Trapezoid 198"/>
            <p:cNvSpPr/>
            <p:nvPr/>
          </p:nvSpPr>
          <p:spPr>
            <a:xfrm flipH="1" flipV="1">
              <a:off x="5641848" y="1517904"/>
              <a:ext cx="1197048" cy="701416"/>
            </a:xfrm>
            <a:prstGeom prst="trapezoid">
              <a:avLst>
                <a:gd name="adj" fmla="val 0"/>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0" name="Trapezoid 199"/>
            <p:cNvSpPr/>
            <p:nvPr/>
          </p:nvSpPr>
          <p:spPr>
            <a:xfrm flipH="1" flipV="1">
              <a:off x="5641848" y="1517904"/>
              <a:ext cx="1197048" cy="701416"/>
            </a:xfrm>
            <a:prstGeom prst="trapezoid">
              <a:avLst>
                <a:gd name="adj" fmla="val 0"/>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201" name="Group 200"/>
          <p:cNvGrpSpPr/>
          <p:nvPr/>
        </p:nvGrpSpPr>
        <p:grpSpPr>
          <a:xfrm>
            <a:off x="5805544" y="2313432"/>
            <a:ext cx="355039" cy="530352"/>
            <a:chOff x="5641848" y="1517904"/>
            <a:chExt cx="1197048" cy="701416"/>
          </a:xfrm>
          <a:solidFill>
            <a:srgbClr val="905635"/>
          </a:solidFill>
        </p:grpSpPr>
        <p:sp>
          <p:nvSpPr>
            <p:cNvPr id="203" name="Trapezoid 202"/>
            <p:cNvSpPr/>
            <p:nvPr/>
          </p:nvSpPr>
          <p:spPr>
            <a:xfrm flipH="1" flipV="1">
              <a:off x="5641848" y="1517904"/>
              <a:ext cx="1197048" cy="701416"/>
            </a:xfrm>
            <a:prstGeom prst="trapezoid">
              <a:avLst>
                <a:gd name="adj" fmla="val 0"/>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7" name="Trapezoid 206"/>
            <p:cNvSpPr/>
            <p:nvPr/>
          </p:nvSpPr>
          <p:spPr>
            <a:xfrm flipH="1" flipV="1">
              <a:off x="5641848" y="1517904"/>
              <a:ext cx="1197048" cy="701416"/>
            </a:xfrm>
            <a:prstGeom prst="trapezoid">
              <a:avLst>
                <a:gd name="adj" fmla="val 0"/>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208" name="Group 207"/>
          <p:cNvGrpSpPr/>
          <p:nvPr/>
        </p:nvGrpSpPr>
        <p:grpSpPr>
          <a:xfrm>
            <a:off x="6055618" y="2313432"/>
            <a:ext cx="394880" cy="530352"/>
            <a:chOff x="5641848" y="1517904"/>
            <a:chExt cx="1197048" cy="701416"/>
          </a:xfrm>
          <a:solidFill>
            <a:srgbClr val="905635"/>
          </a:solidFill>
        </p:grpSpPr>
        <p:sp>
          <p:nvSpPr>
            <p:cNvPr id="213" name="Trapezoid 212"/>
            <p:cNvSpPr/>
            <p:nvPr/>
          </p:nvSpPr>
          <p:spPr>
            <a:xfrm flipH="1" flipV="1">
              <a:off x="5641848" y="1517904"/>
              <a:ext cx="1197048" cy="701416"/>
            </a:xfrm>
            <a:prstGeom prst="trapezoid">
              <a:avLst>
                <a:gd name="adj" fmla="val 0"/>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7" name="Trapezoid 216"/>
            <p:cNvSpPr/>
            <p:nvPr/>
          </p:nvSpPr>
          <p:spPr>
            <a:xfrm flipH="1" flipV="1">
              <a:off x="5641848" y="1517904"/>
              <a:ext cx="1197048" cy="701416"/>
            </a:xfrm>
            <a:prstGeom prst="trapezoid">
              <a:avLst>
                <a:gd name="adj" fmla="val 0"/>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8" name="Group 7"/>
          <p:cNvGrpSpPr/>
          <p:nvPr/>
        </p:nvGrpSpPr>
        <p:grpSpPr>
          <a:xfrm>
            <a:off x="5288121" y="3324623"/>
            <a:ext cx="1147862" cy="126017"/>
            <a:chOff x="5526828" y="4432831"/>
            <a:chExt cx="1530482" cy="168022"/>
          </a:xfrm>
        </p:grpSpPr>
        <p:cxnSp>
          <p:nvCxnSpPr>
            <p:cNvPr id="229" name="Straight Connector 228"/>
            <p:cNvCxnSpPr/>
            <p:nvPr/>
          </p:nvCxnSpPr>
          <p:spPr>
            <a:xfrm>
              <a:off x="5526828" y="4432831"/>
              <a:ext cx="0" cy="163055"/>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a:off x="5910518" y="4432831"/>
              <a:ext cx="0" cy="168022"/>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p:cNvCxnSpPr/>
            <p:nvPr/>
          </p:nvCxnSpPr>
          <p:spPr>
            <a:xfrm>
              <a:off x="6294892" y="4432831"/>
              <a:ext cx="0" cy="168022"/>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p:nvCxnSpPr>
          <p:spPr>
            <a:xfrm>
              <a:off x="6679524" y="4432831"/>
              <a:ext cx="0" cy="168022"/>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p:nvCxnSpPr>
          <p:spPr>
            <a:xfrm>
              <a:off x="7057310" y="4432831"/>
              <a:ext cx="0" cy="168022"/>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247" name="Straight Connector 246"/>
          <p:cNvCxnSpPr/>
          <p:nvPr/>
        </p:nvCxnSpPr>
        <p:spPr>
          <a:xfrm>
            <a:off x="5142733" y="2423584"/>
            <a:ext cx="433156" cy="0"/>
          </a:xfrm>
          <a:prstGeom prst="line">
            <a:avLst/>
          </a:prstGeom>
          <a:ln w="38100">
            <a:solidFill>
              <a:srgbClr val="F9965B"/>
            </a:solidFill>
            <a:prstDash val="solid"/>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a:xfrm>
            <a:off x="5550165" y="2423584"/>
            <a:ext cx="319046" cy="0"/>
          </a:xfrm>
          <a:prstGeom prst="line">
            <a:avLst/>
          </a:prstGeom>
          <a:ln w="38100">
            <a:solidFill>
              <a:srgbClr val="F9965B"/>
            </a:solidFill>
            <a:prstDash val="solid"/>
          </a:ln>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p:nvCxnSpPr>
        <p:spPr>
          <a:xfrm>
            <a:off x="5836780" y="2423584"/>
            <a:ext cx="319046" cy="0"/>
          </a:xfrm>
          <a:prstGeom prst="line">
            <a:avLst/>
          </a:prstGeom>
          <a:ln w="38100">
            <a:solidFill>
              <a:srgbClr val="F9965B"/>
            </a:solidFill>
            <a:prstDash val="solid"/>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p:nvCxnSpPr>
        <p:spPr>
          <a:xfrm>
            <a:off x="6116937" y="2423584"/>
            <a:ext cx="319046" cy="0"/>
          </a:xfrm>
          <a:prstGeom prst="line">
            <a:avLst/>
          </a:prstGeom>
          <a:ln w="38100">
            <a:solidFill>
              <a:srgbClr val="F9965B"/>
            </a:solidFill>
            <a:prstDash val="solid"/>
          </a:ln>
        </p:spPr>
        <p:style>
          <a:lnRef idx="1">
            <a:schemeClr val="accent1"/>
          </a:lnRef>
          <a:fillRef idx="0">
            <a:schemeClr val="accent1"/>
          </a:fillRef>
          <a:effectRef idx="0">
            <a:schemeClr val="accent1"/>
          </a:effectRef>
          <a:fontRef idx="minor">
            <a:schemeClr val="tx1"/>
          </a:fontRef>
        </p:style>
      </p:cxnSp>
      <p:grpSp>
        <p:nvGrpSpPr>
          <p:cNvPr id="280" name="Group 279"/>
          <p:cNvGrpSpPr/>
          <p:nvPr/>
        </p:nvGrpSpPr>
        <p:grpSpPr>
          <a:xfrm>
            <a:off x="6122847" y="1872234"/>
            <a:ext cx="64087" cy="1399032"/>
            <a:chOff x="5781897" y="2056255"/>
            <a:chExt cx="85449" cy="1865376"/>
          </a:xfrm>
        </p:grpSpPr>
        <p:sp>
          <p:nvSpPr>
            <p:cNvPr id="292" name="Rectangle 291"/>
            <p:cNvSpPr/>
            <p:nvPr/>
          </p:nvSpPr>
          <p:spPr>
            <a:xfrm>
              <a:off x="5821626" y="2056255"/>
              <a:ext cx="45720" cy="1865376"/>
            </a:xfrm>
            <a:prstGeom prst="rect">
              <a:avLst/>
            </a:prstGeom>
            <a:solidFill>
              <a:srgbClr val="595959"/>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9" name="Rectangle 298"/>
            <p:cNvSpPr/>
            <p:nvPr/>
          </p:nvSpPr>
          <p:spPr>
            <a:xfrm>
              <a:off x="5781897" y="2056255"/>
              <a:ext cx="45720" cy="1865376"/>
            </a:xfrm>
            <a:prstGeom prst="rect">
              <a:avLst/>
            </a:prstGeom>
            <a:solidFill>
              <a:srgbClr val="A7C4D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302" name="Group 301"/>
          <p:cNvGrpSpPr/>
          <p:nvPr/>
        </p:nvGrpSpPr>
        <p:grpSpPr>
          <a:xfrm>
            <a:off x="6406186" y="1872234"/>
            <a:ext cx="64087" cy="1399032"/>
            <a:chOff x="5781897" y="2056255"/>
            <a:chExt cx="85449" cy="1865376"/>
          </a:xfrm>
        </p:grpSpPr>
        <p:sp>
          <p:nvSpPr>
            <p:cNvPr id="303" name="Rectangle 302"/>
            <p:cNvSpPr/>
            <p:nvPr/>
          </p:nvSpPr>
          <p:spPr>
            <a:xfrm>
              <a:off x="5821626" y="2056255"/>
              <a:ext cx="45720" cy="1865376"/>
            </a:xfrm>
            <a:prstGeom prst="rect">
              <a:avLst/>
            </a:prstGeom>
            <a:solidFill>
              <a:srgbClr val="595959"/>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5" name="Rectangle 304"/>
            <p:cNvSpPr/>
            <p:nvPr/>
          </p:nvSpPr>
          <p:spPr>
            <a:xfrm>
              <a:off x="5781897" y="2056255"/>
              <a:ext cx="45720" cy="1865376"/>
            </a:xfrm>
            <a:prstGeom prst="rect">
              <a:avLst/>
            </a:prstGeom>
            <a:solidFill>
              <a:srgbClr val="A7C4D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306" name="Group 305"/>
          <p:cNvGrpSpPr/>
          <p:nvPr/>
        </p:nvGrpSpPr>
        <p:grpSpPr>
          <a:xfrm>
            <a:off x="5834373" y="1874778"/>
            <a:ext cx="64087" cy="1399032"/>
            <a:chOff x="5781897" y="2056255"/>
            <a:chExt cx="85449" cy="1865376"/>
          </a:xfrm>
        </p:grpSpPr>
        <p:sp>
          <p:nvSpPr>
            <p:cNvPr id="307" name="Rectangle 306"/>
            <p:cNvSpPr/>
            <p:nvPr/>
          </p:nvSpPr>
          <p:spPr>
            <a:xfrm>
              <a:off x="5821626" y="2056255"/>
              <a:ext cx="45720" cy="1865376"/>
            </a:xfrm>
            <a:prstGeom prst="rect">
              <a:avLst/>
            </a:prstGeom>
            <a:solidFill>
              <a:srgbClr val="595959"/>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8" name="Rectangle 307"/>
            <p:cNvSpPr/>
            <p:nvPr/>
          </p:nvSpPr>
          <p:spPr>
            <a:xfrm>
              <a:off x="5781897" y="2056255"/>
              <a:ext cx="45720" cy="1865376"/>
            </a:xfrm>
            <a:prstGeom prst="rect">
              <a:avLst/>
            </a:prstGeom>
            <a:solidFill>
              <a:srgbClr val="A7C4D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309" name="Group 308"/>
          <p:cNvGrpSpPr/>
          <p:nvPr/>
        </p:nvGrpSpPr>
        <p:grpSpPr>
          <a:xfrm>
            <a:off x="5546092" y="1872234"/>
            <a:ext cx="64087" cy="1399032"/>
            <a:chOff x="5781897" y="2056255"/>
            <a:chExt cx="85449" cy="1865376"/>
          </a:xfrm>
        </p:grpSpPr>
        <p:sp>
          <p:nvSpPr>
            <p:cNvPr id="310" name="Rectangle 309"/>
            <p:cNvSpPr/>
            <p:nvPr/>
          </p:nvSpPr>
          <p:spPr>
            <a:xfrm>
              <a:off x="5821626" y="2056255"/>
              <a:ext cx="45720" cy="1865376"/>
            </a:xfrm>
            <a:prstGeom prst="rect">
              <a:avLst/>
            </a:prstGeom>
            <a:solidFill>
              <a:srgbClr val="595959"/>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1" name="Rectangle 310"/>
            <p:cNvSpPr/>
            <p:nvPr/>
          </p:nvSpPr>
          <p:spPr>
            <a:xfrm>
              <a:off x="5781897" y="2056255"/>
              <a:ext cx="45720" cy="1865376"/>
            </a:xfrm>
            <a:prstGeom prst="rect">
              <a:avLst/>
            </a:prstGeom>
            <a:solidFill>
              <a:srgbClr val="A7C4D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312" name="Group 311"/>
          <p:cNvGrpSpPr/>
          <p:nvPr/>
        </p:nvGrpSpPr>
        <p:grpSpPr>
          <a:xfrm>
            <a:off x="5256843" y="1872234"/>
            <a:ext cx="64087" cy="1399032"/>
            <a:chOff x="5781897" y="2056255"/>
            <a:chExt cx="85449" cy="1865376"/>
          </a:xfrm>
        </p:grpSpPr>
        <p:sp>
          <p:nvSpPr>
            <p:cNvPr id="330" name="Rectangle 329"/>
            <p:cNvSpPr/>
            <p:nvPr/>
          </p:nvSpPr>
          <p:spPr>
            <a:xfrm>
              <a:off x="5821626" y="2056255"/>
              <a:ext cx="45720" cy="1865376"/>
            </a:xfrm>
            <a:prstGeom prst="rect">
              <a:avLst/>
            </a:prstGeom>
            <a:solidFill>
              <a:srgbClr val="595959"/>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1" name="Rectangle 330"/>
            <p:cNvSpPr/>
            <p:nvPr/>
          </p:nvSpPr>
          <p:spPr>
            <a:xfrm>
              <a:off x="5781897" y="2056255"/>
              <a:ext cx="45720" cy="1865376"/>
            </a:xfrm>
            <a:prstGeom prst="rect">
              <a:avLst/>
            </a:prstGeom>
            <a:solidFill>
              <a:srgbClr val="A7C4D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345" name="Rectangle 344"/>
          <p:cNvSpPr>
            <a:spLocks/>
          </p:cNvSpPr>
          <p:nvPr/>
        </p:nvSpPr>
        <p:spPr>
          <a:xfrm>
            <a:off x="44036" y="2961817"/>
            <a:ext cx="1536034" cy="1186880"/>
          </a:xfrm>
          <a:prstGeom prst="rect">
            <a:avLst/>
          </a:prstGeom>
          <a:noFill/>
          <a:ln w="22225" cap="sq">
            <a:solidFill>
              <a:srgbClr val="FFFF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aphicFrame>
        <p:nvGraphicFramePr>
          <p:cNvPr id="177" name="Object 176"/>
          <p:cNvGraphicFramePr>
            <a:graphicFrameLocks noChangeAspect="1"/>
          </p:cNvGraphicFramePr>
          <p:nvPr>
            <p:extLst>
              <p:ext uri="{D42A27DB-BD31-4B8C-83A1-F6EECF244321}">
                <p14:modId xmlns:p14="http://schemas.microsoft.com/office/powerpoint/2010/main" val="4014761646"/>
              </p:ext>
            </p:extLst>
          </p:nvPr>
        </p:nvGraphicFramePr>
        <p:xfrm>
          <a:off x="1994324" y="3817492"/>
          <a:ext cx="1309878" cy="938297"/>
        </p:xfrm>
        <a:graphic>
          <a:graphicData uri="http://schemas.openxmlformats.org/presentationml/2006/ole">
            <mc:AlternateContent xmlns:mc="http://schemas.openxmlformats.org/markup-compatibility/2006">
              <mc:Choice xmlns:v="urn:schemas-microsoft-com:vml" Requires="v">
                <p:oleObj spid="_x0000_s45590" name="CorelDRAW" r:id="rId18" imgW="5799240" imgH="4248720" progId="CorelDraw.Graphic.15">
                  <p:embed/>
                </p:oleObj>
              </mc:Choice>
              <mc:Fallback>
                <p:oleObj name="CorelDRAW" r:id="rId18" imgW="5799240" imgH="4248720" progId="CorelDraw.Graphic.15">
                  <p:embed/>
                  <p:pic>
                    <p:nvPicPr>
                      <p:cNvPr id="0" name=""/>
                      <p:cNvPicPr/>
                      <p:nvPr/>
                    </p:nvPicPr>
                    <p:blipFill>
                      <a:blip r:embed="rId19"/>
                      <a:stretch>
                        <a:fillRect/>
                      </a:stretch>
                    </p:blipFill>
                    <p:spPr>
                      <a:xfrm>
                        <a:off x="1994324" y="3817492"/>
                        <a:ext cx="1309878" cy="938297"/>
                      </a:xfrm>
                      <a:prstGeom prst="rect">
                        <a:avLst/>
                      </a:prstGeom>
                    </p:spPr>
                  </p:pic>
                </p:oleObj>
              </mc:Fallback>
            </mc:AlternateContent>
          </a:graphicData>
        </a:graphic>
      </p:graphicFrame>
      <p:graphicFrame>
        <p:nvGraphicFramePr>
          <p:cNvPr id="178" name="Object 177"/>
          <p:cNvGraphicFramePr>
            <a:graphicFrameLocks noChangeAspect="1"/>
          </p:cNvGraphicFramePr>
          <p:nvPr>
            <p:extLst>
              <p:ext uri="{D42A27DB-BD31-4B8C-83A1-F6EECF244321}">
                <p14:modId xmlns:p14="http://schemas.microsoft.com/office/powerpoint/2010/main" val="3174703080"/>
              </p:ext>
            </p:extLst>
          </p:nvPr>
        </p:nvGraphicFramePr>
        <p:xfrm>
          <a:off x="1994324" y="3817492"/>
          <a:ext cx="1309878" cy="938297"/>
        </p:xfrm>
        <a:graphic>
          <a:graphicData uri="http://schemas.openxmlformats.org/presentationml/2006/ole">
            <mc:AlternateContent xmlns:mc="http://schemas.openxmlformats.org/markup-compatibility/2006">
              <mc:Choice xmlns:v="urn:schemas-microsoft-com:vml" Requires="v">
                <p:oleObj spid="_x0000_s45591" name="CorelDRAW" r:id="rId20" imgW="5799240" imgH="4248720" progId="CorelDraw.Graphic.15">
                  <p:embed/>
                </p:oleObj>
              </mc:Choice>
              <mc:Fallback>
                <p:oleObj name="CorelDRAW" r:id="rId20" imgW="5799240" imgH="4248720" progId="CorelDraw.Graphic.15">
                  <p:embed/>
                  <p:pic>
                    <p:nvPicPr>
                      <p:cNvPr id="0" name=""/>
                      <p:cNvPicPr/>
                      <p:nvPr/>
                    </p:nvPicPr>
                    <p:blipFill>
                      <a:blip r:embed="rId21"/>
                      <a:stretch>
                        <a:fillRect/>
                      </a:stretch>
                    </p:blipFill>
                    <p:spPr>
                      <a:xfrm>
                        <a:off x="1994324" y="3817492"/>
                        <a:ext cx="1309878" cy="938297"/>
                      </a:xfrm>
                      <a:prstGeom prst="rect">
                        <a:avLst/>
                      </a:prstGeom>
                    </p:spPr>
                  </p:pic>
                </p:oleObj>
              </mc:Fallback>
            </mc:AlternateContent>
          </a:graphicData>
        </a:graphic>
      </p:graphicFrame>
      <p:graphicFrame>
        <p:nvGraphicFramePr>
          <p:cNvPr id="179" name="Object 178"/>
          <p:cNvGraphicFramePr>
            <a:graphicFrameLocks noChangeAspect="1"/>
          </p:cNvGraphicFramePr>
          <p:nvPr>
            <p:extLst>
              <p:ext uri="{D42A27DB-BD31-4B8C-83A1-F6EECF244321}">
                <p14:modId xmlns:p14="http://schemas.microsoft.com/office/powerpoint/2010/main" val="358433478"/>
              </p:ext>
            </p:extLst>
          </p:nvPr>
        </p:nvGraphicFramePr>
        <p:xfrm>
          <a:off x="1994324" y="3817492"/>
          <a:ext cx="1309878" cy="938297"/>
        </p:xfrm>
        <a:graphic>
          <a:graphicData uri="http://schemas.openxmlformats.org/presentationml/2006/ole">
            <mc:AlternateContent xmlns:mc="http://schemas.openxmlformats.org/markup-compatibility/2006">
              <mc:Choice xmlns:v="urn:schemas-microsoft-com:vml" Requires="v">
                <p:oleObj spid="_x0000_s45592" name="CorelDRAW" r:id="rId22" imgW="5799240" imgH="4248720" progId="CorelDraw.Graphic.15">
                  <p:embed/>
                </p:oleObj>
              </mc:Choice>
              <mc:Fallback>
                <p:oleObj name="CorelDRAW" r:id="rId22" imgW="5799240" imgH="4248720" progId="CorelDraw.Graphic.15">
                  <p:embed/>
                  <p:pic>
                    <p:nvPicPr>
                      <p:cNvPr id="0" name=""/>
                      <p:cNvPicPr/>
                      <p:nvPr/>
                    </p:nvPicPr>
                    <p:blipFill>
                      <a:blip r:embed="rId23"/>
                      <a:stretch>
                        <a:fillRect/>
                      </a:stretch>
                    </p:blipFill>
                    <p:spPr>
                      <a:xfrm>
                        <a:off x="1994324" y="3817492"/>
                        <a:ext cx="1309878" cy="938297"/>
                      </a:xfrm>
                      <a:prstGeom prst="rect">
                        <a:avLst/>
                      </a:prstGeom>
                    </p:spPr>
                  </p:pic>
                </p:oleObj>
              </mc:Fallback>
            </mc:AlternateContent>
          </a:graphicData>
        </a:graphic>
      </p:graphicFrame>
      <p:graphicFrame>
        <p:nvGraphicFramePr>
          <p:cNvPr id="180" name="Object 179"/>
          <p:cNvGraphicFramePr>
            <a:graphicFrameLocks noChangeAspect="1"/>
          </p:cNvGraphicFramePr>
          <p:nvPr>
            <p:extLst>
              <p:ext uri="{D42A27DB-BD31-4B8C-83A1-F6EECF244321}">
                <p14:modId xmlns:p14="http://schemas.microsoft.com/office/powerpoint/2010/main" val="3709515792"/>
              </p:ext>
            </p:extLst>
          </p:nvPr>
        </p:nvGraphicFramePr>
        <p:xfrm>
          <a:off x="1994324" y="3817492"/>
          <a:ext cx="1309878" cy="938297"/>
        </p:xfrm>
        <a:graphic>
          <a:graphicData uri="http://schemas.openxmlformats.org/presentationml/2006/ole">
            <mc:AlternateContent xmlns:mc="http://schemas.openxmlformats.org/markup-compatibility/2006">
              <mc:Choice xmlns:v="urn:schemas-microsoft-com:vml" Requires="v">
                <p:oleObj spid="_x0000_s45593" name="CorelDRAW" r:id="rId24" imgW="5799240" imgH="4248720" progId="CorelDraw.Graphic.15">
                  <p:embed/>
                </p:oleObj>
              </mc:Choice>
              <mc:Fallback>
                <p:oleObj name="CorelDRAW" r:id="rId24" imgW="5799240" imgH="4248720" progId="CorelDraw.Graphic.15">
                  <p:embed/>
                  <p:pic>
                    <p:nvPicPr>
                      <p:cNvPr id="0" name=""/>
                      <p:cNvPicPr/>
                      <p:nvPr/>
                    </p:nvPicPr>
                    <p:blipFill>
                      <a:blip r:embed="rId25"/>
                      <a:stretch>
                        <a:fillRect/>
                      </a:stretch>
                    </p:blipFill>
                    <p:spPr>
                      <a:xfrm>
                        <a:off x="1994324" y="3817492"/>
                        <a:ext cx="1309878" cy="938297"/>
                      </a:xfrm>
                      <a:prstGeom prst="rect">
                        <a:avLst/>
                      </a:prstGeom>
                    </p:spPr>
                  </p:pic>
                </p:oleObj>
              </mc:Fallback>
            </mc:AlternateContent>
          </a:graphicData>
        </a:graphic>
      </p:graphicFrame>
      <p:graphicFrame>
        <p:nvGraphicFramePr>
          <p:cNvPr id="185" name="Object 184"/>
          <p:cNvGraphicFramePr>
            <a:graphicFrameLocks noChangeAspect="1"/>
          </p:cNvGraphicFramePr>
          <p:nvPr>
            <p:extLst>
              <p:ext uri="{D42A27DB-BD31-4B8C-83A1-F6EECF244321}">
                <p14:modId xmlns:p14="http://schemas.microsoft.com/office/powerpoint/2010/main" val="313209833"/>
              </p:ext>
            </p:extLst>
          </p:nvPr>
        </p:nvGraphicFramePr>
        <p:xfrm>
          <a:off x="1994324" y="3817492"/>
          <a:ext cx="1309878" cy="938297"/>
        </p:xfrm>
        <a:graphic>
          <a:graphicData uri="http://schemas.openxmlformats.org/presentationml/2006/ole">
            <mc:AlternateContent xmlns:mc="http://schemas.openxmlformats.org/markup-compatibility/2006">
              <mc:Choice xmlns:v="urn:schemas-microsoft-com:vml" Requires="v">
                <p:oleObj spid="_x0000_s45594" name="CorelDRAW" r:id="rId26" imgW="5799240" imgH="4248720" progId="CorelDraw.Graphic.15">
                  <p:embed/>
                </p:oleObj>
              </mc:Choice>
              <mc:Fallback>
                <p:oleObj name="CorelDRAW" r:id="rId26" imgW="5799240" imgH="4248720" progId="CorelDraw.Graphic.15">
                  <p:embed/>
                  <p:pic>
                    <p:nvPicPr>
                      <p:cNvPr id="0" name=""/>
                      <p:cNvPicPr/>
                      <p:nvPr/>
                    </p:nvPicPr>
                    <p:blipFill>
                      <a:blip r:embed="rId27"/>
                      <a:stretch>
                        <a:fillRect/>
                      </a:stretch>
                    </p:blipFill>
                    <p:spPr>
                      <a:xfrm>
                        <a:off x="1994324" y="3817492"/>
                        <a:ext cx="1309878" cy="938297"/>
                      </a:xfrm>
                      <a:prstGeom prst="rect">
                        <a:avLst/>
                      </a:prstGeom>
                    </p:spPr>
                  </p:pic>
                </p:oleObj>
              </mc:Fallback>
            </mc:AlternateContent>
          </a:graphicData>
        </a:graphic>
      </p:graphicFrame>
      <p:graphicFrame>
        <p:nvGraphicFramePr>
          <p:cNvPr id="189" name="Object 188"/>
          <p:cNvGraphicFramePr>
            <a:graphicFrameLocks noChangeAspect="1"/>
          </p:cNvGraphicFramePr>
          <p:nvPr>
            <p:extLst>
              <p:ext uri="{D42A27DB-BD31-4B8C-83A1-F6EECF244321}">
                <p14:modId xmlns:p14="http://schemas.microsoft.com/office/powerpoint/2010/main" val="933627486"/>
              </p:ext>
            </p:extLst>
          </p:nvPr>
        </p:nvGraphicFramePr>
        <p:xfrm>
          <a:off x="1994324" y="3817492"/>
          <a:ext cx="1309878" cy="938297"/>
        </p:xfrm>
        <a:graphic>
          <a:graphicData uri="http://schemas.openxmlformats.org/presentationml/2006/ole">
            <mc:AlternateContent xmlns:mc="http://schemas.openxmlformats.org/markup-compatibility/2006">
              <mc:Choice xmlns:v="urn:schemas-microsoft-com:vml" Requires="v">
                <p:oleObj spid="_x0000_s45595" name="CorelDRAW" r:id="rId28" imgW="5799240" imgH="4248720" progId="CorelDraw.Graphic.15">
                  <p:embed/>
                </p:oleObj>
              </mc:Choice>
              <mc:Fallback>
                <p:oleObj name="CorelDRAW" r:id="rId28" imgW="5799240" imgH="4248720" progId="CorelDraw.Graphic.15">
                  <p:embed/>
                  <p:pic>
                    <p:nvPicPr>
                      <p:cNvPr id="0" name=""/>
                      <p:cNvPicPr/>
                      <p:nvPr/>
                    </p:nvPicPr>
                    <p:blipFill>
                      <a:blip r:embed="rId29"/>
                      <a:stretch>
                        <a:fillRect/>
                      </a:stretch>
                    </p:blipFill>
                    <p:spPr>
                      <a:xfrm>
                        <a:off x="1994324" y="3817492"/>
                        <a:ext cx="1309878" cy="938297"/>
                      </a:xfrm>
                      <a:prstGeom prst="rect">
                        <a:avLst/>
                      </a:prstGeom>
                    </p:spPr>
                  </p:pic>
                </p:oleObj>
              </mc:Fallback>
            </mc:AlternateContent>
          </a:graphicData>
        </a:graphic>
      </p:graphicFrame>
      <p:grpSp>
        <p:nvGrpSpPr>
          <p:cNvPr id="3" name="Group 2"/>
          <p:cNvGrpSpPr/>
          <p:nvPr/>
        </p:nvGrpSpPr>
        <p:grpSpPr>
          <a:xfrm>
            <a:off x="1594914" y="587425"/>
            <a:ext cx="1464005" cy="1374643"/>
            <a:chOff x="1508486" y="588493"/>
            <a:chExt cx="1952006" cy="1832864"/>
          </a:xfrm>
        </p:grpSpPr>
        <p:grpSp>
          <p:nvGrpSpPr>
            <p:cNvPr id="236" name="Group 235"/>
            <p:cNvGrpSpPr>
              <a:grpSpLocks noChangeAspect="1"/>
            </p:cNvGrpSpPr>
            <p:nvPr/>
          </p:nvGrpSpPr>
          <p:grpSpPr>
            <a:xfrm>
              <a:off x="1546730" y="1127946"/>
              <a:ext cx="1913762" cy="1293411"/>
              <a:chOff x="2661273" y="3419046"/>
              <a:chExt cx="3214624" cy="2278202"/>
            </a:xfrm>
          </p:grpSpPr>
          <p:cxnSp>
            <p:nvCxnSpPr>
              <p:cNvPr id="238" name="Straight Arrow Connector 237"/>
              <p:cNvCxnSpPr/>
              <p:nvPr/>
            </p:nvCxnSpPr>
            <p:spPr>
              <a:xfrm flipH="1">
                <a:off x="2661273" y="3419046"/>
                <a:ext cx="3" cy="2278202"/>
              </a:xfrm>
              <a:prstGeom prst="straightConnector1">
                <a:avLst/>
              </a:prstGeom>
              <a:ln w="38100">
                <a:solidFill>
                  <a:schemeClr val="bg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239" name="Straight Arrow Connector 238"/>
              <p:cNvCxnSpPr/>
              <p:nvPr/>
            </p:nvCxnSpPr>
            <p:spPr>
              <a:xfrm flipH="1" flipV="1">
                <a:off x="2661276" y="5687745"/>
                <a:ext cx="3214621" cy="9503"/>
              </a:xfrm>
              <a:prstGeom prst="straightConnector1">
                <a:avLst/>
              </a:prstGeom>
              <a:ln w="38100">
                <a:solidFill>
                  <a:schemeClr val="bg1"/>
                </a:solidFill>
                <a:headEnd type="arrow"/>
                <a:tailEnd type="none"/>
              </a:ln>
            </p:spPr>
            <p:style>
              <a:lnRef idx="1">
                <a:schemeClr val="accent1"/>
              </a:lnRef>
              <a:fillRef idx="0">
                <a:schemeClr val="accent1"/>
              </a:fillRef>
              <a:effectRef idx="0">
                <a:schemeClr val="accent1"/>
              </a:effectRef>
              <a:fontRef idx="minor">
                <a:schemeClr val="tx1"/>
              </a:fontRef>
            </p:style>
          </p:cxnSp>
        </p:grpSp>
        <p:sp>
          <p:nvSpPr>
            <p:cNvPr id="235" name="Rectangle 234"/>
            <p:cNvSpPr/>
            <p:nvPr/>
          </p:nvSpPr>
          <p:spPr>
            <a:xfrm>
              <a:off x="1508486" y="588493"/>
              <a:ext cx="1821591" cy="615555"/>
            </a:xfrm>
            <a:prstGeom prst="rect">
              <a:avLst/>
            </a:prstGeom>
          </p:spPr>
          <p:txBody>
            <a:bodyPr wrap="square">
              <a:spAutoFit/>
            </a:bodyPr>
            <a:lstStyle/>
            <a:p>
              <a:pPr lvl="0" algn="ctr">
                <a:spcBef>
                  <a:spcPct val="20000"/>
                </a:spcBef>
              </a:pPr>
              <a:r>
                <a:rPr lang="en-US" sz="2400" dirty="0">
                  <a:solidFill>
                    <a:schemeClr val="bg1"/>
                  </a:solidFill>
                </a:rPr>
                <a:t>real field</a:t>
              </a:r>
            </a:p>
          </p:txBody>
        </p:sp>
        <p:graphicFrame>
          <p:nvGraphicFramePr>
            <p:cNvPr id="241" name="Object 240"/>
            <p:cNvGraphicFramePr>
              <a:graphicFrameLocks noChangeAspect="1"/>
            </p:cNvGraphicFramePr>
            <p:nvPr>
              <p:extLst/>
            </p:nvPr>
          </p:nvGraphicFramePr>
          <p:xfrm>
            <a:off x="1548297" y="1160278"/>
            <a:ext cx="1746504" cy="1251062"/>
          </p:xfrm>
          <a:graphic>
            <a:graphicData uri="http://schemas.openxmlformats.org/presentationml/2006/ole">
              <mc:AlternateContent xmlns:mc="http://schemas.openxmlformats.org/markup-compatibility/2006">
                <mc:Choice xmlns:v="urn:schemas-microsoft-com:vml" Requires="v">
                  <p:oleObj spid="_x0000_s45596" name="CorelDRAW" r:id="rId30" imgW="5799240" imgH="4248720" progId="CorelDraw.Graphic.15">
                    <p:embed/>
                  </p:oleObj>
                </mc:Choice>
                <mc:Fallback>
                  <p:oleObj name="CorelDRAW" r:id="rId30" imgW="5799240" imgH="4248720" progId="CorelDraw.Graphic.15">
                    <p:embed/>
                    <p:pic>
                      <p:nvPicPr>
                        <p:cNvPr id="0" name=""/>
                        <p:cNvPicPr/>
                        <p:nvPr/>
                      </p:nvPicPr>
                      <p:blipFill>
                        <a:blip r:embed="rId27"/>
                        <a:stretch>
                          <a:fillRect/>
                        </a:stretch>
                      </p:blipFill>
                      <p:spPr>
                        <a:xfrm>
                          <a:off x="1548297" y="1160278"/>
                          <a:ext cx="1746504" cy="1251062"/>
                        </a:xfrm>
                        <a:prstGeom prst="rect">
                          <a:avLst/>
                        </a:prstGeom>
                      </p:spPr>
                    </p:pic>
                  </p:oleObj>
                </mc:Fallback>
              </mc:AlternateContent>
            </a:graphicData>
          </a:graphic>
        </p:graphicFrame>
      </p:grpSp>
      <p:sp>
        <p:nvSpPr>
          <p:cNvPr id="168" name="Title 1"/>
          <p:cNvSpPr>
            <a:spLocks noGrp="1"/>
          </p:cNvSpPr>
          <p:nvPr>
            <p:ph type="title"/>
          </p:nvPr>
        </p:nvSpPr>
        <p:spPr>
          <a:xfrm>
            <a:off x="0" y="0"/>
            <a:ext cx="9144000" cy="621792"/>
          </a:xfrm>
        </p:spPr>
        <p:txBody>
          <a:bodyPr>
            <a:noAutofit/>
          </a:bodyPr>
          <a:lstStyle/>
          <a:p>
            <a:r>
              <a:rPr lang="en-US" dirty="0" smtClean="0"/>
              <a:t>Temporal coherence</a:t>
            </a:r>
            <a:endParaRPr lang="en-US" dirty="0"/>
          </a:p>
        </p:txBody>
      </p:sp>
      <p:cxnSp>
        <p:nvCxnSpPr>
          <p:cNvPr id="170" name="Straight Connector 169"/>
          <p:cNvCxnSpPr/>
          <p:nvPr/>
        </p:nvCxnSpPr>
        <p:spPr>
          <a:xfrm>
            <a:off x="4902458" y="3337560"/>
            <a:ext cx="1933575" cy="0"/>
          </a:xfrm>
          <a:prstGeom prst="line">
            <a:avLst/>
          </a:prstGeom>
          <a:ln w="50800">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grpSp>
        <p:nvGrpSpPr>
          <p:cNvPr id="172" name="Group 171"/>
          <p:cNvGrpSpPr/>
          <p:nvPr/>
        </p:nvGrpSpPr>
        <p:grpSpPr>
          <a:xfrm>
            <a:off x="7439145" y="4066795"/>
            <a:ext cx="1707343" cy="1012590"/>
            <a:chOff x="7439145" y="4066795"/>
            <a:chExt cx="1707343" cy="1012590"/>
          </a:xfrm>
        </p:grpSpPr>
        <p:sp>
          <p:nvSpPr>
            <p:cNvPr id="173" name="Rectangle 172"/>
            <p:cNvSpPr>
              <a:spLocks/>
            </p:cNvSpPr>
            <p:nvPr/>
          </p:nvSpPr>
          <p:spPr>
            <a:xfrm>
              <a:off x="7924376" y="4066795"/>
              <a:ext cx="730095" cy="511732"/>
            </a:xfrm>
            <a:prstGeom prst="rect">
              <a:avLst/>
            </a:prstGeom>
            <a:noFill/>
            <a:ln w="22225" cap="sq">
              <a:solidFill>
                <a:srgbClr val="FFFF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4" name="Rectangle 173"/>
            <p:cNvSpPr/>
            <p:nvPr/>
          </p:nvSpPr>
          <p:spPr>
            <a:xfrm>
              <a:off x="7439145" y="4617722"/>
              <a:ext cx="1707343" cy="461663"/>
            </a:xfrm>
            <a:prstGeom prst="rect">
              <a:avLst/>
            </a:prstGeom>
          </p:spPr>
          <p:txBody>
            <a:bodyPr wrap="square">
              <a:spAutoFit/>
            </a:bodyPr>
            <a:lstStyle/>
            <a:p>
              <a:pPr algn="ctr"/>
              <a:r>
                <a:rPr lang="en-US" sz="2400" dirty="0" smtClean="0">
                  <a:solidFill>
                    <a:schemeClr val="bg1"/>
                  </a:solidFill>
                </a:rPr>
                <a:t>interference</a:t>
              </a:r>
              <a:endParaRPr lang="en-US" sz="2400" dirty="0"/>
            </a:p>
          </p:txBody>
        </p:sp>
        <p:sp>
          <p:nvSpPr>
            <p:cNvPr id="175" name="Rectangle 174"/>
            <p:cNvSpPr/>
            <p:nvPr/>
          </p:nvSpPr>
          <p:spPr>
            <a:xfrm>
              <a:off x="7864957" y="4090519"/>
              <a:ext cx="848157" cy="461665"/>
            </a:xfrm>
            <a:prstGeom prst="rect">
              <a:avLst/>
            </a:prstGeom>
          </p:spPr>
          <p:txBody>
            <a:bodyPr wrap="square">
              <a:spAutoFit/>
            </a:bodyPr>
            <a:lstStyle/>
            <a:p>
              <a:pPr algn="ctr">
                <a:spcBef>
                  <a:spcPct val="20000"/>
                </a:spcBef>
              </a:pPr>
              <a:r>
                <a:rPr lang="en-US" sz="2400" dirty="0" smtClean="0">
                  <a:solidFill>
                    <a:schemeClr val="bg1"/>
                  </a:solidFill>
                  <a:latin typeface="+mj-lt"/>
                  <a:ea typeface="Meiryo" panose="020B0604030504040204" pitchFamily="34" charset="-128"/>
                  <a:cs typeface="Meiryo" panose="020B0604030504040204" pitchFamily="34" charset="-128"/>
                </a:rPr>
                <a:t>I(</a:t>
              </a:r>
              <a:r>
                <a:rPr lang="el-GR" sz="2400" dirty="0">
                  <a:solidFill>
                    <a:schemeClr val="bg1"/>
                  </a:solidFill>
                  <a:latin typeface="+mj-lt"/>
                </a:rPr>
                <a:t>τ</a:t>
              </a:r>
              <a:r>
                <a:rPr lang="en-US" sz="2400" dirty="0">
                  <a:solidFill>
                    <a:schemeClr val="bg1"/>
                  </a:solidFill>
                  <a:latin typeface="+mj-lt"/>
                </a:rPr>
                <a:t>)</a:t>
              </a:r>
            </a:p>
          </p:txBody>
        </p:sp>
      </p:grpSp>
      <p:sp>
        <p:nvSpPr>
          <p:cNvPr id="176" name="Rectangle 175"/>
          <p:cNvSpPr/>
          <p:nvPr/>
        </p:nvSpPr>
        <p:spPr>
          <a:xfrm>
            <a:off x="7328697" y="4024529"/>
            <a:ext cx="220896" cy="553998"/>
          </a:xfrm>
          <a:prstGeom prst="rect">
            <a:avLst/>
          </a:prstGeom>
        </p:spPr>
        <p:txBody>
          <a:bodyPr wrap="square">
            <a:spAutoFit/>
          </a:bodyPr>
          <a:lstStyle/>
          <a:p>
            <a:pPr lvl="0" algn="ctr">
              <a:spcBef>
                <a:spcPct val="20000"/>
              </a:spcBef>
            </a:pPr>
            <a:r>
              <a:rPr lang="en-US" sz="3000" dirty="0" smtClean="0">
                <a:solidFill>
                  <a:schemeClr val="bg1"/>
                </a:solidFill>
              </a:rPr>
              <a:t>=</a:t>
            </a:r>
            <a:endParaRPr lang="en-US" sz="3000" dirty="0">
              <a:solidFill>
                <a:schemeClr val="bg1"/>
              </a:solidFill>
            </a:endParaRPr>
          </a:p>
        </p:txBody>
      </p:sp>
      <p:grpSp>
        <p:nvGrpSpPr>
          <p:cNvPr id="162" name="Group 161"/>
          <p:cNvGrpSpPr/>
          <p:nvPr/>
        </p:nvGrpSpPr>
        <p:grpSpPr>
          <a:xfrm>
            <a:off x="4446090" y="729426"/>
            <a:ext cx="1153648" cy="1488374"/>
            <a:chOff x="5824585" y="135365"/>
            <a:chExt cx="1538198" cy="1984497"/>
          </a:xfrm>
        </p:grpSpPr>
        <p:grpSp>
          <p:nvGrpSpPr>
            <p:cNvPr id="163" name="Group 162"/>
            <p:cNvGrpSpPr/>
            <p:nvPr/>
          </p:nvGrpSpPr>
          <p:grpSpPr>
            <a:xfrm>
              <a:off x="5824585" y="135365"/>
              <a:ext cx="1538198" cy="1434775"/>
              <a:chOff x="5722415" y="2813710"/>
              <a:chExt cx="1538198" cy="1434775"/>
            </a:xfrm>
          </p:grpSpPr>
          <p:cxnSp>
            <p:nvCxnSpPr>
              <p:cNvPr id="166" name="Straight Connector 165"/>
              <p:cNvCxnSpPr/>
              <p:nvPr/>
            </p:nvCxnSpPr>
            <p:spPr>
              <a:xfrm flipH="1">
                <a:off x="5722415" y="3966482"/>
                <a:ext cx="738712" cy="282003"/>
              </a:xfrm>
              <a:prstGeom prst="line">
                <a:avLst/>
              </a:prstGeom>
              <a:ln w="38100" cap="rnd">
                <a:solidFill>
                  <a:schemeClr val="bg1"/>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167" name="Rectangle 166"/>
              <p:cNvSpPr/>
              <p:nvPr/>
            </p:nvSpPr>
            <p:spPr>
              <a:xfrm>
                <a:off x="5966274" y="2813710"/>
                <a:ext cx="1294339" cy="1107996"/>
              </a:xfrm>
              <a:prstGeom prst="rect">
                <a:avLst/>
              </a:prstGeom>
            </p:spPr>
            <p:txBody>
              <a:bodyPr wrap="square">
                <a:spAutoFit/>
              </a:bodyPr>
              <a:lstStyle/>
              <a:p>
                <a:pPr lvl="0" algn="ctr">
                  <a:spcBef>
                    <a:spcPct val="20000"/>
                  </a:spcBef>
                </a:pPr>
                <a:r>
                  <a:rPr lang="en-US" sz="2400" dirty="0">
                    <a:solidFill>
                      <a:schemeClr val="bg1"/>
                    </a:solidFill>
                    <a:latin typeface="+mj-lt"/>
                    <a:ea typeface="Meiryo" panose="020B0604030504040204" pitchFamily="34" charset="-128"/>
                    <a:cs typeface="Meiryo" panose="020B0604030504040204" pitchFamily="34" charset="-128"/>
                  </a:rPr>
                  <a:t>same length</a:t>
                </a:r>
                <a:endParaRPr lang="en-US" sz="2400" dirty="0">
                  <a:solidFill>
                    <a:schemeClr val="bg1"/>
                  </a:solidFill>
                  <a:latin typeface="+mj-lt"/>
                </a:endParaRPr>
              </a:p>
            </p:txBody>
          </p:sp>
        </p:grpSp>
        <p:cxnSp>
          <p:nvCxnSpPr>
            <p:cNvPr id="164" name="Straight Connector 163"/>
            <p:cNvCxnSpPr/>
            <p:nvPr/>
          </p:nvCxnSpPr>
          <p:spPr>
            <a:xfrm flipH="1">
              <a:off x="6566118" y="1288137"/>
              <a:ext cx="8086" cy="831725"/>
            </a:xfrm>
            <a:prstGeom prst="line">
              <a:avLst/>
            </a:prstGeom>
            <a:ln w="38100" cap="rnd">
              <a:solidFill>
                <a:schemeClr val="bg1"/>
              </a:solidFill>
              <a:prstDash val="solid"/>
              <a:tailEnd type="arrow"/>
            </a:ln>
          </p:spPr>
          <p:style>
            <a:lnRef idx="1">
              <a:schemeClr val="accent1"/>
            </a:lnRef>
            <a:fillRef idx="0">
              <a:schemeClr val="accent1"/>
            </a:fillRef>
            <a:effectRef idx="0">
              <a:schemeClr val="accent1"/>
            </a:effectRef>
            <a:fontRef idx="minor">
              <a:schemeClr val="tx1"/>
            </a:fontRef>
          </p:style>
        </p:cxnSp>
      </p:grpSp>
      <p:grpSp>
        <p:nvGrpSpPr>
          <p:cNvPr id="2" name="Group 1"/>
          <p:cNvGrpSpPr/>
          <p:nvPr/>
        </p:nvGrpSpPr>
        <p:grpSpPr>
          <a:xfrm>
            <a:off x="-8464" y="3057743"/>
            <a:ext cx="1631585" cy="1090954"/>
            <a:chOff x="21186" y="3505467"/>
            <a:chExt cx="1631585" cy="1090954"/>
          </a:xfrm>
        </p:grpSpPr>
        <p:grpSp>
          <p:nvGrpSpPr>
            <p:cNvPr id="186" name="Group 185"/>
            <p:cNvGrpSpPr/>
            <p:nvPr/>
          </p:nvGrpSpPr>
          <p:grpSpPr>
            <a:xfrm>
              <a:off x="294517" y="3505467"/>
              <a:ext cx="1084432" cy="627947"/>
              <a:chOff x="5932748" y="3312850"/>
              <a:chExt cx="897614" cy="617688"/>
            </a:xfrm>
          </p:grpSpPr>
          <p:sp>
            <p:nvSpPr>
              <p:cNvPr id="188" name="Freeform 187"/>
              <p:cNvSpPr/>
              <p:nvPr/>
            </p:nvSpPr>
            <p:spPr>
              <a:xfrm flipH="1">
                <a:off x="6381555" y="3312851"/>
                <a:ext cx="448807" cy="617687"/>
              </a:xfrm>
              <a:custGeom>
                <a:avLst/>
                <a:gdLst>
                  <a:gd name="connsiteX0" fmla="*/ 0 w 773906"/>
                  <a:gd name="connsiteY0" fmla="*/ 1060015 h 1060015"/>
                  <a:gd name="connsiteX1" fmla="*/ 147637 w 773906"/>
                  <a:gd name="connsiteY1" fmla="*/ 1038584 h 1060015"/>
                  <a:gd name="connsiteX2" fmla="*/ 250031 w 773906"/>
                  <a:gd name="connsiteY2" fmla="*/ 988578 h 1060015"/>
                  <a:gd name="connsiteX3" fmla="*/ 309562 w 773906"/>
                  <a:gd name="connsiteY3" fmla="*/ 933809 h 1060015"/>
                  <a:gd name="connsiteX4" fmla="*/ 364331 w 773906"/>
                  <a:gd name="connsiteY4" fmla="*/ 840940 h 1060015"/>
                  <a:gd name="connsiteX5" fmla="*/ 385762 w 773906"/>
                  <a:gd name="connsiteY5" fmla="*/ 767121 h 1060015"/>
                  <a:gd name="connsiteX6" fmla="*/ 411956 w 773906"/>
                  <a:gd name="connsiteY6" fmla="*/ 605196 h 1060015"/>
                  <a:gd name="connsiteX7" fmla="*/ 421481 w 773906"/>
                  <a:gd name="connsiteY7" fmla="*/ 517090 h 1060015"/>
                  <a:gd name="connsiteX8" fmla="*/ 440531 w 773906"/>
                  <a:gd name="connsiteY8" fmla="*/ 376596 h 1060015"/>
                  <a:gd name="connsiteX9" fmla="*/ 478631 w 773906"/>
                  <a:gd name="connsiteY9" fmla="*/ 248009 h 1060015"/>
                  <a:gd name="connsiteX10" fmla="*/ 519112 w 773906"/>
                  <a:gd name="connsiteY10" fmla="*/ 157521 h 1060015"/>
                  <a:gd name="connsiteX11" fmla="*/ 573881 w 773906"/>
                  <a:gd name="connsiteY11" fmla="*/ 81321 h 1060015"/>
                  <a:gd name="connsiteX12" fmla="*/ 635793 w 773906"/>
                  <a:gd name="connsiteY12" fmla="*/ 36078 h 1060015"/>
                  <a:gd name="connsiteX13" fmla="*/ 711993 w 773906"/>
                  <a:gd name="connsiteY13" fmla="*/ 5121 h 1060015"/>
                  <a:gd name="connsiteX14" fmla="*/ 773906 w 773906"/>
                  <a:gd name="connsiteY14" fmla="*/ 359 h 1060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3906" h="1060015">
                    <a:moveTo>
                      <a:pt x="0" y="1060015"/>
                    </a:moveTo>
                    <a:cubicBezTo>
                      <a:pt x="52982" y="1055252"/>
                      <a:pt x="105965" y="1050490"/>
                      <a:pt x="147637" y="1038584"/>
                    </a:cubicBezTo>
                    <a:cubicBezTo>
                      <a:pt x="189309" y="1026678"/>
                      <a:pt x="223043" y="1006041"/>
                      <a:pt x="250031" y="988578"/>
                    </a:cubicBezTo>
                    <a:cubicBezTo>
                      <a:pt x="277019" y="971115"/>
                      <a:pt x="290512" y="958415"/>
                      <a:pt x="309562" y="933809"/>
                    </a:cubicBezTo>
                    <a:cubicBezTo>
                      <a:pt x="328612" y="909203"/>
                      <a:pt x="351631" y="868721"/>
                      <a:pt x="364331" y="840940"/>
                    </a:cubicBezTo>
                    <a:cubicBezTo>
                      <a:pt x="377031" y="813159"/>
                      <a:pt x="377825" y="806412"/>
                      <a:pt x="385762" y="767121"/>
                    </a:cubicBezTo>
                    <a:cubicBezTo>
                      <a:pt x="393700" y="727830"/>
                      <a:pt x="406003" y="646868"/>
                      <a:pt x="411956" y="605196"/>
                    </a:cubicBezTo>
                    <a:cubicBezTo>
                      <a:pt x="417909" y="563524"/>
                      <a:pt x="416719" y="555190"/>
                      <a:pt x="421481" y="517090"/>
                    </a:cubicBezTo>
                    <a:cubicBezTo>
                      <a:pt x="426244" y="478990"/>
                      <a:pt x="431006" y="421443"/>
                      <a:pt x="440531" y="376596"/>
                    </a:cubicBezTo>
                    <a:cubicBezTo>
                      <a:pt x="450056" y="331749"/>
                      <a:pt x="465534" y="284521"/>
                      <a:pt x="478631" y="248009"/>
                    </a:cubicBezTo>
                    <a:cubicBezTo>
                      <a:pt x="491728" y="211497"/>
                      <a:pt x="503237" y="185302"/>
                      <a:pt x="519112" y="157521"/>
                    </a:cubicBezTo>
                    <a:cubicBezTo>
                      <a:pt x="534987" y="129740"/>
                      <a:pt x="554434" y="101561"/>
                      <a:pt x="573881" y="81321"/>
                    </a:cubicBezTo>
                    <a:cubicBezTo>
                      <a:pt x="593328" y="61081"/>
                      <a:pt x="612774" y="48778"/>
                      <a:pt x="635793" y="36078"/>
                    </a:cubicBezTo>
                    <a:cubicBezTo>
                      <a:pt x="658812" y="23378"/>
                      <a:pt x="688974" y="11074"/>
                      <a:pt x="711993" y="5121"/>
                    </a:cubicBezTo>
                    <a:cubicBezTo>
                      <a:pt x="735012" y="-832"/>
                      <a:pt x="754459" y="-237"/>
                      <a:pt x="773906" y="359"/>
                    </a:cubicBezTo>
                  </a:path>
                </a:pathLst>
              </a:custGeom>
              <a:noFill/>
              <a:ln w="38100">
                <a:solidFill>
                  <a:srgbClr val="F996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0" name="Freeform 189"/>
              <p:cNvSpPr/>
              <p:nvPr/>
            </p:nvSpPr>
            <p:spPr>
              <a:xfrm>
                <a:off x="5932748" y="3312850"/>
                <a:ext cx="448807" cy="617687"/>
              </a:xfrm>
              <a:custGeom>
                <a:avLst/>
                <a:gdLst>
                  <a:gd name="connsiteX0" fmla="*/ 0 w 773906"/>
                  <a:gd name="connsiteY0" fmla="*/ 1060015 h 1060015"/>
                  <a:gd name="connsiteX1" fmla="*/ 147637 w 773906"/>
                  <a:gd name="connsiteY1" fmla="*/ 1038584 h 1060015"/>
                  <a:gd name="connsiteX2" fmla="*/ 250031 w 773906"/>
                  <a:gd name="connsiteY2" fmla="*/ 988578 h 1060015"/>
                  <a:gd name="connsiteX3" fmla="*/ 309562 w 773906"/>
                  <a:gd name="connsiteY3" fmla="*/ 933809 h 1060015"/>
                  <a:gd name="connsiteX4" fmla="*/ 364331 w 773906"/>
                  <a:gd name="connsiteY4" fmla="*/ 840940 h 1060015"/>
                  <a:gd name="connsiteX5" fmla="*/ 385762 w 773906"/>
                  <a:gd name="connsiteY5" fmla="*/ 767121 h 1060015"/>
                  <a:gd name="connsiteX6" fmla="*/ 411956 w 773906"/>
                  <a:gd name="connsiteY6" fmla="*/ 605196 h 1060015"/>
                  <a:gd name="connsiteX7" fmla="*/ 421481 w 773906"/>
                  <a:gd name="connsiteY7" fmla="*/ 517090 h 1060015"/>
                  <a:gd name="connsiteX8" fmla="*/ 440531 w 773906"/>
                  <a:gd name="connsiteY8" fmla="*/ 376596 h 1060015"/>
                  <a:gd name="connsiteX9" fmla="*/ 478631 w 773906"/>
                  <a:gd name="connsiteY9" fmla="*/ 248009 h 1060015"/>
                  <a:gd name="connsiteX10" fmla="*/ 519112 w 773906"/>
                  <a:gd name="connsiteY10" fmla="*/ 157521 h 1060015"/>
                  <a:gd name="connsiteX11" fmla="*/ 573881 w 773906"/>
                  <a:gd name="connsiteY11" fmla="*/ 81321 h 1060015"/>
                  <a:gd name="connsiteX12" fmla="*/ 635793 w 773906"/>
                  <a:gd name="connsiteY12" fmla="*/ 36078 h 1060015"/>
                  <a:gd name="connsiteX13" fmla="*/ 711993 w 773906"/>
                  <a:gd name="connsiteY13" fmla="*/ 5121 h 1060015"/>
                  <a:gd name="connsiteX14" fmla="*/ 773906 w 773906"/>
                  <a:gd name="connsiteY14" fmla="*/ 359 h 1060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3906" h="1060015">
                    <a:moveTo>
                      <a:pt x="0" y="1060015"/>
                    </a:moveTo>
                    <a:cubicBezTo>
                      <a:pt x="52982" y="1055252"/>
                      <a:pt x="105965" y="1050490"/>
                      <a:pt x="147637" y="1038584"/>
                    </a:cubicBezTo>
                    <a:cubicBezTo>
                      <a:pt x="189309" y="1026678"/>
                      <a:pt x="223043" y="1006041"/>
                      <a:pt x="250031" y="988578"/>
                    </a:cubicBezTo>
                    <a:cubicBezTo>
                      <a:pt x="277019" y="971115"/>
                      <a:pt x="290512" y="958415"/>
                      <a:pt x="309562" y="933809"/>
                    </a:cubicBezTo>
                    <a:cubicBezTo>
                      <a:pt x="328612" y="909203"/>
                      <a:pt x="351631" y="868721"/>
                      <a:pt x="364331" y="840940"/>
                    </a:cubicBezTo>
                    <a:cubicBezTo>
                      <a:pt x="377031" y="813159"/>
                      <a:pt x="377825" y="806412"/>
                      <a:pt x="385762" y="767121"/>
                    </a:cubicBezTo>
                    <a:cubicBezTo>
                      <a:pt x="393700" y="727830"/>
                      <a:pt x="406003" y="646868"/>
                      <a:pt x="411956" y="605196"/>
                    </a:cubicBezTo>
                    <a:cubicBezTo>
                      <a:pt x="417909" y="563524"/>
                      <a:pt x="416719" y="555190"/>
                      <a:pt x="421481" y="517090"/>
                    </a:cubicBezTo>
                    <a:cubicBezTo>
                      <a:pt x="426244" y="478990"/>
                      <a:pt x="431006" y="421443"/>
                      <a:pt x="440531" y="376596"/>
                    </a:cubicBezTo>
                    <a:cubicBezTo>
                      <a:pt x="450056" y="331749"/>
                      <a:pt x="465534" y="284521"/>
                      <a:pt x="478631" y="248009"/>
                    </a:cubicBezTo>
                    <a:cubicBezTo>
                      <a:pt x="491728" y="211497"/>
                      <a:pt x="503237" y="185302"/>
                      <a:pt x="519112" y="157521"/>
                    </a:cubicBezTo>
                    <a:cubicBezTo>
                      <a:pt x="534987" y="129740"/>
                      <a:pt x="554434" y="101561"/>
                      <a:pt x="573881" y="81321"/>
                    </a:cubicBezTo>
                    <a:cubicBezTo>
                      <a:pt x="593328" y="61081"/>
                      <a:pt x="612774" y="48778"/>
                      <a:pt x="635793" y="36078"/>
                    </a:cubicBezTo>
                    <a:cubicBezTo>
                      <a:pt x="658812" y="23378"/>
                      <a:pt x="688974" y="11074"/>
                      <a:pt x="711993" y="5121"/>
                    </a:cubicBezTo>
                    <a:cubicBezTo>
                      <a:pt x="735012" y="-832"/>
                      <a:pt x="754459" y="-237"/>
                      <a:pt x="773906" y="359"/>
                    </a:cubicBezTo>
                  </a:path>
                </a:pathLst>
              </a:custGeom>
              <a:noFill/>
              <a:ln w="38100">
                <a:solidFill>
                  <a:srgbClr val="F996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2" name="Group 191"/>
            <p:cNvGrpSpPr/>
            <p:nvPr/>
          </p:nvGrpSpPr>
          <p:grpSpPr>
            <a:xfrm>
              <a:off x="21186" y="4053228"/>
              <a:ext cx="1631585" cy="543193"/>
              <a:chOff x="2702299" y="4093527"/>
              <a:chExt cx="1631585" cy="543193"/>
            </a:xfrm>
          </p:grpSpPr>
          <p:grpSp>
            <p:nvGrpSpPr>
              <p:cNvPr id="193" name="Group 192"/>
              <p:cNvGrpSpPr/>
              <p:nvPr/>
            </p:nvGrpSpPr>
            <p:grpSpPr>
              <a:xfrm>
                <a:off x="2839208" y="4093527"/>
                <a:ext cx="1357765" cy="163055"/>
                <a:chOff x="930699" y="5093208"/>
                <a:chExt cx="1098950" cy="163055"/>
              </a:xfrm>
            </p:grpSpPr>
            <p:cxnSp>
              <p:nvCxnSpPr>
                <p:cNvPr id="196" name="Straight Arrow Connector 195"/>
                <p:cNvCxnSpPr/>
                <p:nvPr/>
              </p:nvCxnSpPr>
              <p:spPr>
                <a:xfrm flipH="1" flipV="1">
                  <a:off x="930699" y="5175504"/>
                  <a:ext cx="1092981" cy="1"/>
                </a:xfrm>
                <a:prstGeom prst="straightConnector1">
                  <a:avLst/>
                </a:prstGeom>
                <a:ln w="3810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p:nvCxnSpPr>
              <p:spPr>
                <a:xfrm>
                  <a:off x="2029649" y="5093208"/>
                  <a:ext cx="0" cy="163055"/>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a:off x="930699" y="5093208"/>
                  <a:ext cx="0" cy="163055"/>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94" name="Rectangle 193"/>
              <p:cNvSpPr/>
              <p:nvPr/>
            </p:nvSpPr>
            <p:spPr>
              <a:xfrm>
                <a:off x="2702299" y="4175055"/>
                <a:ext cx="1631585" cy="461665"/>
              </a:xfrm>
              <a:prstGeom prst="rect">
                <a:avLst/>
              </a:prstGeom>
            </p:spPr>
            <p:txBody>
              <a:bodyPr wrap="square">
                <a:spAutoFit/>
              </a:bodyPr>
              <a:lstStyle/>
              <a:p>
                <a:pPr lvl="0" algn="ctr">
                  <a:spcBef>
                    <a:spcPct val="20000"/>
                  </a:spcBef>
                </a:pPr>
                <a:r>
                  <a:rPr lang="en-US" sz="2400" dirty="0">
                    <a:solidFill>
                      <a:schemeClr val="bg1"/>
                    </a:solidFill>
                  </a:rPr>
                  <a:t>wavelength</a:t>
                </a:r>
              </a:p>
            </p:txBody>
          </p:sp>
        </p:grpSp>
      </p:grpSp>
      <p:sp>
        <p:nvSpPr>
          <p:cNvPr id="169" name="Rectangle 168"/>
          <p:cNvSpPr>
            <a:spLocks/>
          </p:cNvSpPr>
          <p:nvPr/>
        </p:nvSpPr>
        <p:spPr>
          <a:xfrm>
            <a:off x="260422" y="2175239"/>
            <a:ext cx="2030341" cy="830997"/>
          </a:xfrm>
          <a:prstGeom prst="rect">
            <a:avLst/>
          </a:prstGeom>
          <a:noFill/>
          <a:ln w="22225" cap="sq">
            <a:solidFill>
              <a:srgbClr val="FFFF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41410547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142"/>
                                        </p:tgtEl>
                                      </p:cBhvr>
                                    </p:animEffect>
                                    <p:set>
                                      <p:cBhvr>
                                        <p:cTn id="7" dur="1" fill="hold">
                                          <p:stCondLst>
                                            <p:cond delay="499"/>
                                          </p:stCondLst>
                                        </p:cTn>
                                        <p:tgtEl>
                                          <p:spTgt spid="14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69"/>
                                        </p:tgtEl>
                                      </p:cBhvr>
                                    </p:animEffect>
                                    <p:set>
                                      <p:cBhvr>
                                        <p:cTn id="10" dur="1" fill="hold">
                                          <p:stCondLst>
                                            <p:cond delay="499"/>
                                          </p:stCondLst>
                                        </p:cTn>
                                        <p:tgtEl>
                                          <p:spTgt spid="169"/>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184"/>
                                        </p:tgtEl>
                                      </p:cBhvr>
                                    </p:animEffect>
                                    <p:set>
                                      <p:cBhvr>
                                        <p:cTn id="13" dur="1" fill="hold">
                                          <p:stCondLst>
                                            <p:cond delay="499"/>
                                          </p:stCondLst>
                                        </p:cTn>
                                        <p:tgtEl>
                                          <p:spTgt spid="184"/>
                                        </p:tgtEl>
                                        <p:attrNameLst>
                                          <p:attrName>style.visibility</p:attrName>
                                        </p:attrNameLst>
                                      </p:cBhvr>
                                      <p:to>
                                        <p:strVal val="hidden"/>
                                      </p:to>
                                    </p:se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43"/>
                                        </p:tgtEl>
                                        <p:attrNameLst>
                                          <p:attrName>style.visibility</p:attrName>
                                        </p:attrNameLst>
                                      </p:cBhvr>
                                      <p:to>
                                        <p:strVal val="visible"/>
                                      </p:to>
                                    </p:set>
                                    <p:animEffect transition="in" filter="fade">
                                      <p:cBhvr>
                                        <p:cTn id="17" dur="500"/>
                                        <p:tgtEl>
                                          <p:spTgt spid="14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58"/>
                                        </p:tgtEl>
                                        <p:attrNameLst>
                                          <p:attrName>style.visibility</p:attrName>
                                        </p:attrNameLst>
                                      </p:cBhvr>
                                      <p:to>
                                        <p:strVal val="visible"/>
                                      </p:to>
                                    </p:set>
                                    <p:animEffect transition="in" filter="fade">
                                      <p:cBhvr>
                                        <p:cTn id="20" dur="500"/>
                                        <p:tgtEl>
                                          <p:spTgt spid="258"/>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145"/>
                                        </p:tgtEl>
                                        <p:attrNameLst>
                                          <p:attrName>style.visibility</p:attrName>
                                        </p:attrNameLst>
                                      </p:cBhvr>
                                      <p:to>
                                        <p:strVal val="visible"/>
                                      </p:to>
                                    </p:set>
                                    <p:animEffect transition="in" filter="fade">
                                      <p:cBhvr>
                                        <p:cTn id="24" dur="500"/>
                                        <p:tgtEl>
                                          <p:spTgt spid="145"/>
                                        </p:tgtEl>
                                      </p:cBhvr>
                                    </p:animEffec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144"/>
                                        </p:tgtEl>
                                        <p:attrNameLst>
                                          <p:attrName>style.visibility</p:attrName>
                                        </p:attrNameLst>
                                      </p:cBhvr>
                                      <p:to>
                                        <p:strVal val="visible"/>
                                      </p:to>
                                    </p:set>
                                    <p:animEffect transition="in" filter="wipe(left)">
                                      <p:cBhvr>
                                        <p:cTn id="28" dur="500"/>
                                        <p:tgtEl>
                                          <p:spTgt spid="14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childTnLst>
                          </p:cTn>
                        </p:par>
                        <p:par>
                          <p:cTn id="39" fill="hold">
                            <p:stCondLst>
                              <p:cond delay="500"/>
                            </p:stCondLst>
                            <p:childTnLst>
                              <p:par>
                                <p:cTn id="40" presetID="22" presetClass="entr" presetSubtype="4" fill="hold" nodeType="afterEffect">
                                  <p:stCondLst>
                                    <p:cond delay="0"/>
                                  </p:stCondLst>
                                  <p:childTnLst>
                                    <p:set>
                                      <p:cBhvr>
                                        <p:cTn id="41" dur="1" fill="hold">
                                          <p:stCondLst>
                                            <p:cond delay="0"/>
                                          </p:stCondLst>
                                        </p:cTn>
                                        <p:tgtEl>
                                          <p:spTgt spid="146"/>
                                        </p:tgtEl>
                                        <p:attrNameLst>
                                          <p:attrName>style.visibility</p:attrName>
                                        </p:attrNameLst>
                                      </p:cBhvr>
                                      <p:to>
                                        <p:strVal val="visible"/>
                                      </p:to>
                                    </p:set>
                                    <p:animEffect transition="in" filter="wipe(down)">
                                      <p:cBhvr>
                                        <p:cTn id="42" dur="500"/>
                                        <p:tgtEl>
                                          <p:spTgt spid="146"/>
                                        </p:tgtEl>
                                      </p:cBhvr>
                                    </p:animEffect>
                                  </p:childTnLst>
                                </p:cTn>
                              </p:par>
                            </p:childTnLst>
                          </p:cTn>
                        </p:par>
                        <p:par>
                          <p:cTn id="43" fill="hold">
                            <p:stCondLst>
                              <p:cond delay="1000"/>
                            </p:stCondLst>
                            <p:childTnLst>
                              <p:par>
                                <p:cTn id="44" presetID="10" presetClass="entr" presetSubtype="0" fill="hold" nodeType="after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fade">
                                      <p:cBhvr>
                                        <p:cTn id="46" dur="500"/>
                                        <p:tgtEl>
                                          <p:spTgt spid="3"/>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2" fill="hold" grpId="0" nodeType="click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wipe(right)">
                                      <p:cBhvr>
                                        <p:cTn id="51" dur="500"/>
                                        <p:tgtEl>
                                          <p:spTgt spid="4"/>
                                        </p:tgtEl>
                                      </p:cBhvr>
                                    </p:animEffect>
                                  </p:childTnLst>
                                </p:cTn>
                              </p:par>
                            </p:childTnLst>
                          </p:cTn>
                        </p:par>
                        <p:par>
                          <p:cTn id="52" fill="hold">
                            <p:stCondLst>
                              <p:cond delay="500"/>
                            </p:stCondLst>
                            <p:childTnLst>
                              <p:par>
                                <p:cTn id="53" presetID="1" presetClass="entr" presetSubtype="0" fill="hold" nodeType="afterEffect">
                                  <p:stCondLst>
                                    <p:cond delay="250"/>
                                  </p:stCondLst>
                                  <p:childTnLst>
                                    <p:set>
                                      <p:cBhvr>
                                        <p:cTn id="54" dur="1" fill="hold">
                                          <p:stCondLst>
                                            <p:cond delay="0"/>
                                          </p:stCondLst>
                                        </p:cTn>
                                        <p:tgtEl>
                                          <p:spTgt spid="274"/>
                                        </p:tgtEl>
                                        <p:attrNameLst>
                                          <p:attrName>style.visibility</p:attrName>
                                        </p:attrNameLst>
                                      </p:cBhvr>
                                      <p:to>
                                        <p:strVal val="visible"/>
                                      </p:to>
                                    </p:set>
                                  </p:childTnLst>
                                </p:cTn>
                              </p:par>
                            </p:childTnLst>
                          </p:cTn>
                        </p:par>
                        <p:par>
                          <p:cTn id="55" fill="hold">
                            <p:stCondLst>
                              <p:cond delay="750"/>
                            </p:stCondLst>
                            <p:childTnLst>
                              <p:par>
                                <p:cTn id="56" presetID="1" presetClass="entr" presetSubtype="0" fill="hold" nodeType="afterEffect">
                                  <p:stCondLst>
                                    <p:cond delay="250"/>
                                  </p:stCondLst>
                                  <p:childTnLst>
                                    <p:set>
                                      <p:cBhvr>
                                        <p:cTn id="57" dur="1" fill="hold">
                                          <p:stCondLst>
                                            <p:cond delay="0"/>
                                          </p:stCondLst>
                                        </p:cTn>
                                        <p:tgtEl>
                                          <p:spTgt spid="315"/>
                                        </p:tgtEl>
                                        <p:attrNameLst>
                                          <p:attrName>style.visibility</p:attrName>
                                        </p:attrNameLst>
                                      </p:cBhvr>
                                      <p:to>
                                        <p:strVal val="visible"/>
                                      </p:to>
                                    </p:set>
                                  </p:childTnLst>
                                </p:cTn>
                              </p:par>
                            </p:childTnLst>
                          </p:cTn>
                        </p:par>
                        <p:par>
                          <p:cTn id="58" fill="hold">
                            <p:stCondLst>
                              <p:cond delay="1000"/>
                            </p:stCondLst>
                            <p:childTnLst>
                              <p:par>
                                <p:cTn id="59" presetID="1" presetClass="entr" presetSubtype="0" fill="hold" nodeType="afterEffect">
                                  <p:stCondLst>
                                    <p:cond delay="250"/>
                                  </p:stCondLst>
                                  <p:childTnLst>
                                    <p:set>
                                      <p:cBhvr>
                                        <p:cTn id="60" dur="1" fill="hold">
                                          <p:stCondLst>
                                            <p:cond delay="0"/>
                                          </p:stCondLst>
                                        </p:cTn>
                                        <p:tgtEl>
                                          <p:spTgt spid="25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55"/>
                                        </p:tgtEl>
                                        <p:attrNameLst>
                                          <p:attrName>style.visibility</p:attrName>
                                        </p:attrNameLst>
                                      </p:cBhvr>
                                      <p:to>
                                        <p:strVal val="visible"/>
                                      </p:to>
                                    </p:set>
                                    <p:animEffect transition="in" filter="fade">
                                      <p:cBhvr>
                                        <p:cTn id="65" dur="500"/>
                                        <p:tgtEl>
                                          <p:spTgt spid="155"/>
                                        </p:tgtEl>
                                      </p:cBhvr>
                                    </p:animEffect>
                                  </p:childTnLst>
                                </p:cTn>
                              </p:par>
                            </p:childTnLst>
                          </p:cTn>
                        </p:par>
                        <p:par>
                          <p:cTn id="66" fill="hold">
                            <p:stCondLst>
                              <p:cond delay="500"/>
                            </p:stCondLst>
                            <p:childTnLst>
                              <p:par>
                                <p:cTn id="67" presetID="22" presetClass="entr" presetSubtype="2" fill="hold" nodeType="afterEffect">
                                  <p:stCondLst>
                                    <p:cond delay="0"/>
                                  </p:stCondLst>
                                  <p:childTnLst>
                                    <p:set>
                                      <p:cBhvr>
                                        <p:cTn id="68" dur="1" fill="hold">
                                          <p:stCondLst>
                                            <p:cond delay="0"/>
                                          </p:stCondLst>
                                        </p:cTn>
                                        <p:tgtEl>
                                          <p:spTgt spid="151"/>
                                        </p:tgtEl>
                                        <p:attrNameLst>
                                          <p:attrName>style.visibility</p:attrName>
                                        </p:attrNameLst>
                                      </p:cBhvr>
                                      <p:to>
                                        <p:strVal val="visible"/>
                                      </p:to>
                                    </p:set>
                                    <p:animEffect transition="in" filter="wipe(right)">
                                      <p:cBhvr>
                                        <p:cTn id="69" dur="500"/>
                                        <p:tgtEl>
                                          <p:spTgt spid="151"/>
                                        </p:tgtEl>
                                      </p:cBhvr>
                                    </p:animEffect>
                                  </p:childTnLst>
                                </p:cTn>
                              </p:par>
                            </p:childTnLst>
                          </p:cTn>
                        </p:par>
                        <p:par>
                          <p:cTn id="70" fill="hold">
                            <p:stCondLst>
                              <p:cond delay="1000"/>
                            </p:stCondLst>
                            <p:childTnLst>
                              <p:par>
                                <p:cTn id="71" presetID="10" presetClass="entr" presetSubtype="0" fill="hold" nodeType="afterEffect">
                                  <p:stCondLst>
                                    <p:cond delay="0"/>
                                  </p:stCondLst>
                                  <p:childTnLst>
                                    <p:set>
                                      <p:cBhvr>
                                        <p:cTn id="72" dur="1" fill="hold">
                                          <p:stCondLst>
                                            <p:cond delay="0"/>
                                          </p:stCondLst>
                                        </p:cTn>
                                        <p:tgtEl>
                                          <p:spTgt spid="266"/>
                                        </p:tgtEl>
                                        <p:attrNameLst>
                                          <p:attrName>style.visibility</p:attrName>
                                        </p:attrNameLst>
                                      </p:cBhvr>
                                      <p:to>
                                        <p:strVal val="visible"/>
                                      </p:to>
                                    </p:set>
                                    <p:animEffect transition="in" filter="fade">
                                      <p:cBhvr>
                                        <p:cTn id="73" dur="500"/>
                                        <p:tgtEl>
                                          <p:spTgt spid="266"/>
                                        </p:tgtEl>
                                      </p:cBhvr>
                                    </p:animEffect>
                                  </p:childTnLst>
                                </p:cTn>
                              </p:par>
                            </p:childTnLst>
                          </p:cTn>
                        </p:par>
                      </p:childTnLst>
                    </p:cTn>
                  </p:par>
                  <p:par>
                    <p:cTn id="74" fill="hold">
                      <p:stCondLst>
                        <p:cond delay="indefinite"/>
                      </p:stCondLst>
                      <p:childTnLst>
                        <p:par>
                          <p:cTn id="75" fill="hold">
                            <p:stCondLst>
                              <p:cond delay="0"/>
                            </p:stCondLst>
                            <p:childTnLst>
                              <p:par>
                                <p:cTn id="76" presetID="1" presetClass="exit" presetSubtype="0" fill="hold" nodeType="clickEffect">
                                  <p:stCondLst>
                                    <p:cond delay="0"/>
                                  </p:stCondLst>
                                  <p:childTnLst>
                                    <p:set>
                                      <p:cBhvr>
                                        <p:cTn id="77" dur="1" fill="hold">
                                          <p:stCondLst>
                                            <p:cond delay="0"/>
                                          </p:stCondLst>
                                        </p:cTn>
                                        <p:tgtEl>
                                          <p:spTgt spid="306"/>
                                        </p:tgtEl>
                                        <p:attrNameLst>
                                          <p:attrName>style.visibility</p:attrName>
                                        </p:attrNameLst>
                                      </p:cBhvr>
                                      <p:to>
                                        <p:strVal val="hidden"/>
                                      </p:to>
                                    </p:set>
                                  </p:childTnLst>
                                </p:cTn>
                              </p:par>
                            </p:childTnLst>
                          </p:cTn>
                        </p:par>
                        <p:par>
                          <p:cTn id="78" fill="hold">
                            <p:stCondLst>
                              <p:cond delay="0"/>
                            </p:stCondLst>
                            <p:childTnLst>
                              <p:par>
                                <p:cTn id="79" presetID="1" presetClass="exit" presetSubtype="0" fill="hold" nodeType="afterEffect">
                                  <p:stCondLst>
                                    <p:cond delay="0"/>
                                  </p:stCondLst>
                                  <p:childTnLst>
                                    <p:set>
                                      <p:cBhvr>
                                        <p:cTn id="80" dur="1" fill="hold">
                                          <p:stCondLst>
                                            <p:cond delay="0"/>
                                          </p:stCondLst>
                                        </p:cTn>
                                        <p:tgtEl>
                                          <p:spTgt spid="247"/>
                                        </p:tgtEl>
                                        <p:attrNameLst>
                                          <p:attrName>style.visibility</p:attrName>
                                        </p:attrNameLst>
                                      </p:cBhvr>
                                      <p:to>
                                        <p:strVal val="hidden"/>
                                      </p:to>
                                    </p:set>
                                  </p:childTnLst>
                                </p:cTn>
                              </p:par>
                            </p:childTnLst>
                          </p:cTn>
                        </p:par>
                        <p:par>
                          <p:cTn id="81" fill="hold">
                            <p:stCondLst>
                              <p:cond delay="0"/>
                            </p:stCondLst>
                            <p:childTnLst>
                              <p:par>
                                <p:cTn id="82" presetID="1" presetClass="exit" presetSubtype="0" fill="hold" nodeType="afterEffect">
                                  <p:stCondLst>
                                    <p:cond delay="0"/>
                                  </p:stCondLst>
                                  <p:childTnLst>
                                    <p:set>
                                      <p:cBhvr>
                                        <p:cTn id="83" dur="1" fill="hold">
                                          <p:stCondLst>
                                            <p:cond delay="0"/>
                                          </p:stCondLst>
                                        </p:cTn>
                                        <p:tgtEl>
                                          <p:spTgt spid="260"/>
                                        </p:tgtEl>
                                        <p:attrNameLst>
                                          <p:attrName>style.visibility</p:attrName>
                                        </p:attrNameLst>
                                      </p:cBhvr>
                                      <p:to>
                                        <p:strVal val="hidden"/>
                                      </p:to>
                                    </p:set>
                                  </p:childTnLst>
                                </p:cTn>
                              </p:par>
                            </p:childTnLst>
                          </p:cTn>
                        </p:par>
                        <p:par>
                          <p:cTn id="84" fill="hold">
                            <p:stCondLst>
                              <p:cond delay="0"/>
                            </p:stCondLst>
                            <p:childTnLst>
                              <p:par>
                                <p:cTn id="85" presetID="1" presetClass="exit" presetSubtype="0" fill="hold" nodeType="afterEffect">
                                  <p:stCondLst>
                                    <p:cond delay="0"/>
                                  </p:stCondLst>
                                  <p:childTnLst>
                                    <p:set>
                                      <p:cBhvr>
                                        <p:cTn id="86" dur="1" fill="hold">
                                          <p:stCondLst>
                                            <p:cond delay="0"/>
                                          </p:stCondLst>
                                        </p:cTn>
                                        <p:tgtEl>
                                          <p:spTgt spid="195"/>
                                        </p:tgtEl>
                                        <p:attrNameLst>
                                          <p:attrName>style.visibility</p:attrName>
                                        </p:attrNameLst>
                                      </p:cBhvr>
                                      <p:to>
                                        <p:strVal val="hidden"/>
                                      </p:to>
                                    </p:set>
                                  </p:childTnLst>
                                </p:cTn>
                              </p:par>
                            </p:childTnLst>
                          </p:cTn>
                        </p:par>
                        <p:par>
                          <p:cTn id="87" fill="hold">
                            <p:stCondLst>
                              <p:cond delay="0"/>
                            </p:stCondLst>
                            <p:childTnLst>
                              <p:par>
                                <p:cTn id="88" presetID="1" presetClass="exit" presetSubtype="0" fill="hold" nodeType="afterEffect">
                                  <p:stCondLst>
                                    <p:cond delay="0"/>
                                  </p:stCondLst>
                                  <p:childTnLst>
                                    <p:set>
                                      <p:cBhvr>
                                        <p:cTn id="89" dur="1" fill="hold">
                                          <p:stCondLst>
                                            <p:cond delay="0"/>
                                          </p:stCondLst>
                                        </p:cTn>
                                        <p:tgtEl>
                                          <p:spTgt spid="181"/>
                                        </p:tgtEl>
                                        <p:attrNameLst>
                                          <p:attrName>style.visibility</p:attrName>
                                        </p:attrNameLst>
                                      </p:cBhvr>
                                      <p:to>
                                        <p:strVal val="hidden"/>
                                      </p:to>
                                    </p:set>
                                  </p:childTnLst>
                                </p:cTn>
                              </p:par>
                            </p:childTnLst>
                          </p:cTn>
                        </p:par>
                        <p:par>
                          <p:cTn id="90" fill="hold">
                            <p:stCondLst>
                              <p:cond delay="0"/>
                            </p:stCondLst>
                            <p:childTnLst>
                              <p:par>
                                <p:cTn id="91" presetID="10" presetClass="entr" presetSubtype="0" fill="hold" nodeType="afterEffect">
                                  <p:stCondLst>
                                    <p:cond delay="0"/>
                                  </p:stCondLst>
                                  <p:childTnLst>
                                    <p:set>
                                      <p:cBhvr>
                                        <p:cTn id="92" dur="1" fill="hold">
                                          <p:stCondLst>
                                            <p:cond delay="0"/>
                                          </p:stCondLst>
                                        </p:cTn>
                                        <p:tgtEl>
                                          <p:spTgt spid="312"/>
                                        </p:tgtEl>
                                        <p:attrNameLst>
                                          <p:attrName>style.visibility</p:attrName>
                                        </p:attrNameLst>
                                      </p:cBhvr>
                                      <p:to>
                                        <p:strVal val="visible"/>
                                      </p:to>
                                    </p:set>
                                    <p:animEffect transition="in" filter="fade">
                                      <p:cBhvr>
                                        <p:cTn id="93" dur="500"/>
                                        <p:tgtEl>
                                          <p:spTgt spid="312"/>
                                        </p:tgtEl>
                                      </p:cBhvr>
                                    </p:animEffect>
                                  </p:childTnLst>
                                </p:cTn>
                              </p:par>
                              <p:par>
                                <p:cTn id="94" presetID="10" presetClass="entr" presetSubtype="0" fill="hold" nodeType="withEffect">
                                  <p:stCondLst>
                                    <p:cond delay="0"/>
                                  </p:stCondLst>
                                  <p:childTnLst>
                                    <p:set>
                                      <p:cBhvr>
                                        <p:cTn id="95" dur="1" fill="hold">
                                          <p:stCondLst>
                                            <p:cond delay="0"/>
                                          </p:stCondLst>
                                        </p:cTn>
                                        <p:tgtEl>
                                          <p:spTgt spid="185"/>
                                        </p:tgtEl>
                                        <p:attrNameLst>
                                          <p:attrName>style.visibility</p:attrName>
                                        </p:attrNameLst>
                                      </p:cBhvr>
                                      <p:to>
                                        <p:strVal val="visible"/>
                                      </p:to>
                                    </p:set>
                                    <p:animEffect transition="in" filter="fade">
                                      <p:cBhvr>
                                        <p:cTn id="96" dur="500"/>
                                        <p:tgtEl>
                                          <p:spTgt spid="185"/>
                                        </p:tgtEl>
                                      </p:cBhvr>
                                    </p:animEffect>
                                  </p:childTnLst>
                                </p:cTn>
                              </p:par>
                              <p:par>
                                <p:cTn id="97" presetID="10" presetClass="entr" presetSubtype="0" fill="hold" nodeType="withEffect">
                                  <p:stCondLst>
                                    <p:cond delay="0"/>
                                  </p:stCondLst>
                                  <p:childTnLst>
                                    <p:set>
                                      <p:cBhvr>
                                        <p:cTn id="98" dur="1" fill="hold">
                                          <p:stCondLst>
                                            <p:cond delay="0"/>
                                          </p:stCondLst>
                                        </p:cTn>
                                        <p:tgtEl>
                                          <p:spTgt spid="177"/>
                                        </p:tgtEl>
                                        <p:attrNameLst>
                                          <p:attrName>style.visibility</p:attrName>
                                        </p:attrNameLst>
                                      </p:cBhvr>
                                      <p:to>
                                        <p:strVal val="visible"/>
                                      </p:to>
                                    </p:set>
                                    <p:animEffect transition="in" filter="fade">
                                      <p:cBhvr>
                                        <p:cTn id="99" dur="500"/>
                                        <p:tgtEl>
                                          <p:spTgt spid="177"/>
                                        </p:tgtEl>
                                      </p:cBhvr>
                                    </p:animEffect>
                                  </p:childTnLst>
                                </p:cTn>
                              </p:par>
                            </p:childTnLst>
                          </p:cTn>
                        </p:par>
                        <p:par>
                          <p:cTn id="100" fill="hold">
                            <p:stCondLst>
                              <p:cond delay="500"/>
                            </p:stCondLst>
                            <p:childTnLst>
                              <p:par>
                                <p:cTn id="101" presetID="1" presetClass="exit" presetSubtype="0" fill="hold" nodeType="afterEffect">
                                  <p:stCondLst>
                                    <p:cond delay="1000"/>
                                  </p:stCondLst>
                                  <p:childTnLst>
                                    <p:set>
                                      <p:cBhvr>
                                        <p:cTn id="102" dur="1" fill="hold">
                                          <p:stCondLst>
                                            <p:cond delay="0"/>
                                          </p:stCondLst>
                                        </p:cTn>
                                        <p:tgtEl>
                                          <p:spTgt spid="312"/>
                                        </p:tgtEl>
                                        <p:attrNameLst>
                                          <p:attrName>style.visibility</p:attrName>
                                        </p:attrNameLst>
                                      </p:cBhvr>
                                      <p:to>
                                        <p:strVal val="hidden"/>
                                      </p:to>
                                    </p:set>
                                  </p:childTnLst>
                                </p:cTn>
                              </p:par>
                            </p:childTnLst>
                          </p:cTn>
                        </p:par>
                        <p:par>
                          <p:cTn id="103" fill="hold">
                            <p:stCondLst>
                              <p:cond delay="1500"/>
                            </p:stCondLst>
                            <p:childTnLst>
                              <p:par>
                                <p:cTn id="104" presetID="1" presetClass="exit" presetSubtype="0" fill="hold" nodeType="afterEffect">
                                  <p:stCondLst>
                                    <p:cond delay="0"/>
                                  </p:stCondLst>
                                  <p:childTnLst>
                                    <p:set>
                                      <p:cBhvr>
                                        <p:cTn id="105" dur="1" fill="hold">
                                          <p:stCondLst>
                                            <p:cond delay="0"/>
                                          </p:stCondLst>
                                        </p:cTn>
                                        <p:tgtEl>
                                          <p:spTgt spid="177"/>
                                        </p:tgtEl>
                                        <p:attrNameLst>
                                          <p:attrName>style.visibility</p:attrName>
                                        </p:attrNameLst>
                                      </p:cBhvr>
                                      <p:to>
                                        <p:strVal val="hidden"/>
                                      </p:to>
                                    </p:set>
                                  </p:childTnLst>
                                </p:cTn>
                              </p:par>
                              <p:par>
                                <p:cTn id="106" presetID="1" presetClass="entr" presetSubtype="0" fill="hold" nodeType="withEffect">
                                  <p:stCondLst>
                                    <p:cond delay="0"/>
                                  </p:stCondLst>
                                  <p:childTnLst>
                                    <p:set>
                                      <p:cBhvr>
                                        <p:cTn id="107" dur="1" fill="hold">
                                          <p:stCondLst>
                                            <p:cond delay="0"/>
                                          </p:stCondLst>
                                        </p:cTn>
                                        <p:tgtEl>
                                          <p:spTgt spid="178"/>
                                        </p:tgtEl>
                                        <p:attrNameLst>
                                          <p:attrName>style.visibility</p:attrName>
                                        </p:attrNameLst>
                                      </p:cBhvr>
                                      <p:to>
                                        <p:strVal val="visible"/>
                                      </p:to>
                                    </p:set>
                                  </p:childTnLst>
                                </p:cTn>
                              </p:par>
                              <p:par>
                                <p:cTn id="108" presetID="1" presetClass="entr" presetSubtype="0" fill="hold" nodeType="withEffect">
                                  <p:stCondLst>
                                    <p:cond delay="0"/>
                                  </p:stCondLst>
                                  <p:childTnLst>
                                    <p:set>
                                      <p:cBhvr>
                                        <p:cTn id="109" dur="1" fill="hold">
                                          <p:stCondLst>
                                            <p:cond delay="0"/>
                                          </p:stCondLst>
                                        </p:cTn>
                                        <p:tgtEl>
                                          <p:spTgt spid="309"/>
                                        </p:tgtEl>
                                        <p:attrNameLst>
                                          <p:attrName>style.visibility</p:attrName>
                                        </p:attrNameLst>
                                      </p:cBhvr>
                                      <p:to>
                                        <p:strVal val="visible"/>
                                      </p:to>
                                    </p:set>
                                  </p:childTnLst>
                                </p:cTn>
                              </p:par>
                              <p:par>
                                <p:cTn id="110" presetID="1" presetClass="entr" presetSubtype="0" fill="hold" nodeType="withEffect">
                                  <p:stCondLst>
                                    <p:cond delay="0"/>
                                  </p:stCondLst>
                                  <p:childTnLst>
                                    <p:set>
                                      <p:cBhvr>
                                        <p:cTn id="111" dur="1" fill="hold">
                                          <p:stCondLst>
                                            <p:cond delay="0"/>
                                          </p:stCondLst>
                                        </p:cTn>
                                        <p:tgtEl>
                                          <p:spTgt spid="247"/>
                                        </p:tgtEl>
                                        <p:attrNameLst>
                                          <p:attrName>style.visibility</p:attrName>
                                        </p:attrNameLst>
                                      </p:cBhvr>
                                      <p:to>
                                        <p:strVal val="visible"/>
                                      </p:to>
                                    </p:set>
                                  </p:childTnLst>
                                </p:cTn>
                              </p:par>
                              <p:par>
                                <p:cTn id="112" presetID="1" presetClass="entr" presetSubtype="0" fill="hold" nodeType="withEffect">
                                  <p:stCondLst>
                                    <p:cond delay="0"/>
                                  </p:stCondLst>
                                  <p:childTnLst>
                                    <p:set>
                                      <p:cBhvr>
                                        <p:cTn id="113" dur="1" fill="hold">
                                          <p:stCondLst>
                                            <p:cond delay="0"/>
                                          </p:stCondLst>
                                        </p:cTn>
                                        <p:tgtEl>
                                          <p:spTgt spid="181"/>
                                        </p:tgtEl>
                                        <p:attrNameLst>
                                          <p:attrName>style.visibility</p:attrName>
                                        </p:attrNameLst>
                                      </p:cBhvr>
                                      <p:to>
                                        <p:strVal val="visible"/>
                                      </p:to>
                                    </p:set>
                                  </p:childTnLst>
                                </p:cTn>
                              </p:par>
                            </p:childTnLst>
                          </p:cTn>
                        </p:par>
                        <p:par>
                          <p:cTn id="114" fill="hold">
                            <p:stCondLst>
                              <p:cond delay="1500"/>
                            </p:stCondLst>
                            <p:childTnLst>
                              <p:par>
                                <p:cTn id="115" presetID="1" presetClass="exit" presetSubtype="0" fill="hold" nodeType="afterEffect">
                                  <p:stCondLst>
                                    <p:cond delay="1000"/>
                                  </p:stCondLst>
                                  <p:childTnLst>
                                    <p:set>
                                      <p:cBhvr>
                                        <p:cTn id="116" dur="1" fill="hold">
                                          <p:stCondLst>
                                            <p:cond delay="0"/>
                                          </p:stCondLst>
                                        </p:cTn>
                                        <p:tgtEl>
                                          <p:spTgt spid="309"/>
                                        </p:tgtEl>
                                        <p:attrNameLst>
                                          <p:attrName>style.visibility</p:attrName>
                                        </p:attrNameLst>
                                      </p:cBhvr>
                                      <p:to>
                                        <p:strVal val="hidden"/>
                                      </p:to>
                                    </p:set>
                                  </p:childTnLst>
                                </p:cTn>
                              </p:par>
                            </p:childTnLst>
                          </p:cTn>
                        </p:par>
                        <p:par>
                          <p:cTn id="117" fill="hold">
                            <p:stCondLst>
                              <p:cond delay="2500"/>
                            </p:stCondLst>
                            <p:childTnLst>
                              <p:par>
                                <p:cTn id="118" presetID="1" presetClass="exit" presetSubtype="0" fill="hold" nodeType="afterEffect">
                                  <p:stCondLst>
                                    <p:cond delay="0"/>
                                  </p:stCondLst>
                                  <p:childTnLst>
                                    <p:set>
                                      <p:cBhvr>
                                        <p:cTn id="119" dur="1" fill="hold">
                                          <p:stCondLst>
                                            <p:cond delay="0"/>
                                          </p:stCondLst>
                                        </p:cTn>
                                        <p:tgtEl>
                                          <p:spTgt spid="178"/>
                                        </p:tgtEl>
                                        <p:attrNameLst>
                                          <p:attrName>style.visibility</p:attrName>
                                        </p:attrNameLst>
                                      </p:cBhvr>
                                      <p:to>
                                        <p:strVal val="hidden"/>
                                      </p:to>
                                    </p:set>
                                  </p:childTnLst>
                                </p:cTn>
                              </p:par>
                              <p:par>
                                <p:cTn id="120" presetID="1" presetClass="entr" presetSubtype="0" fill="hold" nodeType="withEffect">
                                  <p:stCondLst>
                                    <p:cond delay="0"/>
                                  </p:stCondLst>
                                  <p:childTnLst>
                                    <p:set>
                                      <p:cBhvr>
                                        <p:cTn id="121" dur="1" fill="hold">
                                          <p:stCondLst>
                                            <p:cond delay="0"/>
                                          </p:stCondLst>
                                        </p:cTn>
                                        <p:tgtEl>
                                          <p:spTgt spid="189"/>
                                        </p:tgtEl>
                                        <p:attrNameLst>
                                          <p:attrName>style.visibility</p:attrName>
                                        </p:attrNameLst>
                                      </p:cBhvr>
                                      <p:to>
                                        <p:strVal val="visible"/>
                                      </p:to>
                                    </p:set>
                                  </p:childTnLst>
                                </p:cTn>
                              </p:par>
                              <p:par>
                                <p:cTn id="122" presetID="1" presetClass="entr" presetSubtype="0" fill="hold" nodeType="withEffect">
                                  <p:stCondLst>
                                    <p:cond delay="0"/>
                                  </p:stCondLst>
                                  <p:childTnLst>
                                    <p:set>
                                      <p:cBhvr>
                                        <p:cTn id="123" dur="1" fill="hold">
                                          <p:stCondLst>
                                            <p:cond delay="0"/>
                                          </p:stCondLst>
                                        </p:cTn>
                                        <p:tgtEl>
                                          <p:spTgt spid="306"/>
                                        </p:tgtEl>
                                        <p:attrNameLst>
                                          <p:attrName>style.visibility</p:attrName>
                                        </p:attrNameLst>
                                      </p:cBhvr>
                                      <p:to>
                                        <p:strVal val="visible"/>
                                      </p:to>
                                    </p:set>
                                  </p:childTnLst>
                                </p:cTn>
                              </p:par>
                              <p:par>
                                <p:cTn id="124" presetID="1" presetClass="entr" presetSubtype="0" fill="hold" nodeType="withEffect">
                                  <p:stCondLst>
                                    <p:cond delay="0"/>
                                  </p:stCondLst>
                                  <p:childTnLst>
                                    <p:set>
                                      <p:cBhvr>
                                        <p:cTn id="125" dur="1" fill="hold">
                                          <p:stCondLst>
                                            <p:cond delay="0"/>
                                          </p:stCondLst>
                                        </p:cTn>
                                        <p:tgtEl>
                                          <p:spTgt spid="260"/>
                                        </p:tgtEl>
                                        <p:attrNameLst>
                                          <p:attrName>style.visibility</p:attrName>
                                        </p:attrNameLst>
                                      </p:cBhvr>
                                      <p:to>
                                        <p:strVal val="visible"/>
                                      </p:to>
                                    </p:set>
                                  </p:childTnLst>
                                </p:cTn>
                              </p:par>
                              <p:par>
                                <p:cTn id="126" presetID="1" presetClass="entr" presetSubtype="0" fill="hold" nodeType="withEffect">
                                  <p:stCondLst>
                                    <p:cond delay="0"/>
                                  </p:stCondLst>
                                  <p:childTnLst>
                                    <p:set>
                                      <p:cBhvr>
                                        <p:cTn id="127" dur="1" fill="hold">
                                          <p:stCondLst>
                                            <p:cond delay="0"/>
                                          </p:stCondLst>
                                        </p:cTn>
                                        <p:tgtEl>
                                          <p:spTgt spid="195"/>
                                        </p:tgtEl>
                                        <p:attrNameLst>
                                          <p:attrName>style.visibility</p:attrName>
                                        </p:attrNameLst>
                                      </p:cBhvr>
                                      <p:to>
                                        <p:strVal val="visible"/>
                                      </p:to>
                                    </p:set>
                                  </p:childTnLst>
                                </p:cTn>
                              </p:par>
                            </p:childTnLst>
                          </p:cTn>
                        </p:par>
                        <p:par>
                          <p:cTn id="128" fill="hold">
                            <p:stCondLst>
                              <p:cond delay="2500"/>
                            </p:stCondLst>
                            <p:childTnLst>
                              <p:par>
                                <p:cTn id="129" presetID="1" presetClass="exit" presetSubtype="0" fill="hold" nodeType="afterEffect">
                                  <p:stCondLst>
                                    <p:cond delay="1000"/>
                                  </p:stCondLst>
                                  <p:childTnLst>
                                    <p:set>
                                      <p:cBhvr>
                                        <p:cTn id="130" dur="1" fill="hold">
                                          <p:stCondLst>
                                            <p:cond delay="0"/>
                                          </p:stCondLst>
                                        </p:cTn>
                                        <p:tgtEl>
                                          <p:spTgt spid="306"/>
                                        </p:tgtEl>
                                        <p:attrNameLst>
                                          <p:attrName>style.visibility</p:attrName>
                                        </p:attrNameLst>
                                      </p:cBhvr>
                                      <p:to>
                                        <p:strVal val="hidden"/>
                                      </p:to>
                                    </p:set>
                                  </p:childTnLst>
                                </p:cTn>
                              </p:par>
                            </p:childTnLst>
                          </p:cTn>
                        </p:par>
                        <p:par>
                          <p:cTn id="131" fill="hold">
                            <p:stCondLst>
                              <p:cond delay="3500"/>
                            </p:stCondLst>
                            <p:childTnLst>
                              <p:par>
                                <p:cTn id="132" presetID="1" presetClass="exit" presetSubtype="0" fill="hold" nodeType="afterEffect">
                                  <p:stCondLst>
                                    <p:cond delay="0"/>
                                  </p:stCondLst>
                                  <p:childTnLst>
                                    <p:set>
                                      <p:cBhvr>
                                        <p:cTn id="133" dur="1" fill="hold">
                                          <p:stCondLst>
                                            <p:cond delay="0"/>
                                          </p:stCondLst>
                                        </p:cTn>
                                        <p:tgtEl>
                                          <p:spTgt spid="189"/>
                                        </p:tgtEl>
                                        <p:attrNameLst>
                                          <p:attrName>style.visibility</p:attrName>
                                        </p:attrNameLst>
                                      </p:cBhvr>
                                      <p:to>
                                        <p:strVal val="hidden"/>
                                      </p:to>
                                    </p:set>
                                  </p:childTnLst>
                                </p:cTn>
                              </p:par>
                              <p:par>
                                <p:cTn id="134" presetID="1" presetClass="entr" presetSubtype="0" fill="hold" nodeType="withEffect">
                                  <p:stCondLst>
                                    <p:cond delay="0"/>
                                  </p:stCondLst>
                                  <p:childTnLst>
                                    <p:set>
                                      <p:cBhvr>
                                        <p:cTn id="135" dur="1" fill="hold">
                                          <p:stCondLst>
                                            <p:cond delay="0"/>
                                          </p:stCondLst>
                                        </p:cTn>
                                        <p:tgtEl>
                                          <p:spTgt spid="179"/>
                                        </p:tgtEl>
                                        <p:attrNameLst>
                                          <p:attrName>style.visibility</p:attrName>
                                        </p:attrNameLst>
                                      </p:cBhvr>
                                      <p:to>
                                        <p:strVal val="visible"/>
                                      </p:to>
                                    </p:set>
                                  </p:childTnLst>
                                </p:cTn>
                              </p:par>
                              <p:par>
                                <p:cTn id="136" presetID="1" presetClass="entr" presetSubtype="0" fill="hold" nodeType="withEffect">
                                  <p:stCondLst>
                                    <p:cond delay="0"/>
                                  </p:stCondLst>
                                  <p:childTnLst>
                                    <p:set>
                                      <p:cBhvr>
                                        <p:cTn id="137" dur="1" fill="hold">
                                          <p:stCondLst>
                                            <p:cond delay="0"/>
                                          </p:stCondLst>
                                        </p:cTn>
                                        <p:tgtEl>
                                          <p:spTgt spid="280"/>
                                        </p:tgtEl>
                                        <p:attrNameLst>
                                          <p:attrName>style.visibility</p:attrName>
                                        </p:attrNameLst>
                                      </p:cBhvr>
                                      <p:to>
                                        <p:strVal val="visible"/>
                                      </p:to>
                                    </p:set>
                                  </p:childTnLst>
                                </p:cTn>
                              </p:par>
                              <p:par>
                                <p:cTn id="138" presetID="1" presetClass="entr" presetSubtype="0" fill="hold" nodeType="withEffect">
                                  <p:stCondLst>
                                    <p:cond delay="0"/>
                                  </p:stCondLst>
                                  <p:childTnLst>
                                    <p:set>
                                      <p:cBhvr>
                                        <p:cTn id="139" dur="1" fill="hold">
                                          <p:stCondLst>
                                            <p:cond delay="0"/>
                                          </p:stCondLst>
                                        </p:cTn>
                                        <p:tgtEl>
                                          <p:spTgt spid="201"/>
                                        </p:tgtEl>
                                        <p:attrNameLst>
                                          <p:attrName>style.visibility</p:attrName>
                                        </p:attrNameLst>
                                      </p:cBhvr>
                                      <p:to>
                                        <p:strVal val="visible"/>
                                      </p:to>
                                    </p:set>
                                  </p:childTnLst>
                                </p:cTn>
                              </p:par>
                              <p:par>
                                <p:cTn id="140" presetID="1" presetClass="entr" presetSubtype="0" fill="hold" nodeType="withEffect">
                                  <p:stCondLst>
                                    <p:cond delay="0"/>
                                  </p:stCondLst>
                                  <p:childTnLst>
                                    <p:set>
                                      <p:cBhvr>
                                        <p:cTn id="141" dur="1" fill="hold">
                                          <p:stCondLst>
                                            <p:cond delay="0"/>
                                          </p:stCondLst>
                                        </p:cTn>
                                        <p:tgtEl>
                                          <p:spTgt spid="270"/>
                                        </p:tgtEl>
                                        <p:attrNameLst>
                                          <p:attrName>style.visibility</p:attrName>
                                        </p:attrNameLst>
                                      </p:cBhvr>
                                      <p:to>
                                        <p:strVal val="visible"/>
                                      </p:to>
                                    </p:set>
                                  </p:childTnLst>
                                </p:cTn>
                              </p:par>
                            </p:childTnLst>
                          </p:cTn>
                        </p:par>
                        <p:par>
                          <p:cTn id="142" fill="hold">
                            <p:stCondLst>
                              <p:cond delay="3500"/>
                            </p:stCondLst>
                            <p:childTnLst>
                              <p:par>
                                <p:cTn id="143" presetID="1" presetClass="exit" presetSubtype="0" fill="hold" nodeType="afterEffect">
                                  <p:stCondLst>
                                    <p:cond delay="1000"/>
                                  </p:stCondLst>
                                  <p:childTnLst>
                                    <p:set>
                                      <p:cBhvr>
                                        <p:cTn id="144" dur="1" fill="hold">
                                          <p:stCondLst>
                                            <p:cond delay="0"/>
                                          </p:stCondLst>
                                        </p:cTn>
                                        <p:tgtEl>
                                          <p:spTgt spid="280"/>
                                        </p:tgtEl>
                                        <p:attrNameLst>
                                          <p:attrName>style.visibility</p:attrName>
                                        </p:attrNameLst>
                                      </p:cBhvr>
                                      <p:to>
                                        <p:strVal val="hidden"/>
                                      </p:to>
                                    </p:set>
                                  </p:childTnLst>
                                </p:cTn>
                              </p:par>
                            </p:childTnLst>
                          </p:cTn>
                        </p:par>
                        <p:par>
                          <p:cTn id="145" fill="hold">
                            <p:stCondLst>
                              <p:cond delay="4500"/>
                            </p:stCondLst>
                            <p:childTnLst>
                              <p:par>
                                <p:cTn id="146" presetID="1" presetClass="exit" presetSubtype="0" fill="hold" nodeType="afterEffect">
                                  <p:stCondLst>
                                    <p:cond delay="0"/>
                                  </p:stCondLst>
                                  <p:childTnLst>
                                    <p:set>
                                      <p:cBhvr>
                                        <p:cTn id="147" dur="1" fill="hold">
                                          <p:stCondLst>
                                            <p:cond delay="0"/>
                                          </p:stCondLst>
                                        </p:cTn>
                                        <p:tgtEl>
                                          <p:spTgt spid="179"/>
                                        </p:tgtEl>
                                        <p:attrNameLst>
                                          <p:attrName>style.visibility</p:attrName>
                                        </p:attrNameLst>
                                      </p:cBhvr>
                                      <p:to>
                                        <p:strVal val="hidden"/>
                                      </p:to>
                                    </p:set>
                                  </p:childTnLst>
                                </p:cTn>
                              </p:par>
                              <p:par>
                                <p:cTn id="148" presetID="1" presetClass="entr" presetSubtype="0" fill="hold" nodeType="withEffect">
                                  <p:stCondLst>
                                    <p:cond delay="0"/>
                                  </p:stCondLst>
                                  <p:childTnLst>
                                    <p:set>
                                      <p:cBhvr>
                                        <p:cTn id="149" dur="1" fill="hold">
                                          <p:stCondLst>
                                            <p:cond delay="0"/>
                                          </p:stCondLst>
                                        </p:cTn>
                                        <p:tgtEl>
                                          <p:spTgt spid="180"/>
                                        </p:tgtEl>
                                        <p:attrNameLst>
                                          <p:attrName>style.visibility</p:attrName>
                                        </p:attrNameLst>
                                      </p:cBhvr>
                                      <p:to>
                                        <p:strVal val="visible"/>
                                      </p:to>
                                    </p:set>
                                  </p:childTnLst>
                                </p:cTn>
                              </p:par>
                            </p:childTnLst>
                          </p:cTn>
                        </p:par>
                        <p:par>
                          <p:cTn id="150" fill="hold">
                            <p:stCondLst>
                              <p:cond delay="4500"/>
                            </p:stCondLst>
                            <p:childTnLst>
                              <p:par>
                                <p:cTn id="151" presetID="1" presetClass="entr" presetSubtype="0" fill="hold" nodeType="afterEffect">
                                  <p:stCondLst>
                                    <p:cond delay="0"/>
                                  </p:stCondLst>
                                  <p:childTnLst>
                                    <p:set>
                                      <p:cBhvr>
                                        <p:cTn id="152" dur="1" fill="hold">
                                          <p:stCondLst>
                                            <p:cond delay="0"/>
                                          </p:stCondLst>
                                        </p:cTn>
                                        <p:tgtEl>
                                          <p:spTgt spid="302"/>
                                        </p:tgtEl>
                                        <p:attrNameLst>
                                          <p:attrName>style.visibility</p:attrName>
                                        </p:attrNameLst>
                                      </p:cBhvr>
                                      <p:to>
                                        <p:strVal val="visible"/>
                                      </p:to>
                                    </p:set>
                                  </p:childTnLst>
                                </p:cTn>
                              </p:par>
                            </p:childTnLst>
                          </p:cTn>
                        </p:par>
                        <p:par>
                          <p:cTn id="153" fill="hold">
                            <p:stCondLst>
                              <p:cond delay="4500"/>
                            </p:stCondLst>
                            <p:childTnLst>
                              <p:par>
                                <p:cTn id="154" presetID="1" presetClass="entr" presetSubtype="0" fill="hold" nodeType="afterEffect">
                                  <p:stCondLst>
                                    <p:cond delay="0"/>
                                  </p:stCondLst>
                                  <p:childTnLst>
                                    <p:set>
                                      <p:cBhvr>
                                        <p:cTn id="155" dur="1" fill="hold">
                                          <p:stCondLst>
                                            <p:cond delay="0"/>
                                          </p:stCondLst>
                                        </p:cTn>
                                        <p:tgtEl>
                                          <p:spTgt spid="271"/>
                                        </p:tgtEl>
                                        <p:attrNameLst>
                                          <p:attrName>style.visibility</p:attrName>
                                        </p:attrNameLst>
                                      </p:cBhvr>
                                      <p:to>
                                        <p:strVal val="visible"/>
                                      </p:to>
                                    </p:set>
                                  </p:childTnLst>
                                </p:cTn>
                              </p:par>
                            </p:childTnLst>
                          </p:cTn>
                        </p:par>
                        <p:par>
                          <p:cTn id="156" fill="hold">
                            <p:stCondLst>
                              <p:cond delay="4500"/>
                            </p:stCondLst>
                            <p:childTnLst>
                              <p:par>
                                <p:cTn id="157" presetID="1" presetClass="entr" presetSubtype="0" fill="hold" nodeType="afterEffect">
                                  <p:stCondLst>
                                    <p:cond delay="0"/>
                                  </p:stCondLst>
                                  <p:childTnLst>
                                    <p:set>
                                      <p:cBhvr>
                                        <p:cTn id="158" dur="1" fill="hold">
                                          <p:stCondLst>
                                            <p:cond delay="0"/>
                                          </p:stCondLst>
                                        </p:cTn>
                                        <p:tgtEl>
                                          <p:spTgt spid="208"/>
                                        </p:tgtEl>
                                        <p:attrNameLst>
                                          <p:attrName>style.visibility</p:attrName>
                                        </p:attrNameLst>
                                      </p:cBhvr>
                                      <p:to>
                                        <p:strVal val="visible"/>
                                      </p:to>
                                    </p:set>
                                  </p:childTnLst>
                                </p:cTn>
                              </p:par>
                            </p:childTnLst>
                          </p:cTn>
                        </p:par>
                      </p:childTnLst>
                    </p:cTn>
                  </p:par>
                  <p:par>
                    <p:cTn id="159" fill="hold">
                      <p:stCondLst>
                        <p:cond delay="indefinite"/>
                      </p:stCondLst>
                      <p:childTnLst>
                        <p:par>
                          <p:cTn id="160" fill="hold">
                            <p:stCondLst>
                              <p:cond delay="0"/>
                            </p:stCondLst>
                            <p:childTnLst>
                              <p:par>
                                <p:cTn id="161" presetID="10" presetClass="entr" presetSubtype="0" fill="hold" nodeType="clickEffect">
                                  <p:stCondLst>
                                    <p:cond delay="0"/>
                                  </p:stCondLst>
                                  <p:childTnLst>
                                    <p:set>
                                      <p:cBhvr>
                                        <p:cTn id="162" dur="1" fill="hold">
                                          <p:stCondLst>
                                            <p:cond delay="0"/>
                                          </p:stCondLst>
                                        </p:cTn>
                                        <p:tgtEl>
                                          <p:spTgt spid="214"/>
                                        </p:tgtEl>
                                        <p:attrNameLst>
                                          <p:attrName>style.visibility</p:attrName>
                                        </p:attrNameLst>
                                      </p:cBhvr>
                                      <p:to>
                                        <p:strVal val="visible"/>
                                      </p:to>
                                    </p:set>
                                    <p:animEffect transition="in" filter="fade">
                                      <p:cBhvr>
                                        <p:cTn id="163" dur="500"/>
                                        <p:tgtEl>
                                          <p:spTgt spid="214"/>
                                        </p:tgtEl>
                                      </p:cBhvr>
                                    </p:animEffect>
                                  </p:childTnLst>
                                </p:cTn>
                              </p:par>
                              <p:par>
                                <p:cTn id="164" presetID="10" presetClass="entr" presetSubtype="0" fill="hold" grpId="0" nodeType="withEffect">
                                  <p:stCondLst>
                                    <p:cond delay="0"/>
                                  </p:stCondLst>
                                  <p:childTnLst>
                                    <p:set>
                                      <p:cBhvr>
                                        <p:cTn id="165" dur="1" fill="hold">
                                          <p:stCondLst>
                                            <p:cond delay="0"/>
                                          </p:stCondLst>
                                        </p:cTn>
                                        <p:tgtEl>
                                          <p:spTgt spid="212"/>
                                        </p:tgtEl>
                                        <p:attrNameLst>
                                          <p:attrName>style.visibility</p:attrName>
                                        </p:attrNameLst>
                                      </p:cBhvr>
                                      <p:to>
                                        <p:strVal val="visible"/>
                                      </p:to>
                                    </p:set>
                                    <p:animEffect transition="in" filter="fade">
                                      <p:cBhvr>
                                        <p:cTn id="166" dur="500"/>
                                        <p:tgtEl>
                                          <p:spTgt spid="212"/>
                                        </p:tgtEl>
                                      </p:cBhvr>
                                    </p:animEffect>
                                  </p:childTnLst>
                                </p:cTn>
                              </p:par>
                              <p:par>
                                <p:cTn id="167" presetID="10" presetClass="entr" presetSubtype="0" fill="hold" grpId="0" nodeType="withEffect">
                                  <p:stCondLst>
                                    <p:cond delay="0"/>
                                  </p:stCondLst>
                                  <p:childTnLst>
                                    <p:set>
                                      <p:cBhvr>
                                        <p:cTn id="168" dur="1" fill="hold">
                                          <p:stCondLst>
                                            <p:cond delay="0"/>
                                          </p:stCondLst>
                                        </p:cTn>
                                        <p:tgtEl>
                                          <p:spTgt spid="202"/>
                                        </p:tgtEl>
                                        <p:attrNameLst>
                                          <p:attrName>style.visibility</p:attrName>
                                        </p:attrNameLst>
                                      </p:cBhvr>
                                      <p:to>
                                        <p:strVal val="visible"/>
                                      </p:to>
                                    </p:set>
                                    <p:animEffect transition="in" filter="fade">
                                      <p:cBhvr>
                                        <p:cTn id="169" dur="500"/>
                                        <p:tgtEl>
                                          <p:spTgt spid="202"/>
                                        </p:tgtEl>
                                      </p:cBhvr>
                                    </p:animEffect>
                                  </p:childTnLst>
                                </p:cTn>
                              </p:par>
                              <p:par>
                                <p:cTn id="170" presetID="10" presetClass="entr" presetSubtype="0" fill="hold" grpId="0" nodeType="withEffect">
                                  <p:stCondLst>
                                    <p:cond delay="0"/>
                                  </p:stCondLst>
                                  <p:childTnLst>
                                    <p:set>
                                      <p:cBhvr>
                                        <p:cTn id="171" dur="1" fill="hold">
                                          <p:stCondLst>
                                            <p:cond delay="0"/>
                                          </p:stCondLst>
                                        </p:cTn>
                                        <p:tgtEl>
                                          <p:spTgt spid="176"/>
                                        </p:tgtEl>
                                        <p:attrNameLst>
                                          <p:attrName>style.visibility</p:attrName>
                                        </p:attrNameLst>
                                      </p:cBhvr>
                                      <p:to>
                                        <p:strVal val="visible"/>
                                      </p:to>
                                    </p:set>
                                    <p:animEffect transition="in" filter="fade">
                                      <p:cBhvr>
                                        <p:cTn id="172" dur="500"/>
                                        <p:tgtEl>
                                          <p:spTgt spid="176"/>
                                        </p:tgtEl>
                                      </p:cBhvr>
                                    </p:animEffect>
                                  </p:childTnLst>
                                </p:cTn>
                              </p:par>
                              <p:par>
                                <p:cTn id="173" presetID="10" presetClass="entr" presetSubtype="0" fill="hold" grpId="0" nodeType="withEffect">
                                  <p:stCondLst>
                                    <p:cond delay="0"/>
                                  </p:stCondLst>
                                  <p:childTnLst>
                                    <p:set>
                                      <p:cBhvr>
                                        <p:cTn id="174" dur="1" fill="hold">
                                          <p:stCondLst>
                                            <p:cond delay="0"/>
                                          </p:stCondLst>
                                        </p:cTn>
                                        <p:tgtEl>
                                          <p:spTgt spid="211"/>
                                        </p:tgtEl>
                                        <p:attrNameLst>
                                          <p:attrName>style.visibility</p:attrName>
                                        </p:attrNameLst>
                                      </p:cBhvr>
                                      <p:to>
                                        <p:strVal val="visible"/>
                                      </p:to>
                                    </p:set>
                                    <p:animEffect transition="in" filter="fade">
                                      <p:cBhvr>
                                        <p:cTn id="175" dur="500"/>
                                        <p:tgtEl>
                                          <p:spTgt spid="211"/>
                                        </p:tgtEl>
                                      </p:cBhvr>
                                    </p:animEffect>
                                  </p:childTnLst>
                                </p:cTn>
                              </p:par>
                            </p:childTnLst>
                          </p:cTn>
                        </p:par>
                      </p:childTnLst>
                    </p:cTn>
                  </p:par>
                  <p:par>
                    <p:cTn id="176" fill="hold">
                      <p:stCondLst>
                        <p:cond delay="indefinite"/>
                      </p:stCondLst>
                      <p:childTnLst>
                        <p:par>
                          <p:cTn id="177" fill="hold">
                            <p:stCondLst>
                              <p:cond delay="0"/>
                            </p:stCondLst>
                            <p:childTnLst>
                              <p:par>
                                <p:cTn id="178" presetID="1" presetClass="exit" presetSubtype="0" fill="hold" nodeType="clickEffect">
                                  <p:stCondLst>
                                    <p:cond delay="0"/>
                                  </p:stCondLst>
                                  <p:childTnLst>
                                    <p:set>
                                      <p:cBhvr>
                                        <p:cTn id="179" dur="1" fill="hold">
                                          <p:stCondLst>
                                            <p:cond delay="0"/>
                                          </p:stCondLst>
                                        </p:cTn>
                                        <p:tgtEl>
                                          <p:spTgt spid="247"/>
                                        </p:tgtEl>
                                        <p:attrNameLst>
                                          <p:attrName>style.visibility</p:attrName>
                                        </p:attrNameLst>
                                      </p:cBhvr>
                                      <p:to>
                                        <p:strVal val="hidden"/>
                                      </p:to>
                                    </p:set>
                                  </p:childTnLst>
                                </p:cTn>
                              </p:par>
                              <p:par>
                                <p:cTn id="180" presetID="1" presetClass="exit" presetSubtype="0" fill="hold" nodeType="withEffect">
                                  <p:stCondLst>
                                    <p:cond delay="0"/>
                                  </p:stCondLst>
                                  <p:childTnLst>
                                    <p:set>
                                      <p:cBhvr>
                                        <p:cTn id="181" dur="1" fill="hold">
                                          <p:stCondLst>
                                            <p:cond delay="0"/>
                                          </p:stCondLst>
                                        </p:cTn>
                                        <p:tgtEl>
                                          <p:spTgt spid="260"/>
                                        </p:tgtEl>
                                        <p:attrNameLst>
                                          <p:attrName>style.visibility</p:attrName>
                                        </p:attrNameLst>
                                      </p:cBhvr>
                                      <p:to>
                                        <p:strVal val="hidden"/>
                                      </p:to>
                                    </p:set>
                                  </p:childTnLst>
                                </p:cTn>
                              </p:par>
                              <p:par>
                                <p:cTn id="182" presetID="1" presetClass="exit" presetSubtype="0" fill="hold" nodeType="withEffect">
                                  <p:stCondLst>
                                    <p:cond delay="0"/>
                                  </p:stCondLst>
                                  <p:childTnLst>
                                    <p:set>
                                      <p:cBhvr>
                                        <p:cTn id="183" dur="1" fill="hold">
                                          <p:stCondLst>
                                            <p:cond delay="0"/>
                                          </p:stCondLst>
                                        </p:cTn>
                                        <p:tgtEl>
                                          <p:spTgt spid="195"/>
                                        </p:tgtEl>
                                        <p:attrNameLst>
                                          <p:attrName>style.visibility</p:attrName>
                                        </p:attrNameLst>
                                      </p:cBhvr>
                                      <p:to>
                                        <p:strVal val="hidden"/>
                                      </p:to>
                                    </p:set>
                                  </p:childTnLst>
                                </p:cTn>
                              </p:par>
                              <p:par>
                                <p:cTn id="184" presetID="1" presetClass="exit" presetSubtype="0" fill="hold" nodeType="withEffect">
                                  <p:stCondLst>
                                    <p:cond delay="0"/>
                                  </p:stCondLst>
                                  <p:childTnLst>
                                    <p:set>
                                      <p:cBhvr>
                                        <p:cTn id="185" dur="1" fill="hold">
                                          <p:stCondLst>
                                            <p:cond delay="0"/>
                                          </p:stCondLst>
                                        </p:cTn>
                                        <p:tgtEl>
                                          <p:spTgt spid="181"/>
                                        </p:tgtEl>
                                        <p:attrNameLst>
                                          <p:attrName>style.visibility</p:attrName>
                                        </p:attrNameLst>
                                      </p:cBhvr>
                                      <p:to>
                                        <p:strVal val="hidden"/>
                                      </p:to>
                                    </p:set>
                                  </p:childTnLst>
                                </p:cTn>
                              </p:par>
                              <p:par>
                                <p:cTn id="186" presetID="1" presetClass="exit" presetSubtype="0" fill="hold" nodeType="withEffect">
                                  <p:stCondLst>
                                    <p:cond delay="0"/>
                                  </p:stCondLst>
                                  <p:childTnLst>
                                    <p:set>
                                      <p:cBhvr>
                                        <p:cTn id="187" dur="1" fill="hold">
                                          <p:stCondLst>
                                            <p:cond delay="0"/>
                                          </p:stCondLst>
                                        </p:cTn>
                                        <p:tgtEl>
                                          <p:spTgt spid="201"/>
                                        </p:tgtEl>
                                        <p:attrNameLst>
                                          <p:attrName>style.visibility</p:attrName>
                                        </p:attrNameLst>
                                      </p:cBhvr>
                                      <p:to>
                                        <p:strVal val="hidden"/>
                                      </p:to>
                                    </p:set>
                                  </p:childTnLst>
                                </p:cTn>
                              </p:par>
                              <p:par>
                                <p:cTn id="188" presetID="1" presetClass="exit" presetSubtype="0" fill="hold" nodeType="withEffect">
                                  <p:stCondLst>
                                    <p:cond delay="0"/>
                                  </p:stCondLst>
                                  <p:childTnLst>
                                    <p:set>
                                      <p:cBhvr>
                                        <p:cTn id="189" dur="1" fill="hold">
                                          <p:stCondLst>
                                            <p:cond delay="0"/>
                                          </p:stCondLst>
                                        </p:cTn>
                                        <p:tgtEl>
                                          <p:spTgt spid="270"/>
                                        </p:tgtEl>
                                        <p:attrNameLst>
                                          <p:attrName>style.visibility</p:attrName>
                                        </p:attrNameLst>
                                      </p:cBhvr>
                                      <p:to>
                                        <p:strVal val="hidden"/>
                                      </p:to>
                                    </p:set>
                                  </p:childTnLst>
                                </p:cTn>
                              </p:par>
                              <p:par>
                                <p:cTn id="190" presetID="1" presetClass="exit" presetSubtype="0" fill="hold" nodeType="withEffect">
                                  <p:stCondLst>
                                    <p:cond delay="0"/>
                                  </p:stCondLst>
                                  <p:childTnLst>
                                    <p:set>
                                      <p:cBhvr>
                                        <p:cTn id="191" dur="1" fill="hold">
                                          <p:stCondLst>
                                            <p:cond delay="0"/>
                                          </p:stCondLst>
                                        </p:cTn>
                                        <p:tgtEl>
                                          <p:spTgt spid="302"/>
                                        </p:tgtEl>
                                        <p:attrNameLst>
                                          <p:attrName>style.visibility</p:attrName>
                                        </p:attrNameLst>
                                      </p:cBhvr>
                                      <p:to>
                                        <p:strVal val="hidden"/>
                                      </p:to>
                                    </p:set>
                                  </p:childTnLst>
                                </p:cTn>
                              </p:par>
                              <p:par>
                                <p:cTn id="192" presetID="1" presetClass="exit" presetSubtype="0" fill="hold" nodeType="withEffect">
                                  <p:stCondLst>
                                    <p:cond delay="0"/>
                                  </p:stCondLst>
                                  <p:childTnLst>
                                    <p:set>
                                      <p:cBhvr>
                                        <p:cTn id="193" dur="1" fill="hold">
                                          <p:stCondLst>
                                            <p:cond delay="0"/>
                                          </p:stCondLst>
                                        </p:cTn>
                                        <p:tgtEl>
                                          <p:spTgt spid="271"/>
                                        </p:tgtEl>
                                        <p:attrNameLst>
                                          <p:attrName>style.visibility</p:attrName>
                                        </p:attrNameLst>
                                      </p:cBhvr>
                                      <p:to>
                                        <p:strVal val="hidden"/>
                                      </p:to>
                                    </p:set>
                                  </p:childTnLst>
                                </p:cTn>
                              </p:par>
                              <p:par>
                                <p:cTn id="194" presetID="1" presetClass="exit" presetSubtype="0" fill="hold" nodeType="withEffect">
                                  <p:stCondLst>
                                    <p:cond delay="0"/>
                                  </p:stCondLst>
                                  <p:childTnLst>
                                    <p:set>
                                      <p:cBhvr>
                                        <p:cTn id="195" dur="1" fill="hold">
                                          <p:stCondLst>
                                            <p:cond delay="0"/>
                                          </p:stCondLst>
                                        </p:cTn>
                                        <p:tgtEl>
                                          <p:spTgt spid="208"/>
                                        </p:tgtEl>
                                        <p:attrNameLst>
                                          <p:attrName>style.visibility</p:attrName>
                                        </p:attrNameLst>
                                      </p:cBhvr>
                                      <p:to>
                                        <p:strVal val="hidden"/>
                                      </p:to>
                                    </p:set>
                                  </p:childTnLst>
                                </p:cTn>
                              </p:par>
                              <p:par>
                                <p:cTn id="196" presetID="1" presetClass="exit" presetSubtype="0" fill="hold" nodeType="withEffect">
                                  <p:stCondLst>
                                    <p:cond delay="0"/>
                                  </p:stCondLst>
                                  <p:childTnLst>
                                    <p:set>
                                      <p:cBhvr>
                                        <p:cTn id="197" dur="1" fill="hold">
                                          <p:stCondLst>
                                            <p:cond delay="0"/>
                                          </p:stCondLst>
                                        </p:cTn>
                                        <p:tgtEl>
                                          <p:spTgt spid="180"/>
                                        </p:tgtEl>
                                        <p:attrNameLst>
                                          <p:attrName>style.visibility</p:attrName>
                                        </p:attrNameLst>
                                      </p:cBhvr>
                                      <p:to>
                                        <p:strVal val="hidden"/>
                                      </p:to>
                                    </p:set>
                                  </p:childTnLst>
                                </p:cTn>
                              </p:par>
                              <p:par>
                                <p:cTn id="198" presetID="1" presetClass="entr" presetSubtype="0" fill="hold" nodeType="withEffect">
                                  <p:stCondLst>
                                    <p:cond delay="0"/>
                                  </p:stCondLst>
                                  <p:childTnLst>
                                    <p:set>
                                      <p:cBhvr>
                                        <p:cTn id="199" dur="1" fill="hold">
                                          <p:stCondLst>
                                            <p:cond delay="0"/>
                                          </p:stCondLst>
                                        </p:cTn>
                                        <p:tgtEl>
                                          <p:spTgt spid="177"/>
                                        </p:tgtEl>
                                        <p:attrNameLst>
                                          <p:attrName>style.visibility</p:attrName>
                                        </p:attrNameLst>
                                      </p:cBhvr>
                                      <p:to>
                                        <p:strVal val="visible"/>
                                      </p:to>
                                    </p:set>
                                  </p:childTnLst>
                                </p:cTn>
                              </p:par>
                              <p:par>
                                <p:cTn id="200" presetID="1" presetClass="entr" presetSubtype="0" fill="hold" nodeType="withEffect">
                                  <p:stCondLst>
                                    <p:cond delay="0"/>
                                  </p:stCondLst>
                                  <p:childTnLst>
                                    <p:set>
                                      <p:cBhvr>
                                        <p:cTn id="201" dur="1" fill="hold">
                                          <p:stCondLst>
                                            <p:cond delay="0"/>
                                          </p:stCondLst>
                                        </p:cTn>
                                        <p:tgtEl>
                                          <p:spTgt spid="312"/>
                                        </p:tgtEl>
                                        <p:attrNameLst>
                                          <p:attrName>style.visibility</p:attrName>
                                        </p:attrNameLst>
                                      </p:cBhvr>
                                      <p:to>
                                        <p:strVal val="visible"/>
                                      </p:to>
                                    </p:set>
                                  </p:childTnLst>
                                </p:cTn>
                              </p:par>
                              <p:par>
                                <p:cTn id="202" presetID="1" presetClass="entr" presetSubtype="0" fill="hold" nodeType="withEffect">
                                  <p:stCondLst>
                                    <p:cond delay="0"/>
                                  </p:stCondLst>
                                  <p:childTnLst>
                                    <p:set>
                                      <p:cBhvr>
                                        <p:cTn id="203" dur="1" fill="hold">
                                          <p:stCondLst>
                                            <p:cond delay="0"/>
                                          </p:stCondLst>
                                        </p:cTn>
                                        <p:tgtEl>
                                          <p:spTgt spid="291"/>
                                        </p:tgtEl>
                                        <p:attrNameLst>
                                          <p:attrName>style.visibility</p:attrName>
                                        </p:attrNameLst>
                                      </p:cBhvr>
                                      <p:to>
                                        <p:strVal val="visible"/>
                                      </p:to>
                                    </p:set>
                                  </p:childTnLst>
                                </p:cTn>
                              </p:par>
                            </p:childTnLst>
                          </p:cTn>
                        </p:par>
                        <p:par>
                          <p:cTn id="204" fill="hold">
                            <p:stCondLst>
                              <p:cond delay="0"/>
                            </p:stCondLst>
                            <p:childTnLst>
                              <p:par>
                                <p:cTn id="205" presetID="1" presetClass="exit" presetSubtype="0" fill="hold" nodeType="afterEffect">
                                  <p:stCondLst>
                                    <p:cond delay="1000"/>
                                  </p:stCondLst>
                                  <p:childTnLst>
                                    <p:set>
                                      <p:cBhvr>
                                        <p:cTn id="206" dur="1" fill="hold">
                                          <p:stCondLst>
                                            <p:cond delay="0"/>
                                          </p:stCondLst>
                                        </p:cTn>
                                        <p:tgtEl>
                                          <p:spTgt spid="291"/>
                                        </p:tgtEl>
                                        <p:attrNameLst>
                                          <p:attrName>style.visibility</p:attrName>
                                        </p:attrNameLst>
                                      </p:cBhvr>
                                      <p:to>
                                        <p:strVal val="hidden"/>
                                      </p:to>
                                    </p:set>
                                  </p:childTnLst>
                                </p:cTn>
                              </p:par>
                              <p:par>
                                <p:cTn id="207" presetID="1" presetClass="exit" presetSubtype="0" fill="hold" nodeType="withEffect">
                                  <p:stCondLst>
                                    <p:cond delay="1000"/>
                                  </p:stCondLst>
                                  <p:childTnLst>
                                    <p:set>
                                      <p:cBhvr>
                                        <p:cTn id="208" dur="1" fill="hold">
                                          <p:stCondLst>
                                            <p:cond delay="0"/>
                                          </p:stCondLst>
                                        </p:cTn>
                                        <p:tgtEl>
                                          <p:spTgt spid="312"/>
                                        </p:tgtEl>
                                        <p:attrNameLst>
                                          <p:attrName>style.visibility</p:attrName>
                                        </p:attrNameLst>
                                      </p:cBhvr>
                                      <p:to>
                                        <p:strVal val="hidden"/>
                                      </p:to>
                                    </p:set>
                                  </p:childTnLst>
                                </p:cTn>
                              </p:par>
                              <p:par>
                                <p:cTn id="209" presetID="1" presetClass="exit" presetSubtype="0" fill="hold" nodeType="withEffect">
                                  <p:stCondLst>
                                    <p:cond delay="1000"/>
                                  </p:stCondLst>
                                  <p:childTnLst>
                                    <p:set>
                                      <p:cBhvr>
                                        <p:cTn id="210" dur="1" fill="hold">
                                          <p:stCondLst>
                                            <p:cond delay="0"/>
                                          </p:stCondLst>
                                        </p:cTn>
                                        <p:tgtEl>
                                          <p:spTgt spid="177"/>
                                        </p:tgtEl>
                                        <p:attrNameLst>
                                          <p:attrName>style.visibility</p:attrName>
                                        </p:attrNameLst>
                                      </p:cBhvr>
                                      <p:to>
                                        <p:strVal val="hidden"/>
                                      </p:to>
                                    </p:set>
                                  </p:childTnLst>
                                </p:cTn>
                              </p:par>
                              <p:par>
                                <p:cTn id="211" presetID="1" presetClass="entr" presetSubtype="0" fill="hold" nodeType="withEffect">
                                  <p:stCondLst>
                                    <p:cond delay="1000"/>
                                  </p:stCondLst>
                                  <p:childTnLst>
                                    <p:set>
                                      <p:cBhvr>
                                        <p:cTn id="212" dur="1" fill="hold">
                                          <p:stCondLst>
                                            <p:cond delay="0"/>
                                          </p:stCondLst>
                                        </p:cTn>
                                        <p:tgtEl>
                                          <p:spTgt spid="178"/>
                                        </p:tgtEl>
                                        <p:attrNameLst>
                                          <p:attrName>style.visibility</p:attrName>
                                        </p:attrNameLst>
                                      </p:cBhvr>
                                      <p:to>
                                        <p:strVal val="visible"/>
                                      </p:to>
                                    </p:set>
                                  </p:childTnLst>
                                </p:cTn>
                              </p:par>
                              <p:par>
                                <p:cTn id="213" presetID="1" presetClass="entr" presetSubtype="0" fill="hold" nodeType="withEffect">
                                  <p:stCondLst>
                                    <p:cond delay="1000"/>
                                  </p:stCondLst>
                                  <p:childTnLst>
                                    <p:set>
                                      <p:cBhvr>
                                        <p:cTn id="214" dur="1" fill="hold">
                                          <p:stCondLst>
                                            <p:cond delay="0"/>
                                          </p:stCondLst>
                                        </p:cTn>
                                        <p:tgtEl>
                                          <p:spTgt spid="309"/>
                                        </p:tgtEl>
                                        <p:attrNameLst>
                                          <p:attrName>style.visibility</p:attrName>
                                        </p:attrNameLst>
                                      </p:cBhvr>
                                      <p:to>
                                        <p:strVal val="visible"/>
                                      </p:to>
                                    </p:set>
                                  </p:childTnLst>
                                </p:cTn>
                              </p:par>
                              <p:par>
                                <p:cTn id="215" presetID="1" presetClass="entr" presetSubtype="0" fill="hold" nodeType="withEffect">
                                  <p:stCondLst>
                                    <p:cond delay="1000"/>
                                  </p:stCondLst>
                                  <p:childTnLst>
                                    <p:set>
                                      <p:cBhvr>
                                        <p:cTn id="216" dur="1" fill="hold">
                                          <p:stCondLst>
                                            <p:cond delay="0"/>
                                          </p:stCondLst>
                                        </p:cTn>
                                        <p:tgtEl>
                                          <p:spTgt spid="247"/>
                                        </p:tgtEl>
                                        <p:attrNameLst>
                                          <p:attrName>style.visibility</p:attrName>
                                        </p:attrNameLst>
                                      </p:cBhvr>
                                      <p:to>
                                        <p:strVal val="visible"/>
                                      </p:to>
                                    </p:set>
                                  </p:childTnLst>
                                </p:cTn>
                              </p:par>
                              <p:par>
                                <p:cTn id="217" presetID="1" presetClass="entr" presetSubtype="0" fill="hold" nodeType="withEffect">
                                  <p:stCondLst>
                                    <p:cond delay="1000"/>
                                  </p:stCondLst>
                                  <p:childTnLst>
                                    <p:set>
                                      <p:cBhvr>
                                        <p:cTn id="218" dur="1" fill="hold">
                                          <p:stCondLst>
                                            <p:cond delay="0"/>
                                          </p:stCondLst>
                                        </p:cTn>
                                        <p:tgtEl>
                                          <p:spTgt spid="181"/>
                                        </p:tgtEl>
                                        <p:attrNameLst>
                                          <p:attrName>style.visibility</p:attrName>
                                        </p:attrNameLst>
                                      </p:cBhvr>
                                      <p:to>
                                        <p:strVal val="visible"/>
                                      </p:to>
                                    </p:set>
                                  </p:childTnLst>
                                </p:cTn>
                              </p:par>
                              <p:par>
                                <p:cTn id="219" presetID="1" presetClass="entr" presetSubtype="0" fill="hold" nodeType="withEffect">
                                  <p:stCondLst>
                                    <p:cond delay="1000"/>
                                  </p:stCondLst>
                                  <p:childTnLst>
                                    <p:set>
                                      <p:cBhvr>
                                        <p:cTn id="220" dur="1" fill="hold">
                                          <p:stCondLst>
                                            <p:cond delay="0"/>
                                          </p:stCondLst>
                                        </p:cTn>
                                        <p:tgtEl>
                                          <p:spTgt spid="290"/>
                                        </p:tgtEl>
                                        <p:attrNameLst>
                                          <p:attrName>style.visibility</p:attrName>
                                        </p:attrNameLst>
                                      </p:cBhvr>
                                      <p:to>
                                        <p:strVal val="visible"/>
                                      </p:to>
                                    </p:set>
                                  </p:childTnLst>
                                </p:cTn>
                              </p:par>
                            </p:childTnLst>
                          </p:cTn>
                        </p:par>
                        <p:par>
                          <p:cTn id="221" fill="hold">
                            <p:stCondLst>
                              <p:cond delay="1000"/>
                            </p:stCondLst>
                            <p:childTnLst>
                              <p:par>
                                <p:cTn id="222" presetID="1" presetClass="exit" presetSubtype="0" fill="hold" nodeType="afterEffect">
                                  <p:stCondLst>
                                    <p:cond delay="1000"/>
                                  </p:stCondLst>
                                  <p:childTnLst>
                                    <p:set>
                                      <p:cBhvr>
                                        <p:cTn id="223" dur="1" fill="hold">
                                          <p:stCondLst>
                                            <p:cond delay="0"/>
                                          </p:stCondLst>
                                        </p:cTn>
                                        <p:tgtEl>
                                          <p:spTgt spid="290"/>
                                        </p:tgtEl>
                                        <p:attrNameLst>
                                          <p:attrName>style.visibility</p:attrName>
                                        </p:attrNameLst>
                                      </p:cBhvr>
                                      <p:to>
                                        <p:strVal val="hidden"/>
                                      </p:to>
                                    </p:set>
                                  </p:childTnLst>
                                </p:cTn>
                              </p:par>
                              <p:par>
                                <p:cTn id="224" presetID="1" presetClass="exit" presetSubtype="0" fill="hold" nodeType="withEffect">
                                  <p:stCondLst>
                                    <p:cond delay="1000"/>
                                  </p:stCondLst>
                                  <p:childTnLst>
                                    <p:set>
                                      <p:cBhvr>
                                        <p:cTn id="225" dur="1" fill="hold">
                                          <p:stCondLst>
                                            <p:cond delay="0"/>
                                          </p:stCondLst>
                                        </p:cTn>
                                        <p:tgtEl>
                                          <p:spTgt spid="309"/>
                                        </p:tgtEl>
                                        <p:attrNameLst>
                                          <p:attrName>style.visibility</p:attrName>
                                        </p:attrNameLst>
                                      </p:cBhvr>
                                      <p:to>
                                        <p:strVal val="hidden"/>
                                      </p:to>
                                    </p:set>
                                  </p:childTnLst>
                                </p:cTn>
                              </p:par>
                              <p:par>
                                <p:cTn id="226" presetID="1" presetClass="exit" presetSubtype="0" fill="hold" nodeType="withEffect">
                                  <p:stCondLst>
                                    <p:cond delay="1000"/>
                                  </p:stCondLst>
                                  <p:childTnLst>
                                    <p:set>
                                      <p:cBhvr>
                                        <p:cTn id="227" dur="1" fill="hold">
                                          <p:stCondLst>
                                            <p:cond delay="0"/>
                                          </p:stCondLst>
                                        </p:cTn>
                                        <p:tgtEl>
                                          <p:spTgt spid="178"/>
                                        </p:tgtEl>
                                        <p:attrNameLst>
                                          <p:attrName>style.visibility</p:attrName>
                                        </p:attrNameLst>
                                      </p:cBhvr>
                                      <p:to>
                                        <p:strVal val="hidden"/>
                                      </p:to>
                                    </p:set>
                                  </p:childTnLst>
                                </p:cTn>
                              </p:par>
                              <p:par>
                                <p:cTn id="228" presetID="1" presetClass="entr" presetSubtype="0" fill="hold" nodeType="withEffect">
                                  <p:stCondLst>
                                    <p:cond delay="1000"/>
                                  </p:stCondLst>
                                  <p:childTnLst>
                                    <p:set>
                                      <p:cBhvr>
                                        <p:cTn id="229" dur="1" fill="hold">
                                          <p:stCondLst>
                                            <p:cond delay="0"/>
                                          </p:stCondLst>
                                        </p:cTn>
                                        <p:tgtEl>
                                          <p:spTgt spid="189"/>
                                        </p:tgtEl>
                                        <p:attrNameLst>
                                          <p:attrName>style.visibility</p:attrName>
                                        </p:attrNameLst>
                                      </p:cBhvr>
                                      <p:to>
                                        <p:strVal val="visible"/>
                                      </p:to>
                                    </p:set>
                                  </p:childTnLst>
                                </p:cTn>
                              </p:par>
                              <p:par>
                                <p:cTn id="230" presetID="1" presetClass="entr" presetSubtype="0" fill="hold" nodeType="withEffect">
                                  <p:stCondLst>
                                    <p:cond delay="1000"/>
                                  </p:stCondLst>
                                  <p:childTnLst>
                                    <p:set>
                                      <p:cBhvr>
                                        <p:cTn id="231" dur="1" fill="hold">
                                          <p:stCondLst>
                                            <p:cond delay="0"/>
                                          </p:stCondLst>
                                        </p:cTn>
                                        <p:tgtEl>
                                          <p:spTgt spid="195"/>
                                        </p:tgtEl>
                                        <p:attrNameLst>
                                          <p:attrName>style.visibility</p:attrName>
                                        </p:attrNameLst>
                                      </p:cBhvr>
                                      <p:to>
                                        <p:strVal val="visible"/>
                                      </p:to>
                                    </p:set>
                                  </p:childTnLst>
                                </p:cTn>
                              </p:par>
                              <p:par>
                                <p:cTn id="232" presetID="1" presetClass="entr" presetSubtype="0" fill="hold" nodeType="withEffect">
                                  <p:stCondLst>
                                    <p:cond delay="1000"/>
                                  </p:stCondLst>
                                  <p:childTnLst>
                                    <p:set>
                                      <p:cBhvr>
                                        <p:cTn id="233" dur="1" fill="hold">
                                          <p:stCondLst>
                                            <p:cond delay="0"/>
                                          </p:stCondLst>
                                        </p:cTn>
                                        <p:tgtEl>
                                          <p:spTgt spid="260"/>
                                        </p:tgtEl>
                                        <p:attrNameLst>
                                          <p:attrName>style.visibility</p:attrName>
                                        </p:attrNameLst>
                                      </p:cBhvr>
                                      <p:to>
                                        <p:strVal val="visible"/>
                                      </p:to>
                                    </p:set>
                                  </p:childTnLst>
                                </p:cTn>
                              </p:par>
                              <p:par>
                                <p:cTn id="234" presetID="1" presetClass="entr" presetSubtype="0" fill="hold" nodeType="withEffect">
                                  <p:stCondLst>
                                    <p:cond delay="1000"/>
                                  </p:stCondLst>
                                  <p:childTnLst>
                                    <p:set>
                                      <p:cBhvr>
                                        <p:cTn id="235" dur="1" fill="hold">
                                          <p:stCondLst>
                                            <p:cond delay="0"/>
                                          </p:stCondLst>
                                        </p:cTn>
                                        <p:tgtEl>
                                          <p:spTgt spid="306"/>
                                        </p:tgtEl>
                                        <p:attrNameLst>
                                          <p:attrName>style.visibility</p:attrName>
                                        </p:attrNameLst>
                                      </p:cBhvr>
                                      <p:to>
                                        <p:strVal val="visible"/>
                                      </p:to>
                                    </p:set>
                                  </p:childTnLst>
                                </p:cTn>
                              </p:par>
                              <p:par>
                                <p:cTn id="236" presetID="1" presetClass="entr" presetSubtype="0" fill="hold" nodeType="withEffect">
                                  <p:stCondLst>
                                    <p:cond delay="1000"/>
                                  </p:stCondLst>
                                  <p:childTnLst>
                                    <p:set>
                                      <p:cBhvr>
                                        <p:cTn id="237" dur="1" fill="hold">
                                          <p:stCondLst>
                                            <p:cond delay="0"/>
                                          </p:stCondLst>
                                        </p:cTn>
                                        <p:tgtEl>
                                          <p:spTgt spid="287"/>
                                        </p:tgtEl>
                                        <p:attrNameLst>
                                          <p:attrName>style.visibility</p:attrName>
                                        </p:attrNameLst>
                                      </p:cBhvr>
                                      <p:to>
                                        <p:strVal val="visible"/>
                                      </p:to>
                                    </p:set>
                                  </p:childTnLst>
                                </p:cTn>
                              </p:par>
                            </p:childTnLst>
                          </p:cTn>
                        </p:par>
                        <p:par>
                          <p:cTn id="238" fill="hold">
                            <p:stCondLst>
                              <p:cond delay="2000"/>
                            </p:stCondLst>
                            <p:childTnLst>
                              <p:par>
                                <p:cTn id="239" presetID="1" presetClass="exit" presetSubtype="0" fill="hold" nodeType="afterEffect">
                                  <p:stCondLst>
                                    <p:cond delay="1000"/>
                                  </p:stCondLst>
                                  <p:childTnLst>
                                    <p:set>
                                      <p:cBhvr>
                                        <p:cTn id="240" dur="1" fill="hold">
                                          <p:stCondLst>
                                            <p:cond delay="0"/>
                                          </p:stCondLst>
                                        </p:cTn>
                                        <p:tgtEl>
                                          <p:spTgt spid="287"/>
                                        </p:tgtEl>
                                        <p:attrNameLst>
                                          <p:attrName>style.visibility</p:attrName>
                                        </p:attrNameLst>
                                      </p:cBhvr>
                                      <p:to>
                                        <p:strVal val="hidden"/>
                                      </p:to>
                                    </p:set>
                                  </p:childTnLst>
                                </p:cTn>
                              </p:par>
                              <p:par>
                                <p:cTn id="241" presetID="1" presetClass="exit" presetSubtype="0" fill="hold" nodeType="withEffect">
                                  <p:stCondLst>
                                    <p:cond delay="1000"/>
                                  </p:stCondLst>
                                  <p:childTnLst>
                                    <p:set>
                                      <p:cBhvr>
                                        <p:cTn id="242" dur="1" fill="hold">
                                          <p:stCondLst>
                                            <p:cond delay="0"/>
                                          </p:stCondLst>
                                        </p:cTn>
                                        <p:tgtEl>
                                          <p:spTgt spid="306"/>
                                        </p:tgtEl>
                                        <p:attrNameLst>
                                          <p:attrName>style.visibility</p:attrName>
                                        </p:attrNameLst>
                                      </p:cBhvr>
                                      <p:to>
                                        <p:strVal val="hidden"/>
                                      </p:to>
                                    </p:set>
                                  </p:childTnLst>
                                </p:cTn>
                              </p:par>
                              <p:par>
                                <p:cTn id="243" presetID="1" presetClass="exit" presetSubtype="0" fill="hold" nodeType="withEffect">
                                  <p:stCondLst>
                                    <p:cond delay="1000"/>
                                  </p:stCondLst>
                                  <p:childTnLst>
                                    <p:set>
                                      <p:cBhvr>
                                        <p:cTn id="244" dur="1" fill="hold">
                                          <p:stCondLst>
                                            <p:cond delay="0"/>
                                          </p:stCondLst>
                                        </p:cTn>
                                        <p:tgtEl>
                                          <p:spTgt spid="189"/>
                                        </p:tgtEl>
                                        <p:attrNameLst>
                                          <p:attrName>style.visibility</p:attrName>
                                        </p:attrNameLst>
                                      </p:cBhvr>
                                      <p:to>
                                        <p:strVal val="hidden"/>
                                      </p:to>
                                    </p:set>
                                  </p:childTnLst>
                                </p:cTn>
                              </p:par>
                              <p:par>
                                <p:cTn id="245" presetID="1" presetClass="entr" presetSubtype="0" fill="hold" nodeType="withEffect">
                                  <p:stCondLst>
                                    <p:cond delay="1000"/>
                                  </p:stCondLst>
                                  <p:childTnLst>
                                    <p:set>
                                      <p:cBhvr>
                                        <p:cTn id="246" dur="1" fill="hold">
                                          <p:stCondLst>
                                            <p:cond delay="0"/>
                                          </p:stCondLst>
                                        </p:cTn>
                                        <p:tgtEl>
                                          <p:spTgt spid="179"/>
                                        </p:tgtEl>
                                        <p:attrNameLst>
                                          <p:attrName>style.visibility</p:attrName>
                                        </p:attrNameLst>
                                      </p:cBhvr>
                                      <p:to>
                                        <p:strVal val="visible"/>
                                      </p:to>
                                    </p:set>
                                  </p:childTnLst>
                                </p:cTn>
                              </p:par>
                              <p:par>
                                <p:cTn id="247" presetID="1" presetClass="entr" presetSubtype="0" fill="hold" nodeType="withEffect">
                                  <p:stCondLst>
                                    <p:cond delay="1000"/>
                                  </p:stCondLst>
                                  <p:childTnLst>
                                    <p:set>
                                      <p:cBhvr>
                                        <p:cTn id="248" dur="1" fill="hold">
                                          <p:stCondLst>
                                            <p:cond delay="0"/>
                                          </p:stCondLst>
                                        </p:cTn>
                                        <p:tgtEl>
                                          <p:spTgt spid="280"/>
                                        </p:tgtEl>
                                        <p:attrNameLst>
                                          <p:attrName>style.visibility</p:attrName>
                                        </p:attrNameLst>
                                      </p:cBhvr>
                                      <p:to>
                                        <p:strVal val="visible"/>
                                      </p:to>
                                    </p:set>
                                  </p:childTnLst>
                                </p:cTn>
                              </p:par>
                              <p:par>
                                <p:cTn id="249" presetID="1" presetClass="entr" presetSubtype="0" fill="hold" nodeType="withEffect">
                                  <p:stCondLst>
                                    <p:cond delay="1000"/>
                                  </p:stCondLst>
                                  <p:childTnLst>
                                    <p:set>
                                      <p:cBhvr>
                                        <p:cTn id="250" dur="1" fill="hold">
                                          <p:stCondLst>
                                            <p:cond delay="0"/>
                                          </p:stCondLst>
                                        </p:cTn>
                                        <p:tgtEl>
                                          <p:spTgt spid="201"/>
                                        </p:tgtEl>
                                        <p:attrNameLst>
                                          <p:attrName>style.visibility</p:attrName>
                                        </p:attrNameLst>
                                      </p:cBhvr>
                                      <p:to>
                                        <p:strVal val="visible"/>
                                      </p:to>
                                    </p:set>
                                  </p:childTnLst>
                                </p:cTn>
                              </p:par>
                              <p:par>
                                <p:cTn id="251" presetID="1" presetClass="entr" presetSubtype="0" fill="hold" nodeType="withEffect">
                                  <p:stCondLst>
                                    <p:cond delay="1000"/>
                                  </p:stCondLst>
                                  <p:childTnLst>
                                    <p:set>
                                      <p:cBhvr>
                                        <p:cTn id="252" dur="1" fill="hold">
                                          <p:stCondLst>
                                            <p:cond delay="0"/>
                                          </p:stCondLst>
                                        </p:cTn>
                                        <p:tgtEl>
                                          <p:spTgt spid="270"/>
                                        </p:tgtEl>
                                        <p:attrNameLst>
                                          <p:attrName>style.visibility</p:attrName>
                                        </p:attrNameLst>
                                      </p:cBhvr>
                                      <p:to>
                                        <p:strVal val="visible"/>
                                      </p:to>
                                    </p:set>
                                  </p:childTnLst>
                                </p:cTn>
                              </p:par>
                              <p:par>
                                <p:cTn id="253" presetID="1" presetClass="entr" presetSubtype="0" fill="hold" nodeType="withEffect">
                                  <p:stCondLst>
                                    <p:cond delay="1000"/>
                                  </p:stCondLst>
                                  <p:childTnLst>
                                    <p:set>
                                      <p:cBhvr>
                                        <p:cTn id="254" dur="1" fill="hold">
                                          <p:stCondLst>
                                            <p:cond delay="0"/>
                                          </p:stCondLst>
                                        </p:cTn>
                                        <p:tgtEl>
                                          <p:spTgt spid="284"/>
                                        </p:tgtEl>
                                        <p:attrNameLst>
                                          <p:attrName>style.visibility</p:attrName>
                                        </p:attrNameLst>
                                      </p:cBhvr>
                                      <p:to>
                                        <p:strVal val="visible"/>
                                      </p:to>
                                    </p:set>
                                  </p:childTnLst>
                                </p:cTn>
                              </p:par>
                            </p:childTnLst>
                          </p:cTn>
                        </p:par>
                        <p:par>
                          <p:cTn id="255" fill="hold">
                            <p:stCondLst>
                              <p:cond delay="3000"/>
                            </p:stCondLst>
                            <p:childTnLst>
                              <p:par>
                                <p:cTn id="256" presetID="1" presetClass="exit" presetSubtype="0" fill="hold" nodeType="afterEffect">
                                  <p:stCondLst>
                                    <p:cond delay="1000"/>
                                  </p:stCondLst>
                                  <p:childTnLst>
                                    <p:set>
                                      <p:cBhvr>
                                        <p:cTn id="257" dur="1" fill="hold">
                                          <p:stCondLst>
                                            <p:cond delay="0"/>
                                          </p:stCondLst>
                                        </p:cTn>
                                        <p:tgtEl>
                                          <p:spTgt spid="284"/>
                                        </p:tgtEl>
                                        <p:attrNameLst>
                                          <p:attrName>style.visibility</p:attrName>
                                        </p:attrNameLst>
                                      </p:cBhvr>
                                      <p:to>
                                        <p:strVal val="hidden"/>
                                      </p:to>
                                    </p:set>
                                  </p:childTnLst>
                                </p:cTn>
                              </p:par>
                              <p:par>
                                <p:cTn id="258" presetID="1" presetClass="exit" presetSubtype="0" fill="hold" nodeType="withEffect">
                                  <p:stCondLst>
                                    <p:cond delay="1000"/>
                                  </p:stCondLst>
                                  <p:childTnLst>
                                    <p:set>
                                      <p:cBhvr>
                                        <p:cTn id="259" dur="1" fill="hold">
                                          <p:stCondLst>
                                            <p:cond delay="0"/>
                                          </p:stCondLst>
                                        </p:cTn>
                                        <p:tgtEl>
                                          <p:spTgt spid="280"/>
                                        </p:tgtEl>
                                        <p:attrNameLst>
                                          <p:attrName>style.visibility</p:attrName>
                                        </p:attrNameLst>
                                      </p:cBhvr>
                                      <p:to>
                                        <p:strVal val="hidden"/>
                                      </p:to>
                                    </p:set>
                                  </p:childTnLst>
                                </p:cTn>
                              </p:par>
                              <p:par>
                                <p:cTn id="260" presetID="1" presetClass="exit" presetSubtype="0" fill="hold" nodeType="withEffect">
                                  <p:stCondLst>
                                    <p:cond delay="1000"/>
                                  </p:stCondLst>
                                  <p:childTnLst>
                                    <p:set>
                                      <p:cBhvr>
                                        <p:cTn id="261" dur="1" fill="hold">
                                          <p:stCondLst>
                                            <p:cond delay="0"/>
                                          </p:stCondLst>
                                        </p:cTn>
                                        <p:tgtEl>
                                          <p:spTgt spid="179"/>
                                        </p:tgtEl>
                                        <p:attrNameLst>
                                          <p:attrName>style.visibility</p:attrName>
                                        </p:attrNameLst>
                                      </p:cBhvr>
                                      <p:to>
                                        <p:strVal val="hidden"/>
                                      </p:to>
                                    </p:set>
                                  </p:childTnLst>
                                </p:cTn>
                              </p:par>
                              <p:par>
                                <p:cTn id="262" presetID="1" presetClass="entr" presetSubtype="0" fill="hold" nodeType="withEffect">
                                  <p:stCondLst>
                                    <p:cond delay="1000"/>
                                  </p:stCondLst>
                                  <p:childTnLst>
                                    <p:set>
                                      <p:cBhvr>
                                        <p:cTn id="263" dur="1" fill="hold">
                                          <p:stCondLst>
                                            <p:cond delay="0"/>
                                          </p:stCondLst>
                                        </p:cTn>
                                        <p:tgtEl>
                                          <p:spTgt spid="180"/>
                                        </p:tgtEl>
                                        <p:attrNameLst>
                                          <p:attrName>style.visibility</p:attrName>
                                        </p:attrNameLst>
                                      </p:cBhvr>
                                      <p:to>
                                        <p:strVal val="visible"/>
                                      </p:to>
                                    </p:set>
                                  </p:childTnLst>
                                </p:cTn>
                              </p:par>
                              <p:par>
                                <p:cTn id="264" presetID="1" presetClass="entr" presetSubtype="0" fill="hold" nodeType="withEffect">
                                  <p:stCondLst>
                                    <p:cond delay="1000"/>
                                  </p:stCondLst>
                                  <p:childTnLst>
                                    <p:set>
                                      <p:cBhvr>
                                        <p:cTn id="265" dur="1" fill="hold">
                                          <p:stCondLst>
                                            <p:cond delay="0"/>
                                          </p:stCondLst>
                                        </p:cTn>
                                        <p:tgtEl>
                                          <p:spTgt spid="271"/>
                                        </p:tgtEl>
                                        <p:attrNameLst>
                                          <p:attrName>style.visibility</p:attrName>
                                        </p:attrNameLst>
                                      </p:cBhvr>
                                      <p:to>
                                        <p:strVal val="visible"/>
                                      </p:to>
                                    </p:set>
                                  </p:childTnLst>
                                </p:cTn>
                              </p:par>
                              <p:par>
                                <p:cTn id="266" presetID="1" presetClass="entr" presetSubtype="0" fill="hold" nodeType="withEffect">
                                  <p:stCondLst>
                                    <p:cond delay="1000"/>
                                  </p:stCondLst>
                                  <p:childTnLst>
                                    <p:set>
                                      <p:cBhvr>
                                        <p:cTn id="267" dur="1" fill="hold">
                                          <p:stCondLst>
                                            <p:cond delay="0"/>
                                          </p:stCondLst>
                                        </p:cTn>
                                        <p:tgtEl>
                                          <p:spTgt spid="208"/>
                                        </p:tgtEl>
                                        <p:attrNameLst>
                                          <p:attrName>style.visibility</p:attrName>
                                        </p:attrNameLst>
                                      </p:cBhvr>
                                      <p:to>
                                        <p:strVal val="visible"/>
                                      </p:to>
                                    </p:set>
                                  </p:childTnLst>
                                </p:cTn>
                              </p:par>
                              <p:par>
                                <p:cTn id="268" presetID="1" presetClass="entr" presetSubtype="0" fill="hold" nodeType="withEffect">
                                  <p:stCondLst>
                                    <p:cond delay="1000"/>
                                  </p:stCondLst>
                                  <p:childTnLst>
                                    <p:set>
                                      <p:cBhvr>
                                        <p:cTn id="269" dur="1" fill="hold">
                                          <p:stCondLst>
                                            <p:cond delay="0"/>
                                          </p:stCondLst>
                                        </p:cTn>
                                        <p:tgtEl>
                                          <p:spTgt spid="281"/>
                                        </p:tgtEl>
                                        <p:attrNameLst>
                                          <p:attrName>style.visibility</p:attrName>
                                        </p:attrNameLst>
                                      </p:cBhvr>
                                      <p:to>
                                        <p:strVal val="visible"/>
                                      </p:to>
                                    </p:set>
                                  </p:childTnLst>
                                </p:cTn>
                              </p:par>
                              <p:par>
                                <p:cTn id="270" presetID="1" presetClass="entr" presetSubtype="0" fill="hold" nodeType="withEffect">
                                  <p:stCondLst>
                                    <p:cond delay="1000"/>
                                  </p:stCondLst>
                                  <p:childTnLst>
                                    <p:set>
                                      <p:cBhvr>
                                        <p:cTn id="271" dur="1" fill="hold">
                                          <p:stCondLst>
                                            <p:cond delay="0"/>
                                          </p:stCondLst>
                                        </p:cTn>
                                        <p:tgtEl>
                                          <p:spTgt spid="302"/>
                                        </p:tgtEl>
                                        <p:attrNameLst>
                                          <p:attrName>style.visibility</p:attrName>
                                        </p:attrNameLst>
                                      </p:cBhvr>
                                      <p:to>
                                        <p:strVal val="visible"/>
                                      </p:to>
                                    </p:set>
                                  </p:childTnLst>
                                </p:cTn>
                              </p:par>
                            </p:childTnLst>
                          </p:cTn>
                        </p:par>
                      </p:childTnLst>
                    </p:cTn>
                  </p:par>
                  <p:par>
                    <p:cTn id="272" fill="hold">
                      <p:stCondLst>
                        <p:cond delay="indefinite"/>
                      </p:stCondLst>
                      <p:childTnLst>
                        <p:par>
                          <p:cTn id="273" fill="hold">
                            <p:stCondLst>
                              <p:cond delay="0"/>
                            </p:stCondLst>
                            <p:childTnLst>
                              <p:par>
                                <p:cTn id="274" presetID="22" presetClass="entr" presetSubtype="8" fill="hold" nodeType="clickEffect">
                                  <p:stCondLst>
                                    <p:cond delay="0"/>
                                  </p:stCondLst>
                                  <p:childTnLst>
                                    <p:set>
                                      <p:cBhvr>
                                        <p:cTn id="275" dur="1" fill="hold">
                                          <p:stCondLst>
                                            <p:cond delay="0"/>
                                          </p:stCondLst>
                                        </p:cTn>
                                        <p:tgtEl>
                                          <p:spTgt spid="296"/>
                                        </p:tgtEl>
                                        <p:attrNameLst>
                                          <p:attrName>style.visibility</p:attrName>
                                        </p:attrNameLst>
                                      </p:cBhvr>
                                      <p:to>
                                        <p:strVal val="visible"/>
                                      </p:to>
                                    </p:set>
                                    <p:animEffect transition="in" filter="wipe(left)">
                                      <p:cBhvr>
                                        <p:cTn id="276" dur="500"/>
                                        <p:tgtEl>
                                          <p:spTgt spid="296"/>
                                        </p:tgtEl>
                                      </p:cBhvr>
                                    </p:animEffect>
                                  </p:childTnLst>
                                </p:cTn>
                              </p:par>
                              <p:par>
                                <p:cTn id="277" presetID="22" presetClass="entr" presetSubtype="8" fill="hold" nodeType="withEffect">
                                  <p:stCondLst>
                                    <p:cond delay="0"/>
                                  </p:stCondLst>
                                  <p:childTnLst>
                                    <p:set>
                                      <p:cBhvr>
                                        <p:cTn id="278" dur="1" fill="hold">
                                          <p:stCondLst>
                                            <p:cond delay="0"/>
                                          </p:stCondLst>
                                        </p:cTn>
                                        <p:tgtEl>
                                          <p:spTgt spid="293"/>
                                        </p:tgtEl>
                                        <p:attrNameLst>
                                          <p:attrName>style.visibility</p:attrName>
                                        </p:attrNameLst>
                                      </p:cBhvr>
                                      <p:to>
                                        <p:strVal val="visible"/>
                                      </p:to>
                                    </p:set>
                                    <p:animEffect transition="in" filter="wipe(left)">
                                      <p:cBhvr>
                                        <p:cTn id="279" dur="500"/>
                                        <p:tgtEl>
                                          <p:spTgt spid="293"/>
                                        </p:tgtEl>
                                      </p:cBhvr>
                                    </p:animEffect>
                                  </p:childTnLst>
                                </p:cTn>
                              </p:par>
                            </p:childTnLst>
                          </p:cTn>
                        </p:par>
                      </p:childTnLst>
                    </p:cTn>
                  </p:par>
                  <p:par>
                    <p:cTn id="280" fill="hold">
                      <p:stCondLst>
                        <p:cond delay="indefinite"/>
                      </p:stCondLst>
                      <p:childTnLst>
                        <p:par>
                          <p:cTn id="281" fill="hold">
                            <p:stCondLst>
                              <p:cond delay="0"/>
                            </p:stCondLst>
                            <p:childTnLst>
                              <p:par>
                                <p:cTn id="282" presetID="10" presetClass="entr" presetSubtype="0" fill="hold" nodeType="clickEffect">
                                  <p:stCondLst>
                                    <p:cond delay="0"/>
                                  </p:stCondLst>
                                  <p:childTnLst>
                                    <p:set>
                                      <p:cBhvr>
                                        <p:cTn id="283" dur="1" fill="hold">
                                          <p:stCondLst>
                                            <p:cond delay="0"/>
                                          </p:stCondLst>
                                        </p:cTn>
                                        <p:tgtEl>
                                          <p:spTgt spid="300"/>
                                        </p:tgtEl>
                                        <p:attrNameLst>
                                          <p:attrName>style.visibility</p:attrName>
                                        </p:attrNameLst>
                                      </p:cBhvr>
                                      <p:to>
                                        <p:strVal val="visible"/>
                                      </p:to>
                                    </p:set>
                                    <p:animEffect transition="in" filter="fade">
                                      <p:cBhvr>
                                        <p:cTn id="284" dur="500"/>
                                        <p:tgtEl>
                                          <p:spTgt spid="300"/>
                                        </p:tgtEl>
                                      </p:cBhvr>
                                    </p:animEffect>
                                  </p:childTnLst>
                                </p:cTn>
                              </p:par>
                            </p:childTnLst>
                          </p:cTn>
                        </p:par>
                        <p:par>
                          <p:cTn id="285" fill="hold">
                            <p:stCondLst>
                              <p:cond delay="500"/>
                            </p:stCondLst>
                            <p:childTnLst>
                              <p:par>
                                <p:cTn id="286" presetID="1" presetClass="exit" presetSubtype="0" fill="hold" nodeType="afterEffect">
                                  <p:stCondLst>
                                    <p:cond delay="0"/>
                                  </p:stCondLst>
                                  <p:childTnLst>
                                    <p:set>
                                      <p:cBhvr>
                                        <p:cTn id="287" dur="1" fill="hold">
                                          <p:stCondLst>
                                            <p:cond delay="0"/>
                                          </p:stCondLst>
                                        </p:cTn>
                                        <p:tgtEl>
                                          <p:spTgt spid="280"/>
                                        </p:tgtEl>
                                        <p:attrNameLst>
                                          <p:attrName>style.visibility</p:attrName>
                                        </p:attrNameLst>
                                      </p:cBhvr>
                                      <p:to>
                                        <p:strVal val="hidden"/>
                                      </p:to>
                                    </p:set>
                                  </p:childTnLst>
                                </p:cTn>
                              </p:par>
                              <p:par>
                                <p:cTn id="288" presetID="1" presetClass="exit" presetSubtype="0" fill="hold" nodeType="withEffect">
                                  <p:stCondLst>
                                    <p:cond delay="0"/>
                                  </p:stCondLst>
                                  <p:childTnLst>
                                    <p:set>
                                      <p:cBhvr>
                                        <p:cTn id="289" dur="1" fill="hold">
                                          <p:stCondLst>
                                            <p:cond delay="0"/>
                                          </p:stCondLst>
                                        </p:cTn>
                                        <p:tgtEl>
                                          <p:spTgt spid="201"/>
                                        </p:tgtEl>
                                        <p:attrNameLst>
                                          <p:attrName>style.visibility</p:attrName>
                                        </p:attrNameLst>
                                      </p:cBhvr>
                                      <p:to>
                                        <p:strVal val="hidden"/>
                                      </p:to>
                                    </p:set>
                                  </p:childTnLst>
                                </p:cTn>
                              </p:par>
                              <p:par>
                                <p:cTn id="290" presetID="1" presetClass="exit" presetSubtype="0" fill="hold" nodeType="withEffect">
                                  <p:stCondLst>
                                    <p:cond delay="0"/>
                                  </p:stCondLst>
                                  <p:childTnLst>
                                    <p:set>
                                      <p:cBhvr>
                                        <p:cTn id="291" dur="1" fill="hold">
                                          <p:stCondLst>
                                            <p:cond delay="0"/>
                                          </p:stCondLst>
                                        </p:cTn>
                                        <p:tgtEl>
                                          <p:spTgt spid="270"/>
                                        </p:tgtEl>
                                        <p:attrNameLst>
                                          <p:attrName>style.visibility</p:attrName>
                                        </p:attrNameLst>
                                      </p:cBhvr>
                                      <p:to>
                                        <p:strVal val="hidden"/>
                                      </p:to>
                                    </p:set>
                                  </p:childTnLst>
                                </p:cTn>
                              </p:par>
                              <p:par>
                                <p:cTn id="292" presetID="1" presetClass="exit" presetSubtype="0" fill="hold" nodeType="withEffect">
                                  <p:stCondLst>
                                    <p:cond delay="0"/>
                                  </p:stCondLst>
                                  <p:childTnLst>
                                    <p:set>
                                      <p:cBhvr>
                                        <p:cTn id="293" dur="1" fill="hold">
                                          <p:stCondLst>
                                            <p:cond delay="0"/>
                                          </p:stCondLst>
                                        </p:cTn>
                                        <p:tgtEl>
                                          <p:spTgt spid="302"/>
                                        </p:tgtEl>
                                        <p:attrNameLst>
                                          <p:attrName>style.visibility</p:attrName>
                                        </p:attrNameLst>
                                      </p:cBhvr>
                                      <p:to>
                                        <p:strVal val="hidden"/>
                                      </p:to>
                                    </p:set>
                                  </p:childTnLst>
                                </p:cTn>
                              </p:par>
                            </p:childTnLst>
                          </p:cTn>
                        </p:par>
                        <p:par>
                          <p:cTn id="294" fill="hold">
                            <p:stCondLst>
                              <p:cond delay="500"/>
                            </p:stCondLst>
                            <p:childTnLst>
                              <p:par>
                                <p:cTn id="295" presetID="10" presetClass="entr" presetSubtype="0" fill="hold" nodeType="afterEffect">
                                  <p:stCondLst>
                                    <p:cond delay="0"/>
                                  </p:stCondLst>
                                  <p:childTnLst>
                                    <p:set>
                                      <p:cBhvr>
                                        <p:cTn id="296" dur="1" fill="hold">
                                          <p:stCondLst>
                                            <p:cond delay="0"/>
                                          </p:stCondLst>
                                        </p:cTn>
                                        <p:tgtEl>
                                          <p:spTgt spid="162"/>
                                        </p:tgtEl>
                                        <p:attrNameLst>
                                          <p:attrName>style.visibility</p:attrName>
                                        </p:attrNameLst>
                                      </p:cBhvr>
                                      <p:to>
                                        <p:strVal val="visible"/>
                                      </p:to>
                                    </p:set>
                                    <p:animEffect transition="in" filter="fade">
                                      <p:cBhvr>
                                        <p:cTn id="297" dur="500"/>
                                        <p:tgtEl>
                                          <p:spTgt spid="162"/>
                                        </p:tgtEl>
                                      </p:cBhvr>
                                    </p:animEffect>
                                  </p:childTnLst>
                                </p:cTn>
                              </p:par>
                              <p:par>
                                <p:cTn id="298" presetID="1" presetClass="exit" presetSubtype="0" fill="hold" nodeType="withEffect">
                                  <p:stCondLst>
                                    <p:cond delay="0"/>
                                  </p:stCondLst>
                                  <p:childTnLst>
                                    <p:set>
                                      <p:cBhvr>
                                        <p:cTn id="299" dur="1" fill="hold">
                                          <p:stCondLst>
                                            <p:cond delay="0"/>
                                          </p:stCondLst>
                                        </p:cTn>
                                        <p:tgtEl>
                                          <p:spTgt spid="271"/>
                                        </p:tgtEl>
                                        <p:attrNameLst>
                                          <p:attrName>style.visibility</p:attrName>
                                        </p:attrNameLst>
                                      </p:cBhvr>
                                      <p:to>
                                        <p:strVal val="hidden"/>
                                      </p:to>
                                    </p:set>
                                  </p:childTnLst>
                                </p:cTn>
                              </p:par>
                              <p:par>
                                <p:cTn id="300" presetID="1" presetClass="exit" presetSubtype="0" fill="hold" nodeType="withEffect">
                                  <p:stCondLst>
                                    <p:cond delay="0"/>
                                  </p:stCondLst>
                                  <p:childTnLst>
                                    <p:set>
                                      <p:cBhvr>
                                        <p:cTn id="301" dur="1" fill="hold">
                                          <p:stCondLst>
                                            <p:cond delay="0"/>
                                          </p:stCondLst>
                                        </p:cTn>
                                        <p:tgtEl>
                                          <p:spTgt spid="208"/>
                                        </p:tgtEl>
                                        <p:attrNameLst>
                                          <p:attrName>style.visibility</p:attrName>
                                        </p:attrNameLst>
                                      </p:cBhvr>
                                      <p:to>
                                        <p:strVal val="hidden"/>
                                      </p:to>
                                    </p:set>
                                  </p:childTnLst>
                                </p:cTn>
                              </p:par>
                              <p:par>
                                <p:cTn id="302" presetID="10" presetClass="entr" presetSubtype="0" fill="hold" nodeType="withEffect">
                                  <p:stCondLst>
                                    <p:cond delay="0"/>
                                  </p:stCondLst>
                                  <p:childTnLst>
                                    <p:set>
                                      <p:cBhvr>
                                        <p:cTn id="303" dur="1" fill="hold">
                                          <p:stCondLst>
                                            <p:cond delay="0"/>
                                          </p:stCondLst>
                                        </p:cTn>
                                        <p:tgtEl>
                                          <p:spTgt spid="306"/>
                                        </p:tgtEl>
                                        <p:attrNameLst>
                                          <p:attrName>style.visibility</p:attrName>
                                        </p:attrNameLst>
                                      </p:cBhvr>
                                      <p:to>
                                        <p:strVal val="visible"/>
                                      </p:to>
                                    </p:set>
                                    <p:animEffect transition="in" filter="fade">
                                      <p:cBhvr>
                                        <p:cTn id="304" dur="500"/>
                                        <p:tgtEl>
                                          <p:spTgt spid="306"/>
                                        </p:tgtEl>
                                      </p:cBhvr>
                                    </p:animEffect>
                                  </p:childTnLst>
                                </p:cTn>
                              </p:par>
                              <p:par>
                                <p:cTn id="305" presetID="10" presetClass="entr" presetSubtype="0" fill="hold" nodeType="withEffect">
                                  <p:stCondLst>
                                    <p:cond delay="0"/>
                                  </p:stCondLst>
                                  <p:childTnLst>
                                    <p:set>
                                      <p:cBhvr>
                                        <p:cTn id="306" dur="1" fill="hold">
                                          <p:stCondLst>
                                            <p:cond delay="0"/>
                                          </p:stCondLst>
                                        </p:cTn>
                                        <p:tgtEl>
                                          <p:spTgt spid="189"/>
                                        </p:tgtEl>
                                        <p:attrNameLst>
                                          <p:attrName>style.visibility</p:attrName>
                                        </p:attrNameLst>
                                      </p:cBhvr>
                                      <p:to>
                                        <p:strVal val="visible"/>
                                      </p:to>
                                    </p:set>
                                    <p:animEffect transition="in" filter="fade">
                                      <p:cBhvr>
                                        <p:cTn id="307" dur="500"/>
                                        <p:tgtEl>
                                          <p:spTgt spid="189"/>
                                        </p:tgtEl>
                                      </p:cBhvr>
                                    </p:animEffect>
                                  </p:childTnLst>
                                </p:cTn>
                              </p:par>
                              <p:par>
                                <p:cTn id="308" presetID="10" presetClass="exit" presetSubtype="0" fill="hold" nodeType="withEffect">
                                  <p:stCondLst>
                                    <p:cond delay="0"/>
                                  </p:stCondLst>
                                  <p:childTnLst>
                                    <p:animEffect transition="out" filter="fade">
                                      <p:cBhvr>
                                        <p:cTn id="309" dur="500"/>
                                        <p:tgtEl>
                                          <p:spTgt spid="180"/>
                                        </p:tgtEl>
                                      </p:cBhvr>
                                    </p:animEffect>
                                    <p:set>
                                      <p:cBhvr>
                                        <p:cTn id="310" dur="1" fill="hold">
                                          <p:stCondLst>
                                            <p:cond delay="499"/>
                                          </p:stCondLst>
                                        </p:cTn>
                                        <p:tgtEl>
                                          <p:spTgt spid="180"/>
                                        </p:tgtEl>
                                        <p:attrNameLst>
                                          <p:attrName>style.visibility</p:attrName>
                                        </p:attrNameLst>
                                      </p:cBhvr>
                                      <p:to>
                                        <p:strVal val="hidden"/>
                                      </p:to>
                                    </p:set>
                                  </p:childTnLst>
                                </p:cTn>
                              </p:par>
                            </p:childTnLst>
                          </p:cTn>
                        </p:par>
                      </p:childTnLst>
                    </p:cTn>
                  </p:par>
                  <p:par>
                    <p:cTn id="311" fill="hold">
                      <p:stCondLst>
                        <p:cond delay="indefinite"/>
                      </p:stCondLst>
                      <p:childTnLst>
                        <p:par>
                          <p:cTn id="312" fill="hold">
                            <p:stCondLst>
                              <p:cond delay="0"/>
                            </p:stCondLst>
                            <p:childTnLst>
                              <p:par>
                                <p:cTn id="313" presetID="10" presetClass="entr" presetSubtype="0" fill="hold" nodeType="clickEffect">
                                  <p:stCondLst>
                                    <p:cond delay="0"/>
                                  </p:stCondLst>
                                  <p:childTnLst>
                                    <p:set>
                                      <p:cBhvr>
                                        <p:cTn id="314" dur="1" fill="hold">
                                          <p:stCondLst>
                                            <p:cond delay="0"/>
                                          </p:stCondLst>
                                        </p:cTn>
                                        <p:tgtEl>
                                          <p:spTgt spid="304"/>
                                        </p:tgtEl>
                                        <p:attrNameLst>
                                          <p:attrName>style.visibility</p:attrName>
                                        </p:attrNameLst>
                                      </p:cBhvr>
                                      <p:to>
                                        <p:strVal val="visible"/>
                                      </p:to>
                                    </p:set>
                                    <p:animEffect transition="in" filter="fade">
                                      <p:cBhvr>
                                        <p:cTn id="315" dur="500"/>
                                        <p:tgtEl>
                                          <p:spTgt spid="304"/>
                                        </p:tgtEl>
                                      </p:cBhvr>
                                    </p:animEffect>
                                  </p:childTnLst>
                                </p:cTn>
                              </p:par>
                            </p:childTnLst>
                          </p:cTn>
                        </p:par>
                        <p:par>
                          <p:cTn id="316" fill="hold">
                            <p:stCondLst>
                              <p:cond delay="500"/>
                            </p:stCondLst>
                            <p:childTnLst>
                              <p:par>
                                <p:cTn id="317" presetID="16" presetClass="entr" presetSubtype="37" fill="hold" nodeType="afterEffect">
                                  <p:stCondLst>
                                    <p:cond delay="0"/>
                                  </p:stCondLst>
                                  <p:childTnLst>
                                    <p:set>
                                      <p:cBhvr>
                                        <p:cTn id="318" dur="1" fill="hold">
                                          <p:stCondLst>
                                            <p:cond delay="0"/>
                                          </p:stCondLst>
                                        </p:cTn>
                                        <p:tgtEl>
                                          <p:spTgt spid="301"/>
                                        </p:tgtEl>
                                        <p:attrNameLst>
                                          <p:attrName>style.visibility</p:attrName>
                                        </p:attrNameLst>
                                      </p:cBhvr>
                                      <p:to>
                                        <p:strVal val="visible"/>
                                      </p:to>
                                    </p:set>
                                    <p:animEffect transition="in" filter="barn(outVertical)">
                                      <p:cBhvr>
                                        <p:cTn id="319" dur="500"/>
                                        <p:tgtEl>
                                          <p:spTgt spid="301"/>
                                        </p:tgtEl>
                                      </p:cBhvr>
                                    </p:animEffect>
                                  </p:childTnLst>
                                </p:cTn>
                              </p:par>
                            </p:childTnLst>
                          </p:cTn>
                        </p:par>
                        <p:par>
                          <p:cTn id="320" fill="hold">
                            <p:stCondLst>
                              <p:cond delay="1000"/>
                            </p:stCondLst>
                            <p:childTnLst>
                              <p:par>
                                <p:cTn id="321" presetID="10" presetClass="entr" presetSubtype="0" fill="hold" grpId="0" nodeType="afterEffect">
                                  <p:stCondLst>
                                    <p:cond delay="0"/>
                                  </p:stCondLst>
                                  <p:childTnLst>
                                    <p:set>
                                      <p:cBhvr>
                                        <p:cTn id="322" dur="1" fill="hold">
                                          <p:stCondLst>
                                            <p:cond delay="0"/>
                                          </p:stCondLst>
                                        </p:cTn>
                                        <p:tgtEl>
                                          <p:spTgt spid="328"/>
                                        </p:tgtEl>
                                        <p:attrNameLst>
                                          <p:attrName>style.visibility</p:attrName>
                                        </p:attrNameLst>
                                      </p:cBhvr>
                                      <p:to>
                                        <p:strVal val="visible"/>
                                      </p:to>
                                    </p:set>
                                    <p:animEffect transition="in" filter="fade">
                                      <p:cBhvr>
                                        <p:cTn id="323" dur="500"/>
                                        <p:tgtEl>
                                          <p:spTgt spid="328"/>
                                        </p:tgtEl>
                                      </p:cBhvr>
                                    </p:animEffect>
                                  </p:childTnLst>
                                </p:cTn>
                              </p:par>
                            </p:childTnLst>
                          </p:cTn>
                        </p:par>
                      </p:childTnLst>
                    </p:cTn>
                  </p:par>
                  <p:par>
                    <p:cTn id="324" fill="hold">
                      <p:stCondLst>
                        <p:cond delay="indefinite"/>
                      </p:stCondLst>
                      <p:childTnLst>
                        <p:par>
                          <p:cTn id="325" fill="hold">
                            <p:stCondLst>
                              <p:cond delay="0"/>
                            </p:stCondLst>
                            <p:childTnLst>
                              <p:par>
                                <p:cTn id="326" presetID="10" presetClass="entr" presetSubtype="0" fill="hold" grpId="0" nodeType="clickEffect">
                                  <p:stCondLst>
                                    <p:cond delay="0"/>
                                  </p:stCondLst>
                                  <p:childTnLst>
                                    <p:set>
                                      <p:cBhvr>
                                        <p:cTn id="327" dur="1" fill="hold">
                                          <p:stCondLst>
                                            <p:cond delay="0"/>
                                          </p:stCondLst>
                                        </p:cTn>
                                        <p:tgtEl>
                                          <p:spTgt spid="139"/>
                                        </p:tgtEl>
                                        <p:attrNameLst>
                                          <p:attrName>style.visibility</p:attrName>
                                        </p:attrNameLst>
                                      </p:cBhvr>
                                      <p:to>
                                        <p:strVal val="visible"/>
                                      </p:to>
                                    </p:set>
                                    <p:animEffect transition="in" filter="fade">
                                      <p:cBhvr>
                                        <p:cTn id="328" dur="500"/>
                                        <p:tgtEl>
                                          <p:spTgt spid="139"/>
                                        </p:tgtEl>
                                      </p:cBhvr>
                                    </p:animEffect>
                                  </p:childTnLst>
                                </p:cTn>
                              </p:par>
                            </p:childTnLst>
                          </p:cTn>
                        </p:par>
                      </p:childTnLst>
                    </p:cTn>
                  </p:par>
                  <p:par>
                    <p:cTn id="329" fill="hold">
                      <p:stCondLst>
                        <p:cond delay="indefinite"/>
                      </p:stCondLst>
                      <p:childTnLst>
                        <p:par>
                          <p:cTn id="330" fill="hold">
                            <p:stCondLst>
                              <p:cond delay="0"/>
                            </p:stCondLst>
                            <p:childTnLst>
                              <p:par>
                                <p:cTn id="331" presetID="10" presetClass="entr" presetSubtype="0" fill="hold" grpId="0" nodeType="clickEffect">
                                  <p:stCondLst>
                                    <p:cond delay="0"/>
                                  </p:stCondLst>
                                  <p:childTnLst>
                                    <p:set>
                                      <p:cBhvr>
                                        <p:cTn id="332" dur="1" fill="hold">
                                          <p:stCondLst>
                                            <p:cond delay="0"/>
                                          </p:stCondLst>
                                        </p:cTn>
                                        <p:tgtEl>
                                          <p:spTgt spid="138"/>
                                        </p:tgtEl>
                                        <p:attrNameLst>
                                          <p:attrName>style.visibility</p:attrName>
                                        </p:attrNameLst>
                                      </p:cBhvr>
                                      <p:to>
                                        <p:strVal val="visible"/>
                                      </p:to>
                                    </p:set>
                                    <p:animEffect transition="in" filter="fade">
                                      <p:cBhvr>
                                        <p:cTn id="333" dur="500"/>
                                        <p:tgtEl>
                                          <p:spTgt spid="138"/>
                                        </p:tgtEl>
                                      </p:cBhvr>
                                    </p:animEffect>
                                  </p:childTnLst>
                                </p:cTn>
                              </p:par>
                            </p:childTnLst>
                          </p:cTn>
                        </p:par>
                      </p:childTnLst>
                    </p:cTn>
                  </p:par>
                  <p:par>
                    <p:cTn id="334" fill="hold">
                      <p:stCondLst>
                        <p:cond delay="indefinite"/>
                      </p:stCondLst>
                      <p:childTnLst>
                        <p:par>
                          <p:cTn id="335" fill="hold">
                            <p:stCondLst>
                              <p:cond delay="0"/>
                            </p:stCondLst>
                            <p:childTnLst>
                              <p:par>
                                <p:cTn id="336" presetID="10" presetClass="entr" presetSubtype="0" fill="hold" grpId="0" nodeType="clickEffect">
                                  <p:stCondLst>
                                    <p:cond delay="0"/>
                                  </p:stCondLst>
                                  <p:childTnLst>
                                    <p:set>
                                      <p:cBhvr>
                                        <p:cTn id="337" dur="1" fill="hold">
                                          <p:stCondLst>
                                            <p:cond delay="0"/>
                                          </p:stCondLst>
                                        </p:cTn>
                                        <p:tgtEl>
                                          <p:spTgt spid="329"/>
                                        </p:tgtEl>
                                        <p:attrNameLst>
                                          <p:attrName>style.visibility</p:attrName>
                                        </p:attrNameLst>
                                      </p:cBhvr>
                                      <p:to>
                                        <p:strVal val="visible"/>
                                      </p:to>
                                    </p:set>
                                    <p:animEffect transition="in" filter="fade">
                                      <p:cBhvr>
                                        <p:cTn id="338" dur="500"/>
                                        <p:tgtEl>
                                          <p:spTgt spid="329"/>
                                        </p:tgtEl>
                                      </p:cBhvr>
                                    </p:animEffect>
                                  </p:childTnLst>
                                </p:cTn>
                              </p:par>
                            </p:childTnLst>
                          </p:cTn>
                        </p:par>
                        <p:par>
                          <p:cTn id="339" fill="hold">
                            <p:stCondLst>
                              <p:cond delay="500"/>
                            </p:stCondLst>
                            <p:childTnLst>
                              <p:par>
                                <p:cTn id="340" presetID="10" presetClass="entr" presetSubtype="0" fill="hold" grpId="0" nodeType="afterEffect">
                                  <p:stCondLst>
                                    <p:cond delay="0"/>
                                  </p:stCondLst>
                                  <p:childTnLst>
                                    <p:set>
                                      <p:cBhvr>
                                        <p:cTn id="341" dur="1" fill="hold">
                                          <p:stCondLst>
                                            <p:cond delay="0"/>
                                          </p:stCondLst>
                                        </p:cTn>
                                        <p:tgtEl>
                                          <p:spTgt spid="345"/>
                                        </p:tgtEl>
                                        <p:attrNameLst>
                                          <p:attrName>style.visibility</p:attrName>
                                        </p:attrNameLst>
                                      </p:cBhvr>
                                      <p:to>
                                        <p:strVal val="visible"/>
                                      </p:to>
                                    </p:set>
                                    <p:animEffect transition="in" filter="fade">
                                      <p:cBhvr>
                                        <p:cTn id="342" dur="500"/>
                                        <p:tgtEl>
                                          <p:spTgt spid="3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 grpId="0"/>
      <p:bldP spid="202" grpId="0" animBg="1"/>
      <p:bldP spid="211" grpId="0"/>
      <p:bldP spid="212" grpId="0"/>
      <p:bldP spid="258" grpId="0"/>
      <p:bldP spid="138" grpId="0"/>
      <p:bldP spid="139" grpId="0"/>
      <p:bldP spid="143" grpId="0" animBg="1"/>
      <p:bldP spid="144" grpId="0" animBg="1"/>
      <p:bldP spid="10" grpId="0" animBg="1"/>
      <p:bldP spid="155" grpId="0" animBg="1"/>
      <p:bldP spid="328" grpId="0"/>
      <p:bldP spid="329" grpId="0" animBg="1"/>
      <p:bldP spid="4" grpId="0" animBg="1"/>
      <p:bldP spid="345" grpId="0" animBg="1"/>
      <p:bldP spid="176" grpId="0"/>
      <p:bldP spid="16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 name="Group 193"/>
          <p:cNvGrpSpPr/>
          <p:nvPr/>
        </p:nvGrpSpPr>
        <p:grpSpPr>
          <a:xfrm>
            <a:off x="3903" y="2847974"/>
            <a:ext cx="2458886" cy="2033342"/>
            <a:chOff x="-192308" y="3022342"/>
            <a:chExt cx="2458886" cy="2033342"/>
          </a:xfrm>
        </p:grpSpPr>
        <p:sp>
          <p:nvSpPr>
            <p:cNvPr id="195" name="Rectangle 194"/>
            <p:cNvSpPr/>
            <p:nvPr/>
          </p:nvSpPr>
          <p:spPr>
            <a:xfrm>
              <a:off x="-192308" y="4224687"/>
              <a:ext cx="2458886" cy="830997"/>
            </a:xfrm>
            <a:prstGeom prst="rect">
              <a:avLst/>
            </a:prstGeom>
          </p:spPr>
          <p:txBody>
            <a:bodyPr wrap="square">
              <a:spAutoFit/>
            </a:bodyPr>
            <a:lstStyle/>
            <a:p>
              <a:pPr algn="ctr"/>
              <a:r>
                <a:rPr lang="en-US" sz="2400" dirty="0" err="1">
                  <a:solidFill>
                    <a:schemeClr val="bg1"/>
                  </a:solidFill>
                </a:rPr>
                <a:t>superluminescent</a:t>
              </a:r>
              <a:r>
                <a:rPr lang="en-US" sz="2400" dirty="0">
                  <a:solidFill>
                    <a:schemeClr val="bg1"/>
                  </a:solidFill>
                </a:rPr>
                <a:t> diode</a:t>
              </a:r>
              <a:endParaRPr lang="en-US" sz="2400" dirty="0"/>
            </a:p>
          </p:txBody>
        </p:sp>
        <p:pic>
          <p:nvPicPr>
            <p:cNvPr id="196" name="Picture 195"/>
            <p:cNvPicPr>
              <a:picLocks noChangeAspect="1"/>
            </p:cNvPicPr>
            <p:nvPr/>
          </p:nvPicPr>
          <p:blipFill rotWithShape="1">
            <a:blip r:embed="rId3" cstate="print">
              <a:extLst>
                <a:ext uri="{28A0092B-C50C-407E-A947-70E740481C1C}">
                  <a14:useLocalDpi xmlns:a14="http://schemas.microsoft.com/office/drawing/2010/main" val="0"/>
                </a:ext>
              </a:extLst>
            </a:blip>
            <a:srcRect l="11656" t="10748" r="12451" b="11559"/>
            <a:stretch/>
          </p:blipFill>
          <p:spPr>
            <a:xfrm>
              <a:off x="177857" y="3022342"/>
              <a:ext cx="1735667" cy="1176866"/>
            </a:xfrm>
            <a:prstGeom prst="rect">
              <a:avLst/>
            </a:prstGeom>
            <a:ln w="12700">
              <a:solidFill>
                <a:schemeClr val="bg1"/>
              </a:solidFill>
            </a:ln>
          </p:spPr>
        </p:pic>
      </p:grpSp>
      <p:sp>
        <p:nvSpPr>
          <p:cNvPr id="2" name="Title 1"/>
          <p:cNvSpPr>
            <a:spLocks noGrp="1"/>
          </p:cNvSpPr>
          <p:nvPr>
            <p:ph type="title"/>
          </p:nvPr>
        </p:nvSpPr>
        <p:spPr>
          <a:xfrm>
            <a:off x="0" y="0"/>
            <a:ext cx="9144000" cy="621792"/>
          </a:xfrm>
        </p:spPr>
        <p:txBody>
          <a:bodyPr>
            <a:noAutofit/>
          </a:bodyPr>
          <a:lstStyle/>
          <a:p>
            <a:r>
              <a:rPr lang="en-US" dirty="0"/>
              <a:t>Temporal coherence length</a:t>
            </a:r>
          </a:p>
        </p:txBody>
      </p:sp>
      <p:grpSp>
        <p:nvGrpSpPr>
          <p:cNvPr id="9" name="Group 8"/>
          <p:cNvGrpSpPr/>
          <p:nvPr/>
        </p:nvGrpSpPr>
        <p:grpSpPr>
          <a:xfrm>
            <a:off x="6649559" y="1067024"/>
            <a:ext cx="1913762" cy="1216565"/>
            <a:chOff x="6628735" y="1287139"/>
            <a:chExt cx="1913762" cy="1216565"/>
          </a:xfrm>
        </p:grpSpPr>
        <p:grpSp>
          <p:nvGrpSpPr>
            <p:cNvPr id="281" name="Group 280"/>
            <p:cNvGrpSpPr/>
            <p:nvPr/>
          </p:nvGrpSpPr>
          <p:grpSpPr>
            <a:xfrm>
              <a:off x="6652647" y="1311057"/>
              <a:ext cx="1691640" cy="1188720"/>
              <a:chOff x="4234980" y="4762740"/>
              <a:chExt cx="3634733" cy="1188720"/>
            </a:xfrm>
          </p:grpSpPr>
          <p:pic>
            <p:nvPicPr>
              <p:cNvPr id="282" name="Picture 281"/>
              <p:cNvPicPr>
                <a:picLocks noChangeAspect="1"/>
              </p:cNvPicPr>
              <p:nvPr/>
            </p:nvPicPr>
            <p:blipFill rotWithShape="1">
              <a:blip r:embed="rId4">
                <a:extLst>
                  <a:ext uri="{28A0092B-C50C-407E-A947-70E740481C1C}">
                    <a14:useLocalDpi xmlns:a14="http://schemas.microsoft.com/office/drawing/2010/main" val="0"/>
                  </a:ext>
                </a:extLst>
              </a:blip>
              <a:srcRect r="43910"/>
              <a:stretch/>
            </p:blipFill>
            <p:spPr>
              <a:xfrm>
                <a:off x="6055208" y="4762740"/>
                <a:ext cx="1814505" cy="1188720"/>
              </a:xfrm>
              <a:prstGeom prst="rect">
                <a:avLst/>
              </a:prstGeom>
            </p:spPr>
          </p:pic>
          <p:pic>
            <p:nvPicPr>
              <p:cNvPr id="283" name="Picture 282"/>
              <p:cNvPicPr>
                <a:picLocks noChangeAspect="1"/>
              </p:cNvPicPr>
              <p:nvPr/>
            </p:nvPicPr>
            <p:blipFill rotWithShape="1">
              <a:blip r:embed="rId4">
                <a:extLst>
                  <a:ext uri="{28A0092B-C50C-407E-A947-70E740481C1C}">
                    <a14:useLocalDpi xmlns:a14="http://schemas.microsoft.com/office/drawing/2010/main" val="0"/>
                  </a:ext>
                </a:extLst>
              </a:blip>
              <a:srcRect r="43910"/>
              <a:stretch/>
            </p:blipFill>
            <p:spPr>
              <a:xfrm flipH="1">
                <a:off x="4234980" y="4762740"/>
                <a:ext cx="1814505" cy="1188720"/>
              </a:xfrm>
              <a:prstGeom prst="rect">
                <a:avLst/>
              </a:prstGeom>
            </p:spPr>
          </p:pic>
        </p:grpSp>
        <p:pic>
          <p:nvPicPr>
            <p:cNvPr id="286" name="Picture 285"/>
            <p:cNvPicPr>
              <a:picLocks noChangeAspect="1"/>
            </p:cNvPicPr>
            <p:nvPr/>
          </p:nvPicPr>
          <p:blipFill rotWithShape="1">
            <a:blip r:embed="rId4">
              <a:extLst>
                <a:ext uri="{28A0092B-C50C-407E-A947-70E740481C1C}">
                  <a14:useLocalDpi xmlns:a14="http://schemas.microsoft.com/office/drawing/2010/main" val="0"/>
                </a:ext>
              </a:extLst>
            </a:blip>
            <a:srcRect r="43910"/>
            <a:stretch/>
          </p:blipFill>
          <p:spPr>
            <a:xfrm flipH="1">
              <a:off x="6652646" y="1311057"/>
              <a:ext cx="844488" cy="1188720"/>
            </a:xfrm>
            <a:prstGeom prst="rect">
              <a:avLst/>
            </a:prstGeom>
          </p:spPr>
        </p:pic>
        <p:grpSp>
          <p:nvGrpSpPr>
            <p:cNvPr id="214" name="Group 213"/>
            <p:cNvGrpSpPr>
              <a:grpSpLocks noChangeAspect="1"/>
            </p:cNvGrpSpPr>
            <p:nvPr/>
          </p:nvGrpSpPr>
          <p:grpSpPr>
            <a:xfrm>
              <a:off x="6628735" y="1287139"/>
              <a:ext cx="1913762" cy="1216565"/>
              <a:chOff x="2661273" y="3554402"/>
              <a:chExt cx="3214624" cy="2142846"/>
            </a:xfrm>
          </p:grpSpPr>
          <p:cxnSp>
            <p:nvCxnSpPr>
              <p:cNvPr id="216" name="Straight Arrow Connector 215"/>
              <p:cNvCxnSpPr/>
              <p:nvPr/>
            </p:nvCxnSpPr>
            <p:spPr>
              <a:xfrm>
                <a:off x="2661273" y="3554402"/>
                <a:ext cx="0" cy="2142846"/>
              </a:xfrm>
              <a:prstGeom prst="straightConnector1">
                <a:avLst/>
              </a:prstGeom>
              <a:ln w="38100">
                <a:solidFill>
                  <a:schemeClr val="bg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223" name="Straight Arrow Connector 222"/>
              <p:cNvCxnSpPr/>
              <p:nvPr/>
            </p:nvCxnSpPr>
            <p:spPr>
              <a:xfrm flipH="1" flipV="1">
                <a:off x="2661276" y="5687745"/>
                <a:ext cx="3214621" cy="9503"/>
              </a:xfrm>
              <a:prstGeom prst="straightConnector1">
                <a:avLst/>
              </a:prstGeom>
              <a:ln w="38100">
                <a:solidFill>
                  <a:schemeClr val="bg1"/>
                </a:solidFill>
                <a:headEnd type="arrow"/>
                <a:tailEnd type="none"/>
              </a:ln>
            </p:spPr>
            <p:style>
              <a:lnRef idx="1">
                <a:schemeClr val="accent1"/>
              </a:lnRef>
              <a:fillRef idx="0">
                <a:schemeClr val="accent1"/>
              </a:fillRef>
              <a:effectRef idx="0">
                <a:schemeClr val="accent1"/>
              </a:effectRef>
              <a:fontRef idx="minor">
                <a:schemeClr val="tx1"/>
              </a:fontRef>
            </p:style>
          </p:cxnSp>
        </p:grpSp>
        <p:grpSp>
          <p:nvGrpSpPr>
            <p:cNvPr id="293" name="Group 292"/>
            <p:cNvGrpSpPr/>
            <p:nvPr/>
          </p:nvGrpSpPr>
          <p:grpSpPr>
            <a:xfrm>
              <a:off x="6663474" y="1394201"/>
              <a:ext cx="1690866" cy="422885"/>
              <a:chOff x="4673600" y="4686300"/>
              <a:chExt cx="1690866" cy="422885"/>
            </a:xfrm>
          </p:grpSpPr>
          <p:sp>
            <p:nvSpPr>
              <p:cNvPr id="294" name="Freeform 293"/>
              <p:cNvSpPr/>
              <p:nvPr/>
            </p:nvSpPr>
            <p:spPr>
              <a:xfrm>
                <a:off x="4673600" y="4686300"/>
                <a:ext cx="847725" cy="422885"/>
              </a:xfrm>
              <a:custGeom>
                <a:avLst/>
                <a:gdLst>
                  <a:gd name="connsiteX0" fmla="*/ 0 w 847725"/>
                  <a:gd name="connsiteY0" fmla="*/ 422275 h 422885"/>
                  <a:gd name="connsiteX1" fmla="*/ 114300 w 847725"/>
                  <a:gd name="connsiteY1" fmla="*/ 422275 h 422885"/>
                  <a:gd name="connsiteX2" fmla="*/ 215900 w 847725"/>
                  <a:gd name="connsiteY2" fmla="*/ 415925 h 422885"/>
                  <a:gd name="connsiteX3" fmla="*/ 320675 w 847725"/>
                  <a:gd name="connsiteY3" fmla="*/ 390525 h 422885"/>
                  <a:gd name="connsiteX4" fmla="*/ 523875 w 847725"/>
                  <a:gd name="connsiteY4" fmla="*/ 330200 h 422885"/>
                  <a:gd name="connsiteX5" fmla="*/ 650875 w 847725"/>
                  <a:gd name="connsiteY5" fmla="*/ 190500 h 422885"/>
                  <a:gd name="connsiteX6" fmla="*/ 730250 w 847725"/>
                  <a:gd name="connsiteY6" fmla="*/ 66675 h 422885"/>
                  <a:gd name="connsiteX7" fmla="*/ 774700 w 847725"/>
                  <a:gd name="connsiteY7" fmla="*/ 28575 h 422885"/>
                  <a:gd name="connsiteX8" fmla="*/ 803275 w 847725"/>
                  <a:gd name="connsiteY8" fmla="*/ 6350 h 422885"/>
                  <a:gd name="connsiteX9" fmla="*/ 847725 w 847725"/>
                  <a:gd name="connsiteY9" fmla="*/ 0 h 42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7725" h="422885">
                    <a:moveTo>
                      <a:pt x="0" y="422275"/>
                    </a:moveTo>
                    <a:cubicBezTo>
                      <a:pt x="39158" y="422804"/>
                      <a:pt x="78317" y="423333"/>
                      <a:pt x="114300" y="422275"/>
                    </a:cubicBezTo>
                    <a:cubicBezTo>
                      <a:pt x="150283" y="421217"/>
                      <a:pt x="181504" y="421217"/>
                      <a:pt x="215900" y="415925"/>
                    </a:cubicBezTo>
                    <a:cubicBezTo>
                      <a:pt x="250296" y="410633"/>
                      <a:pt x="269346" y="404813"/>
                      <a:pt x="320675" y="390525"/>
                    </a:cubicBezTo>
                    <a:cubicBezTo>
                      <a:pt x="372004" y="376237"/>
                      <a:pt x="468842" y="363537"/>
                      <a:pt x="523875" y="330200"/>
                    </a:cubicBezTo>
                    <a:cubicBezTo>
                      <a:pt x="578908" y="296862"/>
                      <a:pt x="616479" y="234421"/>
                      <a:pt x="650875" y="190500"/>
                    </a:cubicBezTo>
                    <a:cubicBezTo>
                      <a:pt x="685271" y="146579"/>
                      <a:pt x="709612" y="93663"/>
                      <a:pt x="730250" y="66675"/>
                    </a:cubicBezTo>
                    <a:cubicBezTo>
                      <a:pt x="750888" y="39687"/>
                      <a:pt x="762529" y="38629"/>
                      <a:pt x="774700" y="28575"/>
                    </a:cubicBezTo>
                    <a:cubicBezTo>
                      <a:pt x="786871" y="18521"/>
                      <a:pt x="791104" y="11112"/>
                      <a:pt x="803275" y="6350"/>
                    </a:cubicBezTo>
                    <a:cubicBezTo>
                      <a:pt x="815446" y="1588"/>
                      <a:pt x="831585" y="794"/>
                      <a:pt x="847725" y="0"/>
                    </a:cubicBezTo>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Freeform 294"/>
              <p:cNvSpPr/>
              <p:nvPr/>
            </p:nvSpPr>
            <p:spPr>
              <a:xfrm flipH="1">
                <a:off x="5516741" y="4686300"/>
                <a:ext cx="847725" cy="422885"/>
              </a:xfrm>
              <a:custGeom>
                <a:avLst/>
                <a:gdLst>
                  <a:gd name="connsiteX0" fmla="*/ 0 w 847725"/>
                  <a:gd name="connsiteY0" fmla="*/ 422275 h 422885"/>
                  <a:gd name="connsiteX1" fmla="*/ 114300 w 847725"/>
                  <a:gd name="connsiteY1" fmla="*/ 422275 h 422885"/>
                  <a:gd name="connsiteX2" fmla="*/ 215900 w 847725"/>
                  <a:gd name="connsiteY2" fmla="*/ 415925 h 422885"/>
                  <a:gd name="connsiteX3" fmla="*/ 320675 w 847725"/>
                  <a:gd name="connsiteY3" fmla="*/ 390525 h 422885"/>
                  <a:gd name="connsiteX4" fmla="*/ 523875 w 847725"/>
                  <a:gd name="connsiteY4" fmla="*/ 330200 h 422885"/>
                  <a:gd name="connsiteX5" fmla="*/ 650875 w 847725"/>
                  <a:gd name="connsiteY5" fmla="*/ 190500 h 422885"/>
                  <a:gd name="connsiteX6" fmla="*/ 730250 w 847725"/>
                  <a:gd name="connsiteY6" fmla="*/ 66675 h 422885"/>
                  <a:gd name="connsiteX7" fmla="*/ 774700 w 847725"/>
                  <a:gd name="connsiteY7" fmla="*/ 28575 h 422885"/>
                  <a:gd name="connsiteX8" fmla="*/ 803275 w 847725"/>
                  <a:gd name="connsiteY8" fmla="*/ 6350 h 422885"/>
                  <a:gd name="connsiteX9" fmla="*/ 847725 w 847725"/>
                  <a:gd name="connsiteY9" fmla="*/ 0 h 42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7725" h="422885">
                    <a:moveTo>
                      <a:pt x="0" y="422275"/>
                    </a:moveTo>
                    <a:cubicBezTo>
                      <a:pt x="39158" y="422804"/>
                      <a:pt x="78317" y="423333"/>
                      <a:pt x="114300" y="422275"/>
                    </a:cubicBezTo>
                    <a:cubicBezTo>
                      <a:pt x="150283" y="421217"/>
                      <a:pt x="181504" y="421217"/>
                      <a:pt x="215900" y="415925"/>
                    </a:cubicBezTo>
                    <a:cubicBezTo>
                      <a:pt x="250296" y="410633"/>
                      <a:pt x="269346" y="404813"/>
                      <a:pt x="320675" y="390525"/>
                    </a:cubicBezTo>
                    <a:cubicBezTo>
                      <a:pt x="372004" y="376237"/>
                      <a:pt x="468842" y="363537"/>
                      <a:pt x="523875" y="330200"/>
                    </a:cubicBezTo>
                    <a:cubicBezTo>
                      <a:pt x="578908" y="296862"/>
                      <a:pt x="616479" y="234421"/>
                      <a:pt x="650875" y="190500"/>
                    </a:cubicBezTo>
                    <a:cubicBezTo>
                      <a:pt x="685271" y="146579"/>
                      <a:pt x="709612" y="93663"/>
                      <a:pt x="730250" y="66675"/>
                    </a:cubicBezTo>
                    <a:cubicBezTo>
                      <a:pt x="750888" y="39687"/>
                      <a:pt x="762529" y="38629"/>
                      <a:pt x="774700" y="28575"/>
                    </a:cubicBezTo>
                    <a:cubicBezTo>
                      <a:pt x="786871" y="18521"/>
                      <a:pt x="791104" y="11112"/>
                      <a:pt x="803275" y="6350"/>
                    </a:cubicBezTo>
                    <a:cubicBezTo>
                      <a:pt x="815446" y="1588"/>
                      <a:pt x="831585" y="794"/>
                      <a:pt x="847725" y="0"/>
                    </a:cubicBezTo>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6" name="Group 295"/>
            <p:cNvGrpSpPr/>
            <p:nvPr/>
          </p:nvGrpSpPr>
          <p:grpSpPr>
            <a:xfrm flipV="1">
              <a:off x="6659626" y="1982328"/>
              <a:ext cx="1690866" cy="422885"/>
              <a:chOff x="4673600" y="4686300"/>
              <a:chExt cx="1690866" cy="422885"/>
            </a:xfrm>
          </p:grpSpPr>
          <p:sp>
            <p:nvSpPr>
              <p:cNvPr id="297" name="Freeform 296"/>
              <p:cNvSpPr/>
              <p:nvPr/>
            </p:nvSpPr>
            <p:spPr>
              <a:xfrm>
                <a:off x="4673600" y="4686300"/>
                <a:ext cx="847725" cy="422885"/>
              </a:xfrm>
              <a:custGeom>
                <a:avLst/>
                <a:gdLst>
                  <a:gd name="connsiteX0" fmla="*/ 0 w 847725"/>
                  <a:gd name="connsiteY0" fmla="*/ 422275 h 422885"/>
                  <a:gd name="connsiteX1" fmla="*/ 114300 w 847725"/>
                  <a:gd name="connsiteY1" fmla="*/ 422275 h 422885"/>
                  <a:gd name="connsiteX2" fmla="*/ 215900 w 847725"/>
                  <a:gd name="connsiteY2" fmla="*/ 415925 h 422885"/>
                  <a:gd name="connsiteX3" fmla="*/ 320675 w 847725"/>
                  <a:gd name="connsiteY3" fmla="*/ 390525 h 422885"/>
                  <a:gd name="connsiteX4" fmla="*/ 523875 w 847725"/>
                  <a:gd name="connsiteY4" fmla="*/ 330200 h 422885"/>
                  <a:gd name="connsiteX5" fmla="*/ 650875 w 847725"/>
                  <a:gd name="connsiteY5" fmla="*/ 190500 h 422885"/>
                  <a:gd name="connsiteX6" fmla="*/ 730250 w 847725"/>
                  <a:gd name="connsiteY6" fmla="*/ 66675 h 422885"/>
                  <a:gd name="connsiteX7" fmla="*/ 774700 w 847725"/>
                  <a:gd name="connsiteY7" fmla="*/ 28575 h 422885"/>
                  <a:gd name="connsiteX8" fmla="*/ 803275 w 847725"/>
                  <a:gd name="connsiteY8" fmla="*/ 6350 h 422885"/>
                  <a:gd name="connsiteX9" fmla="*/ 847725 w 847725"/>
                  <a:gd name="connsiteY9" fmla="*/ 0 h 42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7725" h="422885">
                    <a:moveTo>
                      <a:pt x="0" y="422275"/>
                    </a:moveTo>
                    <a:cubicBezTo>
                      <a:pt x="39158" y="422804"/>
                      <a:pt x="78317" y="423333"/>
                      <a:pt x="114300" y="422275"/>
                    </a:cubicBezTo>
                    <a:cubicBezTo>
                      <a:pt x="150283" y="421217"/>
                      <a:pt x="181504" y="421217"/>
                      <a:pt x="215900" y="415925"/>
                    </a:cubicBezTo>
                    <a:cubicBezTo>
                      <a:pt x="250296" y="410633"/>
                      <a:pt x="269346" y="404813"/>
                      <a:pt x="320675" y="390525"/>
                    </a:cubicBezTo>
                    <a:cubicBezTo>
                      <a:pt x="372004" y="376237"/>
                      <a:pt x="468842" y="363537"/>
                      <a:pt x="523875" y="330200"/>
                    </a:cubicBezTo>
                    <a:cubicBezTo>
                      <a:pt x="578908" y="296862"/>
                      <a:pt x="616479" y="234421"/>
                      <a:pt x="650875" y="190500"/>
                    </a:cubicBezTo>
                    <a:cubicBezTo>
                      <a:pt x="685271" y="146579"/>
                      <a:pt x="709612" y="93663"/>
                      <a:pt x="730250" y="66675"/>
                    </a:cubicBezTo>
                    <a:cubicBezTo>
                      <a:pt x="750888" y="39687"/>
                      <a:pt x="762529" y="38629"/>
                      <a:pt x="774700" y="28575"/>
                    </a:cubicBezTo>
                    <a:cubicBezTo>
                      <a:pt x="786871" y="18521"/>
                      <a:pt x="791104" y="11112"/>
                      <a:pt x="803275" y="6350"/>
                    </a:cubicBezTo>
                    <a:cubicBezTo>
                      <a:pt x="815446" y="1588"/>
                      <a:pt x="831585" y="794"/>
                      <a:pt x="847725" y="0"/>
                    </a:cubicBezTo>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Freeform 297"/>
              <p:cNvSpPr/>
              <p:nvPr/>
            </p:nvSpPr>
            <p:spPr>
              <a:xfrm flipH="1">
                <a:off x="5516741" y="4686300"/>
                <a:ext cx="847725" cy="422885"/>
              </a:xfrm>
              <a:custGeom>
                <a:avLst/>
                <a:gdLst>
                  <a:gd name="connsiteX0" fmla="*/ 0 w 847725"/>
                  <a:gd name="connsiteY0" fmla="*/ 422275 h 422885"/>
                  <a:gd name="connsiteX1" fmla="*/ 114300 w 847725"/>
                  <a:gd name="connsiteY1" fmla="*/ 422275 h 422885"/>
                  <a:gd name="connsiteX2" fmla="*/ 215900 w 847725"/>
                  <a:gd name="connsiteY2" fmla="*/ 415925 h 422885"/>
                  <a:gd name="connsiteX3" fmla="*/ 320675 w 847725"/>
                  <a:gd name="connsiteY3" fmla="*/ 390525 h 422885"/>
                  <a:gd name="connsiteX4" fmla="*/ 523875 w 847725"/>
                  <a:gd name="connsiteY4" fmla="*/ 330200 h 422885"/>
                  <a:gd name="connsiteX5" fmla="*/ 650875 w 847725"/>
                  <a:gd name="connsiteY5" fmla="*/ 190500 h 422885"/>
                  <a:gd name="connsiteX6" fmla="*/ 730250 w 847725"/>
                  <a:gd name="connsiteY6" fmla="*/ 66675 h 422885"/>
                  <a:gd name="connsiteX7" fmla="*/ 774700 w 847725"/>
                  <a:gd name="connsiteY7" fmla="*/ 28575 h 422885"/>
                  <a:gd name="connsiteX8" fmla="*/ 803275 w 847725"/>
                  <a:gd name="connsiteY8" fmla="*/ 6350 h 422885"/>
                  <a:gd name="connsiteX9" fmla="*/ 847725 w 847725"/>
                  <a:gd name="connsiteY9" fmla="*/ 0 h 42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7725" h="422885">
                    <a:moveTo>
                      <a:pt x="0" y="422275"/>
                    </a:moveTo>
                    <a:cubicBezTo>
                      <a:pt x="39158" y="422804"/>
                      <a:pt x="78317" y="423333"/>
                      <a:pt x="114300" y="422275"/>
                    </a:cubicBezTo>
                    <a:cubicBezTo>
                      <a:pt x="150283" y="421217"/>
                      <a:pt x="181504" y="421217"/>
                      <a:pt x="215900" y="415925"/>
                    </a:cubicBezTo>
                    <a:cubicBezTo>
                      <a:pt x="250296" y="410633"/>
                      <a:pt x="269346" y="404813"/>
                      <a:pt x="320675" y="390525"/>
                    </a:cubicBezTo>
                    <a:cubicBezTo>
                      <a:pt x="372004" y="376237"/>
                      <a:pt x="468842" y="363537"/>
                      <a:pt x="523875" y="330200"/>
                    </a:cubicBezTo>
                    <a:cubicBezTo>
                      <a:pt x="578908" y="296862"/>
                      <a:pt x="616479" y="234421"/>
                      <a:pt x="650875" y="190500"/>
                    </a:cubicBezTo>
                    <a:cubicBezTo>
                      <a:pt x="685271" y="146579"/>
                      <a:pt x="709612" y="93663"/>
                      <a:pt x="730250" y="66675"/>
                    </a:cubicBezTo>
                    <a:cubicBezTo>
                      <a:pt x="750888" y="39687"/>
                      <a:pt x="762529" y="38629"/>
                      <a:pt x="774700" y="28575"/>
                    </a:cubicBezTo>
                    <a:cubicBezTo>
                      <a:pt x="786871" y="18521"/>
                      <a:pt x="791104" y="11112"/>
                      <a:pt x="803275" y="6350"/>
                    </a:cubicBezTo>
                    <a:cubicBezTo>
                      <a:pt x="815446" y="1588"/>
                      <a:pt x="831585" y="794"/>
                      <a:pt x="847725" y="0"/>
                    </a:cubicBezTo>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 name="Group 17"/>
          <p:cNvGrpSpPr/>
          <p:nvPr/>
        </p:nvGrpSpPr>
        <p:grpSpPr>
          <a:xfrm>
            <a:off x="3758184" y="2674936"/>
            <a:ext cx="1911096" cy="1002055"/>
            <a:chOff x="2020037" y="2447602"/>
            <a:chExt cx="1911096" cy="1002055"/>
          </a:xfrm>
        </p:grpSpPr>
        <p:cxnSp>
          <p:nvCxnSpPr>
            <p:cNvPr id="259" name="Straight Connector 258"/>
            <p:cNvCxnSpPr/>
            <p:nvPr/>
          </p:nvCxnSpPr>
          <p:spPr>
            <a:xfrm>
              <a:off x="2970395" y="2447602"/>
              <a:ext cx="0" cy="886968"/>
            </a:xfrm>
            <a:prstGeom prst="line">
              <a:avLst/>
            </a:prstGeom>
            <a:ln w="50800">
              <a:solidFill>
                <a:srgbClr val="F9965B"/>
              </a:solidFill>
              <a:headEnd type="triangle"/>
            </a:ln>
          </p:spPr>
          <p:style>
            <a:lnRef idx="1">
              <a:schemeClr val="accent1"/>
            </a:lnRef>
            <a:fillRef idx="0">
              <a:schemeClr val="accent1"/>
            </a:fillRef>
            <a:effectRef idx="0">
              <a:schemeClr val="accent1"/>
            </a:effectRef>
            <a:fontRef idx="minor">
              <a:schemeClr val="tx1"/>
            </a:fontRef>
          </p:style>
        </p:cxnSp>
        <p:grpSp>
          <p:nvGrpSpPr>
            <p:cNvPr id="175" name="Group 174"/>
            <p:cNvGrpSpPr/>
            <p:nvPr/>
          </p:nvGrpSpPr>
          <p:grpSpPr>
            <a:xfrm>
              <a:off x="2020037" y="3220152"/>
              <a:ext cx="1911096" cy="229505"/>
              <a:chOff x="930699" y="5093208"/>
              <a:chExt cx="1098950" cy="163055"/>
            </a:xfrm>
          </p:grpSpPr>
          <p:cxnSp>
            <p:nvCxnSpPr>
              <p:cNvPr id="176" name="Straight Arrow Connector 175"/>
              <p:cNvCxnSpPr/>
              <p:nvPr/>
            </p:nvCxnSpPr>
            <p:spPr>
              <a:xfrm flipH="1" flipV="1">
                <a:off x="930699" y="5175504"/>
                <a:ext cx="1092981" cy="1"/>
              </a:xfrm>
              <a:prstGeom prst="straightConnector1">
                <a:avLst/>
              </a:prstGeom>
              <a:ln w="3810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2029649" y="5093208"/>
                <a:ext cx="0" cy="163055"/>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a:off x="930699" y="5093208"/>
                <a:ext cx="0" cy="163055"/>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13" name="Group 12"/>
          <p:cNvGrpSpPr/>
          <p:nvPr/>
        </p:nvGrpSpPr>
        <p:grpSpPr>
          <a:xfrm>
            <a:off x="6649559" y="2415344"/>
            <a:ext cx="1913762" cy="1229000"/>
            <a:chOff x="5590018" y="2819399"/>
            <a:chExt cx="1913762" cy="1229000"/>
          </a:xfrm>
        </p:grpSpPr>
        <p:grpSp>
          <p:nvGrpSpPr>
            <p:cNvPr id="248" name="Group 247"/>
            <p:cNvGrpSpPr>
              <a:grpSpLocks noChangeAspect="1"/>
            </p:cNvGrpSpPr>
            <p:nvPr/>
          </p:nvGrpSpPr>
          <p:grpSpPr>
            <a:xfrm>
              <a:off x="5590018" y="2819399"/>
              <a:ext cx="1913762" cy="1229000"/>
              <a:chOff x="2661273" y="3532498"/>
              <a:chExt cx="3214624" cy="2164750"/>
            </a:xfrm>
          </p:grpSpPr>
          <p:cxnSp>
            <p:nvCxnSpPr>
              <p:cNvPr id="321" name="Straight Arrow Connector 320"/>
              <p:cNvCxnSpPr/>
              <p:nvPr/>
            </p:nvCxnSpPr>
            <p:spPr>
              <a:xfrm>
                <a:off x="2661273" y="3532498"/>
                <a:ext cx="0" cy="2164748"/>
              </a:xfrm>
              <a:prstGeom prst="straightConnector1">
                <a:avLst/>
              </a:prstGeom>
              <a:ln w="38100">
                <a:solidFill>
                  <a:schemeClr val="bg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322" name="Straight Arrow Connector 321"/>
              <p:cNvCxnSpPr/>
              <p:nvPr/>
            </p:nvCxnSpPr>
            <p:spPr>
              <a:xfrm flipH="1" flipV="1">
                <a:off x="2661276" y="5687745"/>
                <a:ext cx="3214621" cy="9503"/>
              </a:xfrm>
              <a:prstGeom prst="straightConnector1">
                <a:avLst/>
              </a:prstGeom>
              <a:ln w="38100">
                <a:solidFill>
                  <a:schemeClr val="bg1"/>
                </a:solidFill>
                <a:headEnd type="arrow"/>
                <a:tailEnd type="none"/>
              </a:ln>
            </p:spPr>
            <p:style>
              <a:lnRef idx="1">
                <a:schemeClr val="accent1"/>
              </a:lnRef>
              <a:fillRef idx="0">
                <a:schemeClr val="accent1"/>
              </a:fillRef>
              <a:effectRef idx="0">
                <a:schemeClr val="accent1"/>
              </a:effectRef>
              <a:fontRef idx="minor">
                <a:schemeClr val="tx1"/>
              </a:fontRef>
            </p:style>
          </p:cxnSp>
        </p:grpSp>
        <p:grpSp>
          <p:nvGrpSpPr>
            <p:cNvPr id="338" name="Group 337"/>
            <p:cNvGrpSpPr/>
            <p:nvPr/>
          </p:nvGrpSpPr>
          <p:grpSpPr>
            <a:xfrm>
              <a:off x="5614839" y="2990167"/>
              <a:ext cx="1700784" cy="1041824"/>
              <a:chOff x="4855464" y="5248656"/>
              <a:chExt cx="1700784" cy="1041824"/>
            </a:xfrm>
          </p:grpSpPr>
          <p:pic>
            <p:nvPicPr>
              <p:cNvPr id="339" name="Picture 338"/>
              <p:cNvPicPr>
                <a:picLocks noChangeAspect="1"/>
              </p:cNvPicPr>
              <p:nvPr/>
            </p:nvPicPr>
            <p:blipFill rotWithShape="1">
              <a:blip r:embed="rId5">
                <a:extLst>
                  <a:ext uri="{28A0092B-C50C-407E-A947-70E740481C1C}">
                    <a14:useLocalDpi xmlns:a14="http://schemas.microsoft.com/office/drawing/2010/main" val="0"/>
                  </a:ext>
                </a:extLst>
              </a:blip>
              <a:srcRect r="59350"/>
              <a:stretch/>
            </p:blipFill>
            <p:spPr>
              <a:xfrm>
                <a:off x="4855464" y="5248656"/>
                <a:ext cx="1695927" cy="1041824"/>
              </a:xfrm>
              <a:prstGeom prst="rect">
                <a:avLst/>
              </a:prstGeom>
            </p:spPr>
          </p:pic>
          <p:cxnSp>
            <p:nvCxnSpPr>
              <p:cNvPr id="340" name="Straight Arrow Connector 339"/>
              <p:cNvCxnSpPr/>
              <p:nvPr/>
            </p:nvCxnSpPr>
            <p:spPr>
              <a:xfrm flipH="1">
                <a:off x="4855464" y="5356666"/>
                <a:ext cx="1700784" cy="1"/>
              </a:xfrm>
              <a:prstGeom prst="straightConnector1">
                <a:avLst/>
              </a:prstGeom>
              <a:ln w="19050">
                <a:solidFill>
                  <a:schemeClr val="bg1"/>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346" name="Straight Arrow Connector 345"/>
              <p:cNvCxnSpPr/>
              <p:nvPr/>
            </p:nvCxnSpPr>
            <p:spPr>
              <a:xfrm flipH="1">
                <a:off x="4855464" y="6171862"/>
                <a:ext cx="1700784" cy="1"/>
              </a:xfrm>
              <a:prstGeom prst="straightConnector1">
                <a:avLst/>
              </a:prstGeom>
              <a:ln w="19050">
                <a:solidFill>
                  <a:schemeClr val="bg1"/>
                </a:solidFill>
                <a:prstDash val="dash"/>
                <a:headEnd type="none"/>
                <a:tailEnd type="none"/>
              </a:ln>
            </p:spPr>
            <p:style>
              <a:lnRef idx="1">
                <a:schemeClr val="accent1"/>
              </a:lnRef>
              <a:fillRef idx="0">
                <a:schemeClr val="accent1"/>
              </a:fillRef>
              <a:effectRef idx="0">
                <a:schemeClr val="accent1"/>
              </a:effectRef>
              <a:fontRef idx="minor">
                <a:schemeClr val="tx1"/>
              </a:fontRef>
            </p:style>
          </p:cxnSp>
        </p:grpSp>
      </p:grpSp>
      <p:sp>
        <p:nvSpPr>
          <p:cNvPr id="347" name="Rectangle 346"/>
          <p:cNvSpPr/>
          <p:nvPr/>
        </p:nvSpPr>
        <p:spPr>
          <a:xfrm>
            <a:off x="6789245" y="545211"/>
            <a:ext cx="1625240" cy="461665"/>
          </a:xfrm>
          <a:prstGeom prst="rect">
            <a:avLst/>
          </a:prstGeom>
        </p:spPr>
        <p:txBody>
          <a:bodyPr wrap="square">
            <a:spAutoFit/>
          </a:bodyPr>
          <a:lstStyle/>
          <a:p>
            <a:pPr lvl="0" algn="ctr">
              <a:spcBef>
                <a:spcPct val="20000"/>
              </a:spcBef>
            </a:pPr>
            <a:r>
              <a:rPr lang="en-US" sz="2400" dirty="0">
                <a:solidFill>
                  <a:schemeClr val="bg1"/>
                </a:solidFill>
              </a:rPr>
              <a:t>correlation</a:t>
            </a:r>
          </a:p>
        </p:txBody>
      </p:sp>
      <p:sp>
        <p:nvSpPr>
          <p:cNvPr id="349" name="Rectangle 348"/>
          <p:cNvSpPr/>
          <p:nvPr/>
        </p:nvSpPr>
        <p:spPr>
          <a:xfrm>
            <a:off x="3900323" y="545211"/>
            <a:ext cx="1631585" cy="461665"/>
          </a:xfrm>
          <a:prstGeom prst="rect">
            <a:avLst/>
          </a:prstGeom>
        </p:spPr>
        <p:txBody>
          <a:bodyPr wrap="square">
            <a:spAutoFit/>
          </a:bodyPr>
          <a:lstStyle/>
          <a:p>
            <a:pPr lvl="0" algn="ctr">
              <a:spcBef>
                <a:spcPct val="20000"/>
              </a:spcBef>
            </a:pPr>
            <a:r>
              <a:rPr lang="en-US" sz="2400" dirty="0">
                <a:solidFill>
                  <a:schemeClr val="bg1"/>
                </a:solidFill>
              </a:rPr>
              <a:t>bandwidth</a:t>
            </a:r>
          </a:p>
        </p:txBody>
      </p:sp>
      <p:cxnSp>
        <p:nvCxnSpPr>
          <p:cNvPr id="385" name="Straight Connector 384"/>
          <p:cNvCxnSpPr/>
          <p:nvPr/>
        </p:nvCxnSpPr>
        <p:spPr>
          <a:xfrm>
            <a:off x="9895" y="2398562"/>
            <a:ext cx="912421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86" name="Straight Connector 385"/>
          <p:cNvCxnSpPr/>
          <p:nvPr/>
        </p:nvCxnSpPr>
        <p:spPr>
          <a:xfrm>
            <a:off x="19790" y="989697"/>
            <a:ext cx="912421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87" name="Straight Connector 386"/>
          <p:cNvCxnSpPr/>
          <p:nvPr/>
        </p:nvCxnSpPr>
        <p:spPr>
          <a:xfrm>
            <a:off x="23538" y="3757256"/>
            <a:ext cx="912421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94" name="Rectangle 393"/>
          <p:cNvSpPr/>
          <p:nvPr/>
        </p:nvSpPr>
        <p:spPr>
          <a:xfrm>
            <a:off x="382450" y="1444473"/>
            <a:ext cx="1631585" cy="461665"/>
          </a:xfrm>
          <a:prstGeom prst="rect">
            <a:avLst/>
          </a:prstGeom>
        </p:spPr>
        <p:txBody>
          <a:bodyPr wrap="square">
            <a:spAutoFit/>
          </a:bodyPr>
          <a:lstStyle/>
          <a:p>
            <a:pPr lvl="0">
              <a:spcBef>
                <a:spcPct val="20000"/>
              </a:spcBef>
            </a:pPr>
            <a:r>
              <a:rPr lang="en-US" sz="2400" dirty="0">
                <a:solidFill>
                  <a:schemeClr val="bg1"/>
                </a:solidFill>
              </a:rPr>
              <a:t>broadband</a:t>
            </a:r>
          </a:p>
        </p:txBody>
      </p:sp>
      <p:sp>
        <p:nvSpPr>
          <p:cNvPr id="395" name="Rectangle 394"/>
          <p:cNvSpPr/>
          <p:nvPr/>
        </p:nvSpPr>
        <p:spPr>
          <a:xfrm>
            <a:off x="382450" y="2805167"/>
            <a:ext cx="2174142" cy="461665"/>
          </a:xfrm>
          <a:prstGeom prst="rect">
            <a:avLst/>
          </a:prstGeom>
        </p:spPr>
        <p:txBody>
          <a:bodyPr wrap="square">
            <a:spAutoFit/>
          </a:bodyPr>
          <a:lstStyle/>
          <a:p>
            <a:pPr lvl="0">
              <a:spcBef>
                <a:spcPct val="20000"/>
              </a:spcBef>
            </a:pPr>
            <a:r>
              <a:rPr lang="en-US" sz="2400" dirty="0">
                <a:solidFill>
                  <a:schemeClr val="bg1"/>
                </a:solidFill>
              </a:rPr>
              <a:t>monochromatic</a:t>
            </a:r>
          </a:p>
        </p:txBody>
      </p:sp>
      <p:sp>
        <p:nvSpPr>
          <p:cNvPr id="396" name="Rectangle 395"/>
          <p:cNvSpPr/>
          <p:nvPr/>
        </p:nvSpPr>
        <p:spPr>
          <a:xfrm>
            <a:off x="382450" y="3978719"/>
            <a:ext cx="1821827" cy="830997"/>
          </a:xfrm>
          <a:prstGeom prst="rect">
            <a:avLst/>
          </a:prstGeom>
        </p:spPr>
        <p:txBody>
          <a:bodyPr wrap="square">
            <a:spAutoFit/>
          </a:bodyPr>
          <a:lstStyle/>
          <a:p>
            <a:pPr lvl="0">
              <a:spcBef>
                <a:spcPct val="20000"/>
              </a:spcBef>
            </a:pPr>
            <a:r>
              <a:rPr lang="en-US" sz="2400" dirty="0" smtClean="0">
                <a:solidFill>
                  <a:schemeClr val="bg1"/>
                </a:solidFill>
              </a:rPr>
              <a:t>very broadband</a:t>
            </a:r>
            <a:endParaRPr lang="en-US" sz="2400" dirty="0">
              <a:solidFill>
                <a:schemeClr val="bg1"/>
              </a:solidFill>
            </a:endParaRPr>
          </a:p>
        </p:txBody>
      </p:sp>
      <p:grpSp>
        <p:nvGrpSpPr>
          <p:cNvPr id="406" name="Group 405"/>
          <p:cNvGrpSpPr>
            <a:grpSpLocks noChangeAspect="1"/>
          </p:cNvGrpSpPr>
          <p:nvPr/>
        </p:nvGrpSpPr>
        <p:grpSpPr>
          <a:xfrm>
            <a:off x="3758184" y="1344916"/>
            <a:ext cx="1911096" cy="1000495"/>
            <a:chOff x="389811" y="2259350"/>
            <a:chExt cx="1357765" cy="710816"/>
          </a:xfrm>
        </p:grpSpPr>
        <p:grpSp>
          <p:nvGrpSpPr>
            <p:cNvPr id="407" name="Group 406"/>
            <p:cNvGrpSpPr/>
            <p:nvPr/>
          </p:nvGrpSpPr>
          <p:grpSpPr>
            <a:xfrm>
              <a:off x="526234" y="2259350"/>
              <a:ext cx="1084432" cy="627947"/>
              <a:chOff x="5932748" y="3312850"/>
              <a:chExt cx="897614" cy="617688"/>
            </a:xfrm>
          </p:grpSpPr>
          <p:sp>
            <p:nvSpPr>
              <p:cNvPr id="412" name="Freeform 411"/>
              <p:cNvSpPr/>
              <p:nvPr/>
            </p:nvSpPr>
            <p:spPr>
              <a:xfrm flipH="1">
                <a:off x="6381555" y="3312851"/>
                <a:ext cx="448807" cy="617687"/>
              </a:xfrm>
              <a:custGeom>
                <a:avLst/>
                <a:gdLst>
                  <a:gd name="connsiteX0" fmla="*/ 0 w 773906"/>
                  <a:gd name="connsiteY0" fmla="*/ 1060015 h 1060015"/>
                  <a:gd name="connsiteX1" fmla="*/ 147637 w 773906"/>
                  <a:gd name="connsiteY1" fmla="*/ 1038584 h 1060015"/>
                  <a:gd name="connsiteX2" fmla="*/ 250031 w 773906"/>
                  <a:gd name="connsiteY2" fmla="*/ 988578 h 1060015"/>
                  <a:gd name="connsiteX3" fmla="*/ 309562 w 773906"/>
                  <a:gd name="connsiteY3" fmla="*/ 933809 h 1060015"/>
                  <a:gd name="connsiteX4" fmla="*/ 364331 w 773906"/>
                  <a:gd name="connsiteY4" fmla="*/ 840940 h 1060015"/>
                  <a:gd name="connsiteX5" fmla="*/ 385762 w 773906"/>
                  <a:gd name="connsiteY5" fmla="*/ 767121 h 1060015"/>
                  <a:gd name="connsiteX6" fmla="*/ 411956 w 773906"/>
                  <a:gd name="connsiteY6" fmla="*/ 605196 h 1060015"/>
                  <a:gd name="connsiteX7" fmla="*/ 421481 w 773906"/>
                  <a:gd name="connsiteY7" fmla="*/ 517090 h 1060015"/>
                  <a:gd name="connsiteX8" fmla="*/ 440531 w 773906"/>
                  <a:gd name="connsiteY8" fmla="*/ 376596 h 1060015"/>
                  <a:gd name="connsiteX9" fmla="*/ 478631 w 773906"/>
                  <a:gd name="connsiteY9" fmla="*/ 248009 h 1060015"/>
                  <a:gd name="connsiteX10" fmla="*/ 519112 w 773906"/>
                  <a:gd name="connsiteY10" fmla="*/ 157521 h 1060015"/>
                  <a:gd name="connsiteX11" fmla="*/ 573881 w 773906"/>
                  <a:gd name="connsiteY11" fmla="*/ 81321 h 1060015"/>
                  <a:gd name="connsiteX12" fmla="*/ 635793 w 773906"/>
                  <a:gd name="connsiteY12" fmla="*/ 36078 h 1060015"/>
                  <a:gd name="connsiteX13" fmla="*/ 711993 w 773906"/>
                  <a:gd name="connsiteY13" fmla="*/ 5121 h 1060015"/>
                  <a:gd name="connsiteX14" fmla="*/ 773906 w 773906"/>
                  <a:gd name="connsiteY14" fmla="*/ 359 h 1060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3906" h="1060015">
                    <a:moveTo>
                      <a:pt x="0" y="1060015"/>
                    </a:moveTo>
                    <a:cubicBezTo>
                      <a:pt x="52982" y="1055252"/>
                      <a:pt x="105965" y="1050490"/>
                      <a:pt x="147637" y="1038584"/>
                    </a:cubicBezTo>
                    <a:cubicBezTo>
                      <a:pt x="189309" y="1026678"/>
                      <a:pt x="223043" y="1006041"/>
                      <a:pt x="250031" y="988578"/>
                    </a:cubicBezTo>
                    <a:cubicBezTo>
                      <a:pt x="277019" y="971115"/>
                      <a:pt x="290512" y="958415"/>
                      <a:pt x="309562" y="933809"/>
                    </a:cubicBezTo>
                    <a:cubicBezTo>
                      <a:pt x="328612" y="909203"/>
                      <a:pt x="351631" y="868721"/>
                      <a:pt x="364331" y="840940"/>
                    </a:cubicBezTo>
                    <a:cubicBezTo>
                      <a:pt x="377031" y="813159"/>
                      <a:pt x="377825" y="806412"/>
                      <a:pt x="385762" y="767121"/>
                    </a:cubicBezTo>
                    <a:cubicBezTo>
                      <a:pt x="393700" y="727830"/>
                      <a:pt x="406003" y="646868"/>
                      <a:pt x="411956" y="605196"/>
                    </a:cubicBezTo>
                    <a:cubicBezTo>
                      <a:pt x="417909" y="563524"/>
                      <a:pt x="416719" y="555190"/>
                      <a:pt x="421481" y="517090"/>
                    </a:cubicBezTo>
                    <a:cubicBezTo>
                      <a:pt x="426244" y="478990"/>
                      <a:pt x="431006" y="421443"/>
                      <a:pt x="440531" y="376596"/>
                    </a:cubicBezTo>
                    <a:cubicBezTo>
                      <a:pt x="450056" y="331749"/>
                      <a:pt x="465534" y="284521"/>
                      <a:pt x="478631" y="248009"/>
                    </a:cubicBezTo>
                    <a:cubicBezTo>
                      <a:pt x="491728" y="211497"/>
                      <a:pt x="503237" y="185302"/>
                      <a:pt x="519112" y="157521"/>
                    </a:cubicBezTo>
                    <a:cubicBezTo>
                      <a:pt x="534987" y="129740"/>
                      <a:pt x="554434" y="101561"/>
                      <a:pt x="573881" y="81321"/>
                    </a:cubicBezTo>
                    <a:cubicBezTo>
                      <a:pt x="593328" y="61081"/>
                      <a:pt x="612774" y="48778"/>
                      <a:pt x="635793" y="36078"/>
                    </a:cubicBezTo>
                    <a:cubicBezTo>
                      <a:pt x="658812" y="23378"/>
                      <a:pt x="688974" y="11074"/>
                      <a:pt x="711993" y="5121"/>
                    </a:cubicBezTo>
                    <a:cubicBezTo>
                      <a:pt x="735012" y="-832"/>
                      <a:pt x="754459" y="-237"/>
                      <a:pt x="773906" y="359"/>
                    </a:cubicBezTo>
                  </a:path>
                </a:pathLst>
              </a:custGeom>
              <a:noFill/>
              <a:ln w="38100">
                <a:solidFill>
                  <a:srgbClr val="F996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3" name="Freeform 412"/>
              <p:cNvSpPr/>
              <p:nvPr/>
            </p:nvSpPr>
            <p:spPr>
              <a:xfrm>
                <a:off x="5932748" y="3312850"/>
                <a:ext cx="448807" cy="617687"/>
              </a:xfrm>
              <a:custGeom>
                <a:avLst/>
                <a:gdLst>
                  <a:gd name="connsiteX0" fmla="*/ 0 w 773906"/>
                  <a:gd name="connsiteY0" fmla="*/ 1060015 h 1060015"/>
                  <a:gd name="connsiteX1" fmla="*/ 147637 w 773906"/>
                  <a:gd name="connsiteY1" fmla="*/ 1038584 h 1060015"/>
                  <a:gd name="connsiteX2" fmla="*/ 250031 w 773906"/>
                  <a:gd name="connsiteY2" fmla="*/ 988578 h 1060015"/>
                  <a:gd name="connsiteX3" fmla="*/ 309562 w 773906"/>
                  <a:gd name="connsiteY3" fmla="*/ 933809 h 1060015"/>
                  <a:gd name="connsiteX4" fmla="*/ 364331 w 773906"/>
                  <a:gd name="connsiteY4" fmla="*/ 840940 h 1060015"/>
                  <a:gd name="connsiteX5" fmla="*/ 385762 w 773906"/>
                  <a:gd name="connsiteY5" fmla="*/ 767121 h 1060015"/>
                  <a:gd name="connsiteX6" fmla="*/ 411956 w 773906"/>
                  <a:gd name="connsiteY6" fmla="*/ 605196 h 1060015"/>
                  <a:gd name="connsiteX7" fmla="*/ 421481 w 773906"/>
                  <a:gd name="connsiteY7" fmla="*/ 517090 h 1060015"/>
                  <a:gd name="connsiteX8" fmla="*/ 440531 w 773906"/>
                  <a:gd name="connsiteY8" fmla="*/ 376596 h 1060015"/>
                  <a:gd name="connsiteX9" fmla="*/ 478631 w 773906"/>
                  <a:gd name="connsiteY9" fmla="*/ 248009 h 1060015"/>
                  <a:gd name="connsiteX10" fmla="*/ 519112 w 773906"/>
                  <a:gd name="connsiteY10" fmla="*/ 157521 h 1060015"/>
                  <a:gd name="connsiteX11" fmla="*/ 573881 w 773906"/>
                  <a:gd name="connsiteY11" fmla="*/ 81321 h 1060015"/>
                  <a:gd name="connsiteX12" fmla="*/ 635793 w 773906"/>
                  <a:gd name="connsiteY12" fmla="*/ 36078 h 1060015"/>
                  <a:gd name="connsiteX13" fmla="*/ 711993 w 773906"/>
                  <a:gd name="connsiteY13" fmla="*/ 5121 h 1060015"/>
                  <a:gd name="connsiteX14" fmla="*/ 773906 w 773906"/>
                  <a:gd name="connsiteY14" fmla="*/ 359 h 1060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3906" h="1060015">
                    <a:moveTo>
                      <a:pt x="0" y="1060015"/>
                    </a:moveTo>
                    <a:cubicBezTo>
                      <a:pt x="52982" y="1055252"/>
                      <a:pt x="105965" y="1050490"/>
                      <a:pt x="147637" y="1038584"/>
                    </a:cubicBezTo>
                    <a:cubicBezTo>
                      <a:pt x="189309" y="1026678"/>
                      <a:pt x="223043" y="1006041"/>
                      <a:pt x="250031" y="988578"/>
                    </a:cubicBezTo>
                    <a:cubicBezTo>
                      <a:pt x="277019" y="971115"/>
                      <a:pt x="290512" y="958415"/>
                      <a:pt x="309562" y="933809"/>
                    </a:cubicBezTo>
                    <a:cubicBezTo>
                      <a:pt x="328612" y="909203"/>
                      <a:pt x="351631" y="868721"/>
                      <a:pt x="364331" y="840940"/>
                    </a:cubicBezTo>
                    <a:cubicBezTo>
                      <a:pt x="377031" y="813159"/>
                      <a:pt x="377825" y="806412"/>
                      <a:pt x="385762" y="767121"/>
                    </a:cubicBezTo>
                    <a:cubicBezTo>
                      <a:pt x="393700" y="727830"/>
                      <a:pt x="406003" y="646868"/>
                      <a:pt x="411956" y="605196"/>
                    </a:cubicBezTo>
                    <a:cubicBezTo>
                      <a:pt x="417909" y="563524"/>
                      <a:pt x="416719" y="555190"/>
                      <a:pt x="421481" y="517090"/>
                    </a:cubicBezTo>
                    <a:cubicBezTo>
                      <a:pt x="426244" y="478990"/>
                      <a:pt x="431006" y="421443"/>
                      <a:pt x="440531" y="376596"/>
                    </a:cubicBezTo>
                    <a:cubicBezTo>
                      <a:pt x="450056" y="331749"/>
                      <a:pt x="465534" y="284521"/>
                      <a:pt x="478631" y="248009"/>
                    </a:cubicBezTo>
                    <a:cubicBezTo>
                      <a:pt x="491728" y="211497"/>
                      <a:pt x="503237" y="185302"/>
                      <a:pt x="519112" y="157521"/>
                    </a:cubicBezTo>
                    <a:cubicBezTo>
                      <a:pt x="534987" y="129740"/>
                      <a:pt x="554434" y="101561"/>
                      <a:pt x="573881" y="81321"/>
                    </a:cubicBezTo>
                    <a:cubicBezTo>
                      <a:pt x="593328" y="61081"/>
                      <a:pt x="612774" y="48778"/>
                      <a:pt x="635793" y="36078"/>
                    </a:cubicBezTo>
                    <a:cubicBezTo>
                      <a:pt x="658812" y="23378"/>
                      <a:pt x="688974" y="11074"/>
                      <a:pt x="711993" y="5121"/>
                    </a:cubicBezTo>
                    <a:cubicBezTo>
                      <a:pt x="735012" y="-832"/>
                      <a:pt x="754459" y="-237"/>
                      <a:pt x="773906" y="359"/>
                    </a:cubicBezTo>
                  </a:path>
                </a:pathLst>
              </a:custGeom>
              <a:noFill/>
              <a:ln w="38100">
                <a:solidFill>
                  <a:srgbClr val="F996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08" name="Group 407"/>
            <p:cNvGrpSpPr/>
            <p:nvPr/>
          </p:nvGrpSpPr>
          <p:grpSpPr>
            <a:xfrm>
              <a:off x="389811" y="2807111"/>
              <a:ext cx="1357765" cy="163055"/>
              <a:chOff x="930699" y="5093208"/>
              <a:chExt cx="1098950" cy="163055"/>
            </a:xfrm>
          </p:grpSpPr>
          <p:cxnSp>
            <p:nvCxnSpPr>
              <p:cNvPr id="409" name="Straight Arrow Connector 408"/>
              <p:cNvCxnSpPr/>
              <p:nvPr/>
            </p:nvCxnSpPr>
            <p:spPr>
              <a:xfrm flipH="1" flipV="1">
                <a:off x="930699" y="5175504"/>
                <a:ext cx="1092981" cy="1"/>
              </a:xfrm>
              <a:prstGeom prst="straightConnector1">
                <a:avLst/>
              </a:prstGeom>
              <a:ln w="3810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0" name="Straight Connector 409"/>
              <p:cNvCxnSpPr/>
              <p:nvPr/>
            </p:nvCxnSpPr>
            <p:spPr>
              <a:xfrm>
                <a:off x="2029649" y="5093208"/>
                <a:ext cx="0" cy="163055"/>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1" name="Straight Connector 410"/>
              <p:cNvCxnSpPr/>
              <p:nvPr/>
            </p:nvCxnSpPr>
            <p:spPr>
              <a:xfrm>
                <a:off x="930699" y="5093208"/>
                <a:ext cx="0" cy="163055"/>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14" name="Group 13"/>
          <p:cNvGrpSpPr/>
          <p:nvPr/>
        </p:nvGrpSpPr>
        <p:grpSpPr>
          <a:xfrm>
            <a:off x="3758184" y="4096512"/>
            <a:ext cx="1911097" cy="988629"/>
            <a:chOff x="3758184" y="4096512"/>
            <a:chExt cx="1911097" cy="988629"/>
          </a:xfrm>
        </p:grpSpPr>
        <p:grpSp>
          <p:nvGrpSpPr>
            <p:cNvPr id="11" name="Group 10"/>
            <p:cNvGrpSpPr/>
            <p:nvPr/>
          </p:nvGrpSpPr>
          <p:grpSpPr>
            <a:xfrm>
              <a:off x="3758184" y="4096512"/>
              <a:ext cx="1901952" cy="864394"/>
              <a:chOff x="3755231" y="4096512"/>
              <a:chExt cx="1906815" cy="864394"/>
            </a:xfrm>
          </p:grpSpPr>
          <p:sp>
            <p:nvSpPr>
              <p:cNvPr id="10" name="Freeform 9"/>
              <p:cNvSpPr/>
              <p:nvPr/>
            </p:nvSpPr>
            <p:spPr>
              <a:xfrm>
                <a:off x="3755231" y="4096512"/>
                <a:ext cx="954882" cy="864394"/>
              </a:xfrm>
              <a:custGeom>
                <a:avLst/>
                <a:gdLst>
                  <a:gd name="connsiteX0" fmla="*/ 0 w 954882"/>
                  <a:gd name="connsiteY0" fmla="*/ 864394 h 864394"/>
                  <a:gd name="connsiteX1" fmla="*/ 85725 w 954882"/>
                  <a:gd name="connsiteY1" fmla="*/ 842963 h 864394"/>
                  <a:gd name="connsiteX2" fmla="*/ 135732 w 954882"/>
                  <a:gd name="connsiteY2" fmla="*/ 826294 h 864394"/>
                  <a:gd name="connsiteX3" fmla="*/ 192882 w 954882"/>
                  <a:gd name="connsiteY3" fmla="*/ 809625 h 864394"/>
                  <a:gd name="connsiteX4" fmla="*/ 247650 w 954882"/>
                  <a:gd name="connsiteY4" fmla="*/ 766763 h 864394"/>
                  <a:gd name="connsiteX5" fmla="*/ 304800 w 954882"/>
                  <a:gd name="connsiteY5" fmla="*/ 719138 h 864394"/>
                  <a:gd name="connsiteX6" fmla="*/ 340519 w 954882"/>
                  <a:gd name="connsiteY6" fmla="*/ 669131 h 864394"/>
                  <a:gd name="connsiteX7" fmla="*/ 378619 w 954882"/>
                  <a:gd name="connsiteY7" fmla="*/ 573881 h 864394"/>
                  <a:gd name="connsiteX8" fmla="*/ 395288 w 954882"/>
                  <a:gd name="connsiteY8" fmla="*/ 488156 h 864394"/>
                  <a:gd name="connsiteX9" fmla="*/ 419100 w 954882"/>
                  <a:gd name="connsiteY9" fmla="*/ 385763 h 864394"/>
                  <a:gd name="connsiteX10" fmla="*/ 481013 w 954882"/>
                  <a:gd name="connsiteY10" fmla="*/ 230981 h 864394"/>
                  <a:gd name="connsiteX11" fmla="*/ 557213 w 954882"/>
                  <a:gd name="connsiteY11" fmla="*/ 138113 h 864394"/>
                  <a:gd name="connsiteX12" fmla="*/ 642938 w 954882"/>
                  <a:gd name="connsiteY12" fmla="*/ 71438 h 864394"/>
                  <a:gd name="connsiteX13" fmla="*/ 752475 w 954882"/>
                  <a:gd name="connsiteY13" fmla="*/ 23813 h 864394"/>
                  <a:gd name="connsiteX14" fmla="*/ 871538 w 954882"/>
                  <a:gd name="connsiteY14" fmla="*/ 7144 h 864394"/>
                  <a:gd name="connsiteX15" fmla="*/ 954882 w 954882"/>
                  <a:gd name="connsiteY15" fmla="*/ 0 h 864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4882" h="864394">
                    <a:moveTo>
                      <a:pt x="0" y="864394"/>
                    </a:moveTo>
                    <a:cubicBezTo>
                      <a:pt x="31551" y="856853"/>
                      <a:pt x="63103" y="849313"/>
                      <a:pt x="85725" y="842963"/>
                    </a:cubicBezTo>
                    <a:cubicBezTo>
                      <a:pt x="108347" y="836613"/>
                      <a:pt x="117873" y="831850"/>
                      <a:pt x="135732" y="826294"/>
                    </a:cubicBezTo>
                    <a:cubicBezTo>
                      <a:pt x="153591" y="820738"/>
                      <a:pt x="174229" y="819547"/>
                      <a:pt x="192882" y="809625"/>
                    </a:cubicBezTo>
                    <a:cubicBezTo>
                      <a:pt x="211535" y="799703"/>
                      <a:pt x="228997" y="781844"/>
                      <a:pt x="247650" y="766763"/>
                    </a:cubicBezTo>
                    <a:cubicBezTo>
                      <a:pt x="266303" y="751682"/>
                      <a:pt x="289322" y="735410"/>
                      <a:pt x="304800" y="719138"/>
                    </a:cubicBezTo>
                    <a:cubicBezTo>
                      <a:pt x="320278" y="702866"/>
                      <a:pt x="328216" y="693340"/>
                      <a:pt x="340519" y="669131"/>
                    </a:cubicBezTo>
                    <a:cubicBezTo>
                      <a:pt x="352822" y="644922"/>
                      <a:pt x="369491" y="604043"/>
                      <a:pt x="378619" y="573881"/>
                    </a:cubicBezTo>
                    <a:cubicBezTo>
                      <a:pt x="387747" y="543719"/>
                      <a:pt x="388541" y="519509"/>
                      <a:pt x="395288" y="488156"/>
                    </a:cubicBezTo>
                    <a:cubicBezTo>
                      <a:pt x="402035" y="456803"/>
                      <a:pt x="404813" y="428625"/>
                      <a:pt x="419100" y="385763"/>
                    </a:cubicBezTo>
                    <a:cubicBezTo>
                      <a:pt x="433387" y="342901"/>
                      <a:pt x="457994" y="272256"/>
                      <a:pt x="481013" y="230981"/>
                    </a:cubicBezTo>
                    <a:cubicBezTo>
                      <a:pt x="504032" y="189706"/>
                      <a:pt x="530225" y="164704"/>
                      <a:pt x="557213" y="138113"/>
                    </a:cubicBezTo>
                    <a:cubicBezTo>
                      <a:pt x="584201" y="111522"/>
                      <a:pt x="610394" y="90488"/>
                      <a:pt x="642938" y="71438"/>
                    </a:cubicBezTo>
                    <a:cubicBezTo>
                      <a:pt x="675482" y="52388"/>
                      <a:pt x="714375" y="34529"/>
                      <a:pt x="752475" y="23813"/>
                    </a:cubicBezTo>
                    <a:cubicBezTo>
                      <a:pt x="790575" y="13097"/>
                      <a:pt x="837804" y="11113"/>
                      <a:pt x="871538" y="7144"/>
                    </a:cubicBezTo>
                    <a:cubicBezTo>
                      <a:pt x="905272" y="3175"/>
                      <a:pt x="930077" y="1587"/>
                      <a:pt x="954882" y="0"/>
                    </a:cubicBezTo>
                  </a:path>
                </a:pathLst>
              </a:custGeom>
              <a:noFill/>
              <a:ln w="38100">
                <a:solidFill>
                  <a:srgbClr val="F594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Freeform 105"/>
              <p:cNvSpPr/>
              <p:nvPr/>
            </p:nvSpPr>
            <p:spPr>
              <a:xfrm flipH="1">
                <a:off x="4707164" y="4096512"/>
                <a:ext cx="954882" cy="864394"/>
              </a:xfrm>
              <a:custGeom>
                <a:avLst/>
                <a:gdLst>
                  <a:gd name="connsiteX0" fmla="*/ 0 w 954882"/>
                  <a:gd name="connsiteY0" fmla="*/ 864394 h 864394"/>
                  <a:gd name="connsiteX1" fmla="*/ 85725 w 954882"/>
                  <a:gd name="connsiteY1" fmla="*/ 842963 h 864394"/>
                  <a:gd name="connsiteX2" fmla="*/ 135732 w 954882"/>
                  <a:gd name="connsiteY2" fmla="*/ 826294 h 864394"/>
                  <a:gd name="connsiteX3" fmla="*/ 192882 w 954882"/>
                  <a:gd name="connsiteY3" fmla="*/ 809625 h 864394"/>
                  <a:gd name="connsiteX4" fmla="*/ 247650 w 954882"/>
                  <a:gd name="connsiteY4" fmla="*/ 766763 h 864394"/>
                  <a:gd name="connsiteX5" fmla="*/ 304800 w 954882"/>
                  <a:gd name="connsiteY5" fmla="*/ 719138 h 864394"/>
                  <a:gd name="connsiteX6" fmla="*/ 340519 w 954882"/>
                  <a:gd name="connsiteY6" fmla="*/ 669131 h 864394"/>
                  <a:gd name="connsiteX7" fmla="*/ 378619 w 954882"/>
                  <a:gd name="connsiteY7" fmla="*/ 573881 h 864394"/>
                  <a:gd name="connsiteX8" fmla="*/ 395288 w 954882"/>
                  <a:gd name="connsiteY8" fmla="*/ 488156 h 864394"/>
                  <a:gd name="connsiteX9" fmla="*/ 419100 w 954882"/>
                  <a:gd name="connsiteY9" fmla="*/ 385763 h 864394"/>
                  <a:gd name="connsiteX10" fmla="*/ 481013 w 954882"/>
                  <a:gd name="connsiteY10" fmla="*/ 230981 h 864394"/>
                  <a:gd name="connsiteX11" fmla="*/ 557213 w 954882"/>
                  <a:gd name="connsiteY11" fmla="*/ 138113 h 864394"/>
                  <a:gd name="connsiteX12" fmla="*/ 642938 w 954882"/>
                  <a:gd name="connsiteY12" fmla="*/ 71438 h 864394"/>
                  <a:gd name="connsiteX13" fmla="*/ 752475 w 954882"/>
                  <a:gd name="connsiteY13" fmla="*/ 23813 h 864394"/>
                  <a:gd name="connsiteX14" fmla="*/ 871538 w 954882"/>
                  <a:gd name="connsiteY14" fmla="*/ 7144 h 864394"/>
                  <a:gd name="connsiteX15" fmla="*/ 954882 w 954882"/>
                  <a:gd name="connsiteY15" fmla="*/ 0 h 864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4882" h="864394">
                    <a:moveTo>
                      <a:pt x="0" y="864394"/>
                    </a:moveTo>
                    <a:cubicBezTo>
                      <a:pt x="31551" y="856853"/>
                      <a:pt x="63103" y="849313"/>
                      <a:pt x="85725" y="842963"/>
                    </a:cubicBezTo>
                    <a:cubicBezTo>
                      <a:pt x="108347" y="836613"/>
                      <a:pt x="117873" y="831850"/>
                      <a:pt x="135732" y="826294"/>
                    </a:cubicBezTo>
                    <a:cubicBezTo>
                      <a:pt x="153591" y="820738"/>
                      <a:pt x="174229" y="819547"/>
                      <a:pt x="192882" y="809625"/>
                    </a:cubicBezTo>
                    <a:cubicBezTo>
                      <a:pt x="211535" y="799703"/>
                      <a:pt x="228997" y="781844"/>
                      <a:pt x="247650" y="766763"/>
                    </a:cubicBezTo>
                    <a:cubicBezTo>
                      <a:pt x="266303" y="751682"/>
                      <a:pt x="289322" y="735410"/>
                      <a:pt x="304800" y="719138"/>
                    </a:cubicBezTo>
                    <a:cubicBezTo>
                      <a:pt x="320278" y="702866"/>
                      <a:pt x="328216" y="693340"/>
                      <a:pt x="340519" y="669131"/>
                    </a:cubicBezTo>
                    <a:cubicBezTo>
                      <a:pt x="352822" y="644922"/>
                      <a:pt x="369491" y="604043"/>
                      <a:pt x="378619" y="573881"/>
                    </a:cubicBezTo>
                    <a:cubicBezTo>
                      <a:pt x="387747" y="543719"/>
                      <a:pt x="388541" y="519509"/>
                      <a:pt x="395288" y="488156"/>
                    </a:cubicBezTo>
                    <a:cubicBezTo>
                      <a:pt x="402035" y="456803"/>
                      <a:pt x="404813" y="428625"/>
                      <a:pt x="419100" y="385763"/>
                    </a:cubicBezTo>
                    <a:cubicBezTo>
                      <a:pt x="433387" y="342901"/>
                      <a:pt x="457994" y="272256"/>
                      <a:pt x="481013" y="230981"/>
                    </a:cubicBezTo>
                    <a:cubicBezTo>
                      <a:pt x="504032" y="189706"/>
                      <a:pt x="530225" y="164704"/>
                      <a:pt x="557213" y="138113"/>
                    </a:cubicBezTo>
                    <a:cubicBezTo>
                      <a:pt x="584201" y="111522"/>
                      <a:pt x="610394" y="90488"/>
                      <a:pt x="642938" y="71438"/>
                    </a:cubicBezTo>
                    <a:cubicBezTo>
                      <a:pt x="675482" y="52388"/>
                      <a:pt x="714375" y="34529"/>
                      <a:pt x="752475" y="23813"/>
                    </a:cubicBezTo>
                    <a:cubicBezTo>
                      <a:pt x="790575" y="13097"/>
                      <a:pt x="837804" y="11113"/>
                      <a:pt x="871538" y="7144"/>
                    </a:cubicBezTo>
                    <a:cubicBezTo>
                      <a:pt x="905272" y="3175"/>
                      <a:pt x="930077" y="1587"/>
                      <a:pt x="954882" y="0"/>
                    </a:cubicBezTo>
                  </a:path>
                </a:pathLst>
              </a:custGeom>
              <a:noFill/>
              <a:ln w="38100">
                <a:solidFill>
                  <a:srgbClr val="F594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2" name="Group 351"/>
            <p:cNvGrpSpPr/>
            <p:nvPr/>
          </p:nvGrpSpPr>
          <p:grpSpPr>
            <a:xfrm>
              <a:off x="3758185" y="4855636"/>
              <a:ext cx="1911096" cy="229505"/>
              <a:chOff x="930699" y="5093208"/>
              <a:chExt cx="1098950" cy="163055"/>
            </a:xfrm>
          </p:grpSpPr>
          <p:cxnSp>
            <p:nvCxnSpPr>
              <p:cNvPr id="353" name="Straight Arrow Connector 352"/>
              <p:cNvCxnSpPr/>
              <p:nvPr/>
            </p:nvCxnSpPr>
            <p:spPr>
              <a:xfrm flipH="1" flipV="1">
                <a:off x="930699" y="5175504"/>
                <a:ext cx="1092981" cy="1"/>
              </a:xfrm>
              <a:prstGeom prst="straightConnector1">
                <a:avLst/>
              </a:prstGeom>
              <a:ln w="3810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4" name="Straight Connector 353"/>
              <p:cNvCxnSpPr/>
              <p:nvPr/>
            </p:nvCxnSpPr>
            <p:spPr>
              <a:xfrm>
                <a:off x="2029649" y="5093208"/>
                <a:ext cx="0" cy="163055"/>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5" name="Straight Connector 354"/>
              <p:cNvCxnSpPr/>
              <p:nvPr/>
            </p:nvCxnSpPr>
            <p:spPr>
              <a:xfrm>
                <a:off x="930699" y="5093208"/>
                <a:ext cx="0" cy="163055"/>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120" name="Group 119"/>
          <p:cNvGrpSpPr/>
          <p:nvPr/>
        </p:nvGrpSpPr>
        <p:grpSpPr>
          <a:xfrm>
            <a:off x="4664090" y="3386799"/>
            <a:ext cx="4352925" cy="548633"/>
            <a:chOff x="4229099" y="5798956"/>
            <a:chExt cx="4352925" cy="548633"/>
          </a:xfrm>
        </p:grpSpPr>
        <p:sp>
          <p:nvSpPr>
            <p:cNvPr id="121" name="Rectangle 120"/>
            <p:cNvSpPr/>
            <p:nvPr/>
          </p:nvSpPr>
          <p:spPr>
            <a:xfrm>
              <a:off x="4229099" y="5798956"/>
              <a:ext cx="4352925" cy="461665"/>
            </a:xfrm>
            <a:prstGeom prst="rect">
              <a:avLst/>
            </a:prstGeom>
          </p:spPr>
          <p:txBody>
            <a:bodyPr wrap="square">
              <a:spAutoFit/>
            </a:bodyPr>
            <a:lstStyle/>
            <a:p>
              <a:pPr lvl="0" algn="r">
                <a:spcBef>
                  <a:spcPct val="20000"/>
                </a:spcBef>
              </a:pPr>
              <a:r>
                <a:rPr lang="en-US" sz="2400" dirty="0" err="1">
                  <a:solidFill>
                    <a:schemeClr val="bg1"/>
                  </a:solidFill>
                </a:rPr>
                <a:t>pathlength</a:t>
              </a:r>
              <a:r>
                <a:rPr lang="en-US" sz="2400" dirty="0">
                  <a:solidFill>
                    <a:schemeClr val="bg1"/>
                  </a:solidFill>
                </a:rPr>
                <a:t> resolution </a:t>
              </a:r>
              <a:r>
                <a:rPr lang="el-GR" sz="2400" dirty="0">
                  <a:solidFill>
                    <a:schemeClr val="bg1"/>
                  </a:solidFill>
                  <a:latin typeface="Meiryo" panose="020B0604030504040204" pitchFamily="34" charset="-128"/>
                  <a:ea typeface="Meiryo" panose="020B0604030504040204" pitchFamily="34" charset="-128"/>
                  <a:cs typeface="Meiryo" panose="020B0604030504040204" pitchFamily="34" charset="-128"/>
                </a:rPr>
                <a:t>Δ</a:t>
              </a:r>
              <a:r>
                <a:rPr lang="el-GR" sz="2400" dirty="0">
                  <a:solidFill>
                    <a:schemeClr val="bg1"/>
                  </a:solidFill>
                </a:rPr>
                <a:t>τ</a:t>
              </a:r>
              <a:r>
                <a:rPr lang="en-US" sz="2400" dirty="0">
                  <a:solidFill>
                    <a:schemeClr val="bg1"/>
                  </a:solidFill>
                </a:rPr>
                <a:t>    10 </a:t>
              </a:r>
              <a:r>
                <a:rPr lang="el-GR" sz="2400" dirty="0">
                  <a:solidFill>
                    <a:schemeClr val="bg1"/>
                  </a:solidFill>
                  <a:ea typeface="Meiryo" panose="020B0604030504040204" pitchFamily="34" charset="-128"/>
                  <a:cs typeface="Meiryo" panose="020B0604030504040204" pitchFamily="34" charset="-128"/>
                </a:rPr>
                <a:t>μ</a:t>
              </a:r>
              <a:r>
                <a:rPr lang="en-US" sz="2400" dirty="0">
                  <a:solidFill>
                    <a:schemeClr val="bg1"/>
                  </a:solidFill>
                </a:rPr>
                <a:t>m</a:t>
              </a:r>
            </a:p>
          </p:txBody>
        </p:sp>
        <p:sp>
          <p:nvSpPr>
            <p:cNvPr id="122" name="Rectangle 121"/>
            <p:cNvSpPr/>
            <p:nvPr/>
          </p:nvSpPr>
          <p:spPr>
            <a:xfrm>
              <a:off x="7400078" y="5824369"/>
              <a:ext cx="364202" cy="523220"/>
            </a:xfrm>
            <a:prstGeom prst="rect">
              <a:avLst/>
            </a:prstGeom>
          </p:spPr>
          <p:txBody>
            <a:bodyPr wrap="none">
              <a:spAutoFit/>
            </a:bodyPr>
            <a:lstStyle/>
            <a:p>
              <a:r>
                <a:rPr lang="en-US" sz="2800" dirty="0">
                  <a:solidFill>
                    <a:schemeClr val="bg1"/>
                  </a:solidFill>
                </a:rPr>
                <a:t>~</a:t>
              </a:r>
              <a:endParaRPr lang="en-US" sz="2800" dirty="0"/>
            </a:p>
          </p:txBody>
        </p:sp>
      </p:grpSp>
      <p:sp>
        <p:nvSpPr>
          <p:cNvPr id="137" name="Rectangle 136"/>
          <p:cNvSpPr/>
          <p:nvPr/>
        </p:nvSpPr>
        <p:spPr>
          <a:xfrm>
            <a:off x="3298020" y="1440369"/>
            <a:ext cx="971741" cy="461665"/>
          </a:xfrm>
          <a:prstGeom prst="rect">
            <a:avLst/>
          </a:prstGeom>
        </p:spPr>
        <p:txBody>
          <a:bodyPr wrap="none">
            <a:spAutoFit/>
          </a:bodyPr>
          <a:lstStyle/>
          <a:p>
            <a:r>
              <a:rPr lang="en-US" sz="2400" dirty="0">
                <a:solidFill>
                  <a:schemeClr val="bg1"/>
                </a:solidFill>
              </a:rPr>
              <a:t>25 nm</a:t>
            </a:r>
          </a:p>
        </p:txBody>
      </p:sp>
      <p:grpSp>
        <p:nvGrpSpPr>
          <p:cNvPr id="191" name="Group 190"/>
          <p:cNvGrpSpPr/>
          <p:nvPr/>
        </p:nvGrpSpPr>
        <p:grpSpPr>
          <a:xfrm>
            <a:off x="2432595" y="2838461"/>
            <a:ext cx="2318950" cy="2045032"/>
            <a:chOff x="2657504" y="894392"/>
            <a:chExt cx="2613175" cy="2304505"/>
          </a:xfrm>
        </p:grpSpPr>
        <p:pic>
          <p:nvPicPr>
            <p:cNvPr id="192" name="Picture 191"/>
            <p:cNvPicPr>
              <a:picLocks noChangeAspect="1"/>
            </p:cNvPicPr>
            <p:nvPr/>
          </p:nvPicPr>
          <p:blipFill rotWithShape="1">
            <a:blip r:embed="rId6" cstate="print">
              <a:extLst>
                <a:ext uri="{28A0092B-C50C-407E-A947-70E740481C1C}">
                  <a14:useLocalDpi xmlns:a14="http://schemas.microsoft.com/office/drawing/2010/main" val="0"/>
                </a:ext>
              </a:extLst>
            </a:blip>
            <a:srcRect l="13174" t="9695" r="16308" b="16812"/>
            <a:stretch/>
          </p:blipFill>
          <p:spPr>
            <a:xfrm>
              <a:off x="3008840" y="894392"/>
              <a:ext cx="1951682" cy="1371600"/>
            </a:xfrm>
            <a:prstGeom prst="rect">
              <a:avLst/>
            </a:prstGeom>
            <a:ln>
              <a:solidFill>
                <a:schemeClr val="bg1"/>
              </a:solidFill>
            </a:ln>
          </p:spPr>
        </p:pic>
        <p:sp>
          <p:nvSpPr>
            <p:cNvPr id="193" name="Rectangle 192"/>
            <p:cNvSpPr/>
            <p:nvPr/>
          </p:nvSpPr>
          <p:spPr>
            <a:xfrm>
              <a:off x="2657504" y="2262463"/>
              <a:ext cx="2613175" cy="936434"/>
            </a:xfrm>
            <a:prstGeom prst="rect">
              <a:avLst/>
            </a:prstGeom>
          </p:spPr>
          <p:txBody>
            <a:bodyPr wrap="square">
              <a:spAutoFit/>
            </a:bodyPr>
            <a:lstStyle/>
            <a:p>
              <a:pPr algn="ctr"/>
              <a:r>
                <a:rPr lang="en-US" sz="2400" dirty="0" err="1">
                  <a:solidFill>
                    <a:schemeClr val="bg1"/>
                  </a:solidFill>
                </a:rPr>
                <a:t>supercontinuum</a:t>
              </a:r>
              <a:r>
                <a:rPr lang="en-US" sz="2400" dirty="0">
                  <a:solidFill>
                    <a:schemeClr val="bg1"/>
                  </a:solidFill>
                </a:rPr>
                <a:t> laser</a:t>
              </a:r>
              <a:endParaRPr lang="en-US" sz="2400" dirty="0"/>
            </a:p>
          </p:txBody>
        </p:sp>
      </p:grpSp>
      <p:cxnSp>
        <p:nvCxnSpPr>
          <p:cNvPr id="197" name="Straight Connector 196"/>
          <p:cNvCxnSpPr>
            <a:stCxn id="413" idx="6"/>
            <a:endCxn id="412" idx="6"/>
          </p:cNvCxnSpPr>
          <p:nvPr/>
        </p:nvCxnSpPr>
        <p:spPr>
          <a:xfrm>
            <a:off x="4356454" y="1849536"/>
            <a:ext cx="713872" cy="1"/>
          </a:xfrm>
          <a:prstGeom prst="line">
            <a:avLst/>
          </a:prstGeom>
          <a:ln w="38100">
            <a:solidFill>
              <a:schemeClr val="bg1"/>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p:nvCxnSpPr>
        <p:spPr>
          <a:xfrm>
            <a:off x="7242300" y="1098292"/>
            <a:ext cx="577529" cy="0"/>
          </a:xfrm>
          <a:prstGeom prst="line">
            <a:avLst/>
          </a:prstGeom>
          <a:ln w="38100">
            <a:solidFill>
              <a:schemeClr val="bg1"/>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6644984" y="3775940"/>
            <a:ext cx="1913762" cy="1216565"/>
            <a:chOff x="6644984" y="3775940"/>
            <a:chExt cx="1913762" cy="1216565"/>
          </a:xfrm>
        </p:grpSpPr>
        <p:grpSp>
          <p:nvGrpSpPr>
            <p:cNvPr id="167" name="Group 166"/>
            <p:cNvGrpSpPr/>
            <p:nvPr/>
          </p:nvGrpSpPr>
          <p:grpSpPr>
            <a:xfrm>
              <a:off x="6658460" y="3799858"/>
              <a:ext cx="1716704" cy="1188720"/>
              <a:chOff x="2826478" y="4762740"/>
              <a:chExt cx="6466135" cy="1188720"/>
            </a:xfrm>
          </p:grpSpPr>
          <p:pic>
            <p:nvPicPr>
              <p:cNvPr id="187" name="Picture 186"/>
              <p:cNvPicPr>
                <a:picLocks noChangeAspect="1"/>
              </p:cNvPicPr>
              <p:nvPr/>
            </p:nvPicPr>
            <p:blipFill rotWithShape="1">
              <a:blip r:embed="rId4">
                <a:extLst>
                  <a:ext uri="{28A0092B-C50C-407E-A947-70E740481C1C}">
                    <a14:useLocalDpi xmlns:a14="http://schemas.microsoft.com/office/drawing/2010/main" val="0"/>
                  </a:ext>
                </a:extLst>
              </a:blip>
              <a:srcRect r="-75"/>
              <a:stretch/>
            </p:blipFill>
            <p:spPr>
              <a:xfrm>
                <a:off x="6055204" y="4762740"/>
                <a:ext cx="3237409" cy="1188720"/>
              </a:xfrm>
              <a:prstGeom prst="rect">
                <a:avLst/>
              </a:prstGeom>
            </p:spPr>
          </p:pic>
          <p:pic>
            <p:nvPicPr>
              <p:cNvPr id="189" name="Picture 188"/>
              <p:cNvPicPr>
                <a:picLocks noChangeAspect="1"/>
              </p:cNvPicPr>
              <p:nvPr/>
            </p:nvPicPr>
            <p:blipFill rotWithShape="1">
              <a:blip r:embed="rId4">
                <a:extLst>
                  <a:ext uri="{28A0092B-C50C-407E-A947-70E740481C1C}">
                    <a14:useLocalDpi xmlns:a14="http://schemas.microsoft.com/office/drawing/2010/main" val="0"/>
                  </a:ext>
                </a:extLst>
              </a:blip>
              <a:srcRect l="1" r="370"/>
              <a:stretch/>
            </p:blipFill>
            <p:spPr>
              <a:xfrm flipH="1">
                <a:off x="2826478" y="4762740"/>
                <a:ext cx="3223008" cy="1188720"/>
              </a:xfrm>
              <a:prstGeom prst="rect">
                <a:avLst/>
              </a:prstGeom>
            </p:spPr>
          </p:pic>
        </p:grpSp>
        <p:grpSp>
          <p:nvGrpSpPr>
            <p:cNvPr id="172" name="Group 171"/>
            <p:cNvGrpSpPr>
              <a:grpSpLocks noChangeAspect="1"/>
            </p:cNvGrpSpPr>
            <p:nvPr/>
          </p:nvGrpSpPr>
          <p:grpSpPr>
            <a:xfrm>
              <a:off x="6644984" y="3775940"/>
              <a:ext cx="1913762" cy="1216565"/>
              <a:chOff x="2661273" y="3554402"/>
              <a:chExt cx="3214624" cy="2142846"/>
            </a:xfrm>
          </p:grpSpPr>
          <p:cxnSp>
            <p:nvCxnSpPr>
              <p:cNvPr id="181" name="Straight Arrow Connector 180"/>
              <p:cNvCxnSpPr/>
              <p:nvPr/>
            </p:nvCxnSpPr>
            <p:spPr>
              <a:xfrm>
                <a:off x="2661273" y="3554402"/>
                <a:ext cx="0" cy="2142846"/>
              </a:xfrm>
              <a:prstGeom prst="straightConnector1">
                <a:avLst/>
              </a:prstGeom>
              <a:ln w="38100">
                <a:solidFill>
                  <a:schemeClr val="bg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182" name="Straight Arrow Connector 181"/>
              <p:cNvCxnSpPr/>
              <p:nvPr/>
            </p:nvCxnSpPr>
            <p:spPr>
              <a:xfrm flipH="1" flipV="1">
                <a:off x="2661276" y="5687745"/>
                <a:ext cx="3214621" cy="9503"/>
              </a:xfrm>
              <a:prstGeom prst="straightConnector1">
                <a:avLst/>
              </a:prstGeom>
              <a:ln w="38100">
                <a:solidFill>
                  <a:schemeClr val="bg1"/>
                </a:solidFill>
                <a:headEnd type="arrow"/>
                <a:tailEnd type="none"/>
              </a:ln>
            </p:spPr>
            <p:style>
              <a:lnRef idx="1">
                <a:schemeClr val="accent1"/>
              </a:lnRef>
              <a:fillRef idx="0">
                <a:schemeClr val="accent1"/>
              </a:fillRef>
              <a:effectRef idx="0">
                <a:schemeClr val="accent1"/>
              </a:effectRef>
              <a:fontRef idx="minor">
                <a:schemeClr val="tx1"/>
              </a:fontRef>
            </p:style>
          </p:cxnSp>
        </p:grpSp>
        <p:grpSp>
          <p:nvGrpSpPr>
            <p:cNvPr id="4" name="Group 3"/>
            <p:cNvGrpSpPr/>
            <p:nvPr/>
          </p:nvGrpSpPr>
          <p:grpSpPr>
            <a:xfrm>
              <a:off x="6684264" y="3898942"/>
              <a:ext cx="1695073" cy="432552"/>
              <a:chOff x="6679405" y="3898942"/>
              <a:chExt cx="1695073" cy="432552"/>
            </a:xfrm>
          </p:grpSpPr>
          <p:sp>
            <p:nvSpPr>
              <p:cNvPr id="3" name="Freeform 2"/>
              <p:cNvSpPr/>
              <p:nvPr/>
            </p:nvSpPr>
            <p:spPr>
              <a:xfrm>
                <a:off x="6679405" y="3902869"/>
                <a:ext cx="848033" cy="428625"/>
              </a:xfrm>
              <a:custGeom>
                <a:avLst/>
                <a:gdLst>
                  <a:gd name="connsiteX0" fmla="*/ 0 w 845344"/>
                  <a:gd name="connsiteY0" fmla="*/ 428625 h 428625"/>
                  <a:gd name="connsiteX1" fmla="*/ 559594 w 845344"/>
                  <a:gd name="connsiteY1" fmla="*/ 364331 h 428625"/>
                  <a:gd name="connsiteX2" fmla="*/ 709613 w 845344"/>
                  <a:gd name="connsiteY2" fmla="*/ 200025 h 428625"/>
                  <a:gd name="connsiteX3" fmla="*/ 752475 w 845344"/>
                  <a:gd name="connsiteY3" fmla="*/ 69056 h 428625"/>
                  <a:gd name="connsiteX4" fmla="*/ 792957 w 845344"/>
                  <a:gd name="connsiteY4" fmla="*/ 11906 h 428625"/>
                  <a:gd name="connsiteX5" fmla="*/ 845344 w 845344"/>
                  <a:gd name="connsiteY5" fmla="*/ 0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5344" h="428625">
                    <a:moveTo>
                      <a:pt x="0" y="428625"/>
                    </a:moveTo>
                    <a:cubicBezTo>
                      <a:pt x="220662" y="415528"/>
                      <a:pt x="441325" y="402431"/>
                      <a:pt x="559594" y="364331"/>
                    </a:cubicBezTo>
                    <a:cubicBezTo>
                      <a:pt x="677863" y="326231"/>
                      <a:pt x="677466" y="249237"/>
                      <a:pt x="709613" y="200025"/>
                    </a:cubicBezTo>
                    <a:cubicBezTo>
                      <a:pt x="741760" y="150813"/>
                      <a:pt x="738584" y="100409"/>
                      <a:pt x="752475" y="69056"/>
                    </a:cubicBezTo>
                    <a:cubicBezTo>
                      <a:pt x="766366" y="37703"/>
                      <a:pt x="777479" y="23415"/>
                      <a:pt x="792957" y="11906"/>
                    </a:cubicBezTo>
                    <a:cubicBezTo>
                      <a:pt x="808435" y="397"/>
                      <a:pt x="826889" y="198"/>
                      <a:pt x="845344" y="0"/>
                    </a:cubicBezTo>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Freeform 93"/>
              <p:cNvSpPr/>
              <p:nvPr/>
            </p:nvSpPr>
            <p:spPr>
              <a:xfrm flipH="1">
                <a:off x="7514141" y="3898942"/>
                <a:ext cx="860337" cy="428625"/>
              </a:xfrm>
              <a:custGeom>
                <a:avLst/>
                <a:gdLst>
                  <a:gd name="connsiteX0" fmla="*/ 0 w 845344"/>
                  <a:gd name="connsiteY0" fmla="*/ 428625 h 428625"/>
                  <a:gd name="connsiteX1" fmla="*/ 559594 w 845344"/>
                  <a:gd name="connsiteY1" fmla="*/ 364331 h 428625"/>
                  <a:gd name="connsiteX2" fmla="*/ 709613 w 845344"/>
                  <a:gd name="connsiteY2" fmla="*/ 200025 h 428625"/>
                  <a:gd name="connsiteX3" fmla="*/ 752475 w 845344"/>
                  <a:gd name="connsiteY3" fmla="*/ 69056 h 428625"/>
                  <a:gd name="connsiteX4" fmla="*/ 792957 w 845344"/>
                  <a:gd name="connsiteY4" fmla="*/ 11906 h 428625"/>
                  <a:gd name="connsiteX5" fmla="*/ 845344 w 845344"/>
                  <a:gd name="connsiteY5" fmla="*/ 0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5344" h="428625">
                    <a:moveTo>
                      <a:pt x="0" y="428625"/>
                    </a:moveTo>
                    <a:cubicBezTo>
                      <a:pt x="220662" y="415528"/>
                      <a:pt x="441325" y="402431"/>
                      <a:pt x="559594" y="364331"/>
                    </a:cubicBezTo>
                    <a:cubicBezTo>
                      <a:pt x="677863" y="326231"/>
                      <a:pt x="677466" y="249237"/>
                      <a:pt x="709613" y="200025"/>
                    </a:cubicBezTo>
                    <a:cubicBezTo>
                      <a:pt x="741760" y="150813"/>
                      <a:pt x="738584" y="100409"/>
                      <a:pt x="752475" y="69056"/>
                    </a:cubicBezTo>
                    <a:cubicBezTo>
                      <a:pt x="766366" y="37703"/>
                      <a:pt x="777479" y="23415"/>
                      <a:pt x="792957" y="11906"/>
                    </a:cubicBezTo>
                    <a:cubicBezTo>
                      <a:pt x="808435" y="397"/>
                      <a:pt x="826889" y="198"/>
                      <a:pt x="845344" y="0"/>
                    </a:cubicBezTo>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6" name="Group 95"/>
            <p:cNvGrpSpPr/>
            <p:nvPr/>
          </p:nvGrpSpPr>
          <p:grpSpPr>
            <a:xfrm flipV="1">
              <a:off x="6684264" y="4450263"/>
              <a:ext cx="1695073" cy="432552"/>
              <a:chOff x="6679405" y="3898942"/>
              <a:chExt cx="1695073" cy="432552"/>
            </a:xfrm>
          </p:grpSpPr>
          <p:sp>
            <p:nvSpPr>
              <p:cNvPr id="97" name="Freeform 96"/>
              <p:cNvSpPr/>
              <p:nvPr/>
            </p:nvSpPr>
            <p:spPr>
              <a:xfrm>
                <a:off x="6679405" y="3902869"/>
                <a:ext cx="848033" cy="428625"/>
              </a:xfrm>
              <a:custGeom>
                <a:avLst/>
                <a:gdLst>
                  <a:gd name="connsiteX0" fmla="*/ 0 w 845344"/>
                  <a:gd name="connsiteY0" fmla="*/ 428625 h 428625"/>
                  <a:gd name="connsiteX1" fmla="*/ 559594 w 845344"/>
                  <a:gd name="connsiteY1" fmla="*/ 364331 h 428625"/>
                  <a:gd name="connsiteX2" fmla="*/ 709613 w 845344"/>
                  <a:gd name="connsiteY2" fmla="*/ 200025 h 428625"/>
                  <a:gd name="connsiteX3" fmla="*/ 752475 w 845344"/>
                  <a:gd name="connsiteY3" fmla="*/ 69056 h 428625"/>
                  <a:gd name="connsiteX4" fmla="*/ 792957 w 845344"/>
                  <a:gd name="connsiteY4" fmla="*/ 11906 h 428625"/>
                  <a:gd name="connsiteX5" fmla="*/ 845344 w 845344"/>
                  <a:gd name="connsiteY5" fmla="*/ 0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5344" h="428625">
                    <a:moveTo>
                      <a:pt x="0" y="428625"/>
                    </a:moveTo>
                    <a:cubicBezTo>
                      <a:pt x="220662" y="415528"/>
                      <a:pt x="441325" y="402431"/>
                      <a:pt x="559594" y="364331"/>
                    </a:cubicBezTo>
                    <a:cubicBezTo>
                      <a:pt x="677863" y="326231"/>
                      <a:pt x="677466" y="249237"/>
                      <a:pt x="709613" y="200025"/>
                    </a:cubicBezTo>
                    <a:cubicBezTo>
                      <a:pt x="741760" y="150813"/>
                      <a:pt x="738584" y="100409"/>
                      <a:pt x="752475" y="69056"/>
                    </a:cubicBezTo>
                    <a:cubicBezTo>
                      <a:pt x="766366" y="37703"/>
                      <a:pt x="777479" y="23415"/>
                      <a:pt x="792957" y="11906"/>
                    </a:cubicBezTo>
                    <a:cubicBezTo>
                      <a:pt x="808435" y="397"/>
                      <a:pt x="826889" y="198"/>
                      <a:pt x="845344" y="0"/>
                    </a:cubicBezTo>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Freeform 97"/>
              <p:cNvSpPr/>
              <p:nvPr/>
            </p:nvSpPr>
            <p:spPr>
              <a:xfrm flipH="1">
                <a:off x="7514141" y="3898942"/>
                <a:ext cx="860337" cy="428625"/>
              </a:xfrm>
              <a:custGeom>
                <a:avLst/>
                <a:gdLst>
                  <a:gd name="connsiteX0" fmla="*/ 0 w 845344"/>
                  <a:gd name="connsiteY0" fmla="*/ 428625 h 428625"/>
                  <a:gd name="connsiteX1" fmla="*/ 559594 w 845344"/>
                  <a:gd name="connsiteY1" fmla="*/ 364331 h 428625"/>
                  <a:gd name="connsiteX2" fmla="*/ 709613 w 845344"/>
                  <a:gd name="connsiteY2" fmla="*/ 200025 h 428625"/>
                  <a:gd name="connsiteX3" fmla="*/ 752475 w 845344"/>
                  <a:gd name="connsiteY3" fmla="*/ 69056 h 428625"/>
                  <a:gd name="connsiteX4" fmla="*/ 792957 w 845344"/>
                  <a:gd name="connsiteY4" fmla="*/ 11906 h 428625"/>
                  <a:gd name="connsiteX5" fmla="*/ 845344 w 845344"/>
                  <a:gd name="connsiteY5" fmla="*/ 0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5344" h="428625">
                    <a:moveTo>
                      <a:pt x="0" y="428625"/>
                    </a:moveTo>
                    <a:cubicBezTo>
                      <a:pt x="220662" y="415528"/>
                      <a:pt x="441325" y="402431"/>
                      <a:pt x="559594" y="364331"/>
                    </a:cubicBezTo>
                    <a:cubicBezTo>
                      <a:pt x="677863" y="326231"/>
                      <a:pt x="677466" y="249237"/>
                      <a:pt x="709613" y="200025"/>
                    </a:cubicBezTo>
                    <a:cubicBezTo>
                      <a:pt x="741760" y="150813"/>
                      <a:pt x="738584" y="100409"/>
                      <a:pt x="752475" y="69056"/>
                    </a:cubicBezTo>
                    <a:cubicBezTo>
                      <a:pt x="766366" y="37703"/>
                      <a:pt x="777479" y="23415"/>
                      <a:pt x="792957" y="11906"/>
                    </a:cubicBezTo>
                    <a:cubicBezTo>
                      <a:pt x="808435" y="397"/>
                      <a:pt x="826889" y="198"/>
                      <a:pt x="845344" y="0"/>
                    </a:cubicBezTo>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4814186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47"/>
                                        </p:tgtEl>
                                        <p:attrNameLst>
                                          <p:attrName>style.visibility</p:attrName>
                                        </p:attrNameLst>
                                      </p:cBhvr>
                                      <p:to>
                                        <p:strVal val="visible"/>
                                      </p:to>
                                    </p:set>
                                    <p:animEffect transition="in" filter="fade">
                                      <p:cBhvr>
                                        <p:cTn id="7" dur="500"/>
                                        <p:tgtEl>
                                          <p:spTgt spid="347"/>
                                        </p:tgtEl>
                                      </p:cBhvr>
                                    </p:animEffect>
                                  </p:childTnLst>
                                </p:cTn>
                              </p:par>
                              <p:par>
                                <p:cTn id="8" presetID="10" presetClass="entr" presetSubtype="0" fill="hold" nodeType="withEffect">
                                  <p:stCondLst>
                                    <p:cond delay="0"/>
                                  </p:stCondLst>
                                  <p:childTnLst>
                                    <p:set>
                                      <p:cBhvr>
                                        <p:cTn id="9" dur="1" fill="hold">
                                          <p:stCondLst>
                                            <p:cond delay="0"/>
                                          </p:stCondLst>
                                        </p:cTn>
                                        <p:tgtEl>
                                          <p:spTgt spid="406"/>
                                        </p:tgtEl>
                                        <p:attrNameLst>
                                          <p:attrName>style.visibility</p:attrName>
                                        </p:attrNameLst>
                                      </p:cBhvr>
                                      <p:to>
                                        <p:strVal val="visible"/>
                                      </p:to>
                                    </p:set>
                                    <p:animEffect transition="in" filter="fade">
                                      <p:cBhvr>
                                        <p:cTn id="10" dur="500"/>
                                        <p:tgtEl>
                                          <p:spTgt spid="40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49"/>
                                        </p:tgtEl>
                                        <p:attrNameLst>
                                          <p:attrName>style.visibility</p:attrName>
                                        </p:attrNameLst>
                                      </p:cBhvr>
                                      <p:to>
                                        <p:strVal val="visible"/>
                                      </p:to>
                                    </p:set>
                                    <p:animEffect transition="in" filter="fade">
                                      <p:cBhvr>
                                        <p:cTn id="13" dur="500"/>
                                        <p:tgtEl>
                                          <p:spTgt spid="349"/>
                                        </p:tgtEl>
                                      </p:cBhvr>
                                    </p:animEffect>
                                  </p:childTnLst>
                                </p:cTn>
                              </p:par>
                              <p:par>
                                <p:cTn id="14" presetID="10" presetClass="entr" presetSubtype="0" fill="hold" nodeType="withEffect">
                                  <p:stCondLst>
                                    <p:cond delay="0"/>
                                  </p:stCondLst>
                                  <p:childTnLst>
                                    <p:set>
                                      <p:cBhvr>
                                        <p:cTn id="15" dur="1" fill="hold">
                                          <p:stCondLst>
                                            <p:cond delay="0"/>
                                          </p:stCondLst>
                                        </p:cTn>
                                        <p:tgtEl>
                                          <p:spTgt spid="386"/>
                                        </p:tgtEl>
                                        <p:attrNameLst>
                                          <p:attrName>style.visibility</p:attrName>
                                        </p:attrNameLst>
                                      </p:cBhvr>
                                      <p:to>
                                        <p:strVal val="visible"/>
                                      </p:to>
                                    </p:set>
                                    <p:animEffect transition="in" filter="fade">
                                      <p:cBhvr>
                                        <p:cTn id="16" dur="500"/>
                                        <p:tgtEl>
                                          <p:spTgt spid="38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94"/>
                                        </p:tgtEl>
                                        <p:attrNameLst>
                                          <p:attrName>style.visibility</p:attrName>
                                        </p:attrNameLst>
                                      </p:cBhvr>
                                      <p:to>
                                        <p:strVal val="visible"/>
                                      </p:to>
                                    </p:set>
                                    <p:animEffect transition="in" filter="fade">
                                      <p:cBhvr>
                                        <p:cTn id="19" dur="500"/>
                                        <p:tgtEl>
                                          <p:spTgt spid="394"/>
                                        </p:tgtEl>
                                      </p:cBhvr>
                                    </p:animEffect>
                                  </p:childTnLst>
                                </p:cTn>
                              </p:par>
                              <p:par>
                                <p:cTn id="20" presetID="10"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95"/>
                                        </p:tgtEl>
                                        <p:attrNameLst>
                                          <p:attrName>style.visibility</p:attrName>
                                        </p:attrNameLst>
                                      </p:cBhvr>
                                      <p:to>
                                        <p:strVal val="visible"/>
                                      </p:to>
                                    </p:set>
                                    <p:animEffect transition="in" filter="fade">
                                      <p:cBhvr>
                                        <p:cTn id="27" dur="500"/>
                                        <p:tgtEl>
                                          <p:spTgt spid="395"/>
                                        </p:tgtEl>
                                      </p:cBhvr>
                                    </p:animEffect>
                                  </p:childTnLst>
                                </p:cTn>
                              </p:par>
                              <p:par>
                                <p:cTn id="28" presetID="10" presetClass="entr" presetSubtype="0"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par>
                                <p:cTn id="31" presetID="10"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par>
                                <p:cTn id="34" presetID="10" presetClass="entr" presetSubtype="0" fill="hold" nodeType="withEffect">
                                  <p:stCondLst>
                                    <p:cond delay="0"/>
                                  </p:stCondLst>
                                  <p:childTnLst>
                                    <p:set>
                                      <p:cBhvr>
                                        <p:cTn id="35" dur="1" fill="hold">
                                          <p:stCondLst>
                                            <p:cond delay="0"/>
                                          </p:stCondLst>
                                        </p:cTn>
                                        <p:tgtEl>
                                          <p:spTgt spid="387"/>
                                        </p:tgtEl>
                                        <p:attrNameLst>
                                          <p:attrName>style.visibility</p:attrName>
                                        </p:attrNameLst>
                                      </p:cBhvr>
                                      <p:to>
                                        <p:strVal val="visible"/>
                                      </p:to>
                                    </p:set>
                                    <p:animEffect transition="in" filter="fade">
                                      <p:cBhvr>
                                        <p:cTn id="36" dur="500"/>
                                        <p:tgtEl>
                                          <p:spTgt spid="38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96"/>
                                        </p:tgtEl>
                                        <p:attrNameLst>
                                          <p:attrName>style.visibility</p:attrName>
                                        </p:attrNameLst>
                                      </p:cBhvr>
                                      <p:to>
                                        <p:strVal val="visible"/>
                                      </p:to>
                                    </p:set>
                                    <p:animEffect transition="in" filter="fade">
                                      <p:cBhvr>
                                        <p:cTn id="41" dur="500"/>
                                        <p:tgtEl>
                                          <p:spTgt spid="396"/>
                                        </p:tgtEl>
                                      </p:cBhvr>
                                    </p:animEffect>
                                  </p:childTnLst>
                                </p:cTn>
                              </p:par>
                              <p:par>
                                <p:cTn id="42" presetID="10" presetClass="entr" presetSubtype="0" fill="hold"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500"/>
                                        <p:tgtEl>
                                          <p:spTgt spid="14"/>
                                        </p:tgtEl>
                                      </p:cBhvr>
                                    </p:animEffect>
                                  </p:childTnLst>
                                </p:cTn>
                              </p:par>
                              <p:par>
                                <p:cTn id="45" presetID="10" presetClass="entr" presetSubtype="0" fill="hold" nodeType="with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500"/>
                                        <p:tgtEl>
                                          <p:spTgt spid="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395"/>
                                        </p:tgtEl>
                                      </p:cBhvr>
                                    </p:animEffect>
                                    <p:set>
                                      <p:cBhvr>
                                        <p:cTn id="52" dur="1" fill="hold">
                                          <p:stCondLst>
                                            <p:cond delay="499"/>
                                          </p:stCondLst>
                                        </p:cTn>
                                        <p:tgtEl>
                                          <p:spTgt spid="395"/>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8"/>
                                        </p:tgtEl>
                                      </p:cBhvr>
                                    </p:animEffect>
                                    <p:set>
                                      <p:cBhvr>
                                        <p:cTn id="55" dur="1" fill="hold">
                                          <p:stCondLst>
                                            <p:cond delay="499"/>
                                          </p:stCondLst>
                                        </p:cTn>
                                        <p:tgtEl>
                                          <p:spTgt spid="18"/>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14"/>
                                        </p:tgtEl>
                                      </p:cBhvr>
                                    </p:animEffect>
                                    <p:set>
                                      <p:cBhvr>
                                        <p:cTn id="58" dur="1" fill="hold">
                                          <p:stCondLst>
                                            <p:cond delay="499"/>
                                          </p:stCondLst>
                                        </p:cTn>
                                        <p:tgtEl>
                                          <p:spTgt spid="14"/>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387"/>
                                        </p:tgtEl>
                                      </p:cBhvr>
                                    </p:animEffect>
                                    <p:set>
                                      <p:cBhvr>
                                        <p:cTn id="61" dur="1" fill="hold">
                                          <p:stCondLst>
                                            <p:cond delay="499"/>
                                          </p:stCondLst>
                                        </p:cTn>
                                        <p:tgtEl>
                                          <p:spTgt spid="387"/>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396"/>
                                        </p:tgtEl>
                                      </p:cBhvr>
                                    </p:animEffect>
                                    <p:set>
                                      <p:cBhvr>
                                        <p:cTn id="64" dur="1" fill="hold">
                                          <p:stCondLst>
                                            <p:cond delay="499"/>
                                          </p:stCondLst>
                                        </p:cTn>
                                        <p:tgtEl>
                                          <p:spTgt spid="396"/>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500"/>
                                        <p:tgtEl>
                                          <p:spTgt spid="13"/>
                                        </p:tgtEl>
                                      </p:cBhvr>
                                    </p:animEffect>
                                    <p:set>
                                      <p:cBhvr>
                                        <p:cTn id="67" dur="1" fill="hold">
                                          <p:stCondLst>
                                            <p:cond delay="499"/>
                                          </p:stCondLst>
                                        </p:cTn>
                                        <p:tgtEl>
                                          <p:spTgt spid="13"/>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childTnLst>
                          </p:cTn>
                        </p:par>
                        <p:par>
                          <p:cTn id="71" fill="hold">
                            <p:stCondLst>
                              <p:cond delay="500"/>
                            </p:stCondLst>
                            <p:childTnLst>
                              <p:par>
                                <p:cTn id="72" presetID="10" presetClass="entr" presetSubtype="0" fill="hold" nodeType="afterEffect">
                                  <p:stCondLst>
                                    <p:cond delay="0"/>
                                  </p:stCondLst>
                                  <p:childTnLst>
                                    <p:set>
                                      <p:cBhvr>
                                        <p:cTn id="73" dur="1" fill="hold">
                                          <p:stCondLst>
                                            <p:cond delay="0"/>
                                          </p:stCondLst>
                                        </p:cTn>
                                        <p:tgtEl>
                                          <p:spTgt spid="194"/>
                                        </p:tgtEl>
                                        <p:attrNameLst>
                                          <p:attrName>style.visibility</p:attrName>
                                        </p:attrNameLst>
                                      </p:cBhvr>
                                      <p:to>
                                        <p:strVal val="visible"/>
                                      </p:to>
                                    </p:set>
                                    <p:animEffect transition="in" filter="fade">
                                      <p:cBhvr>
                                        <p:cTn id="74" dur="500"/>
                                        <p:tgtEl>
                                          <p:spTgt spid="194"/>
                                        </p:tgtEl>
                                      </p:cBhvr>
                                    </p:animEffect>
                                  </p:childTnLst>
                                </p:cTn>
                              </p:par>
                            </p:childTnLst>
                          </p:cTn>
                        </p:par>
                        <p:par>
                          <p:cTn id="75" fill="hold">
                            <p:stCondLst>
                              <p:cond delay="1000"/>
                            </p:stCondLst>
                            <p:childTnLst>
                              <p:par>
                                <p:cTn id="76" presetID="10" presetClass="entr" presetSubtype="0" fill="hold" nodeType="afterEffect">
                                  <p:stCondLst>
                                    <p:cond delay="0"/>
                                  </p:stCondLst>
                                  <p:childTnLst>
                                    <p:set>
                                      <p:cBhvr>
                                        <p:cTn id="77" dur="1" fill="hold">
                                          <p:stCondLst>
                                            <p:cond delay="0"/>
                                          </p:stCondLst>
                                        </p:cTn>
                                        <p:tgtEl>
                                          <p:spTgt spid="191"/>
                                        </p:tgtEl>
                                        <p:attrNameLst>
                                          <p:attrName>style.visibility</p:attrName>
                                        </p:attrNameLst>
                                      </p:cBhvr>
                                      <p:to>
                                        <p:strVal val="visible"/>
                                      </p:to>
                                    </p:set>
                                    <p:animEffect transition="in" filter="fade">
                                      <p:cBhvr>
                                        <p:cTn id="78" dur="500"/>
                                        <p:tgtEl>
                                          <p:spTgt spid="191"/>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37" fill="hold" nodeType="clickEffect">
                                  <p:stCondLst>
                                    <p:cond delay="0"/>
                                  </p:stCondLst>
                                  <p:childTnLst>
                                    <p:set>
                                      <p:cBhvr>
                                        <p:cTn id="82" dur="1" fill="hold">
                                          <p:stCondLst>
                                            <p:cond delay="0"/>
                                          </p:stCondLst>
                                        </p:cTn>
                                        <p:tgtEl>
                                          <p:spTgt spid="197"/>
                                        </p:tgtEl>
                                        <p:attrNameLst>
                                          <p:attrName>style.visibility</p:attrName>
                                        </p:attrNameLst>
                                      </p:cBhvr>
                                      <p:to>
                                        <p:strVal val="visible"/>
                                      </p:to>
                                    </p:set>
                                    <p:animEffect transition="in" filter="barn(outVertical)">
                                      <p:cBhvr>
                                        <p:cTn id="83" dur="500"/>
                                        <p:tgtEl>
                                          <p:spTgt spid="197"/>
                                        </p:tgtEl>
                                      </p:cBhvr>
                                    </p:animEffect>
                                  </p:childTnLst>
                                </p:cTn>
                              </p:par>
                            </p:childTnLst>
                          </p:cTn>
                        </p:par>
                        <p:par>
                          <p:cTn id="84" fill="hold">
                            <p:stCondLst>
                              <p:cond delay="500"/>
                            </p:stCondLst>
                            <p:childTnLst>
                              <p:par>
                                <p:cTn id="85" presetID="10" presetClass="entr" presetSubtype="0" fill="hold" grpId="0" nodeType="afterEffect">
                                  <p:stCondLst>
                                    <p:cond delay="0"/>
                                  </p:stCondLst>
                                  <p:childTnLst>
                                    <p:set>
                                      <p:cBhvr>
                                        <p:cTn id="86" dur="1" fill="hold">
                                          <p:stCondLst>
                                            <p:cond delay="0"/>
                                          </p:stCondLst>
                                        </p:cTn>
                                        <p:tgtEl>
                                          <p:spTgt spid="137"/>
                                        </p:tgtEl>
                                        <p:attrNameLst>
                                          <p:attrName>style.visibility</p:attrName>
                                        </p:attrNameLst>
                                      </p:cBhvr>
                                      <p:to>
                                        <p:strVal val="visible"/>
                                      </p:to>
                                    </p:set>
                                    <p:animEffect transition="in" filter="fade">
                                      <p:cBhvr>
                                        <p:cTn id="87" dur="500"/>
                                        <p:tgtEl>
                                          <p:spTgt spid="137"/>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37" fill="hold" nodeType="clickEffect">
                                  <p:stCondLst>
                                    <p:cond delay="0"/>
                                  </p:stCondLst>
                                  <p:childTnLst>
                                    <p:set>
                                      <p:cBhvr>
                                        <p:cTn id="91" dur="1" fill="hold">
                                          <p:stCondLst>
                                            <p:cond delay="0"/>
                                          </p:stCondLst>
                                        </p:cTn>
                                        <p:tgtEl>
                                          <p:spTgt spid="198"/>
                                        </p:tgtEl>
                                        <p:attrNameLst>
                                          <p:attrName>style.visibility</p:attrName>
                                        </p:attrNameLst>
                                      </p:cBhvr>
                                      <p:to>
                                        <p:strVal val="visible"/>
                                      </p:to>
                                    </p:set>
                                    <p:animEffect transition="in" filter="barn(outVertical)">
                                      <p:cBhvr>
                                        <p:cTn id="92" dur="500"/>
                                        <p:tgtEl>
                                          <p:spTgt spid="198"/>
                                        </p:tgtEl>
                                      </p:cBhvr>
                                    </p:animEffect>
                                  </p:childTnLst>
                                </p:cTn>
                              </p:par>
                            </p:childTnLst>
                          </p:cTn>
                        </p:par>
                        <p:par>
                          <p:cTn id="93" fill="hold">
                            <p:stCondLst>
                              <p:cond delay="500"/>
                            </p:stCondLst>
                            <p:childTnLst>
                              <p:par>
                                <p:cTn id="94" presetID="10" presetClass="entr" presetSubtype="0" fill="hold" nodeType="afterEffect">
                                  <p:stCondLst>
                                    <p:cond delay="0"/>
                                  </p:stCondLst>
                                  <p:childTnLst>
                                    <p:set>
                                      <p:cBhvr>
                                        <p:cTn id="95" dur="1" fill="hold">
                                          <p:stCondLst>
                                            <p:cond delay="0"/>
                                          </p:stCondLst>
                                        </p:cTn>
                                        <p:tgtEl>
                                          <p:spTgt spid="120"/>
                                        </p:tgtEl>
                                        <p:attrNameLst>
                                          <p:attrName>style.visibility</p:attrName>
                                        </p:attrNameLst>
                                      </p:cBhvr>
                                      <p:to>
                                        <p:strVal val="visible"/>
                                      </p:to>
                                    </p:set>
                                    <p:animEffect transition="in" filter="fade">
                                      <p:cBhvr>
                                        <p:cTn id="96" dur="5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7" grpId="0"/>
      <p:bldP spid="349" grpId="0"/>
      <p:bldP spid="394" grpId="0"/>
      <p:bldP spid="395" grpId="0"/>
      <p:bldP spid="395" grpId="1"/>
      <p:bldP spid="396" grpId="0"/>
      <p:bldP spid="396" grpId="1"/>
      <p:bldP spid="13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p:cNvPicPr>
            <a:picLocks noChangeAspect="1"/>
          </p:cNvPicPr>
          <p:nvPr/>
        </p:nvPicPr>
        <p:blipFill rotWithShape="1">
          <a:blip r:embed="rId3" cstate="print">
            <a:extLst>
              <a:ext uri="{28A0092B-C50C-407E-A947-70E740481C1C}">
                <a14:useLocalDpi xmlns:a14="http://schemas.microsoft.com/office/drawing/2010/main" val="0"/>
              </a:ext>
            </a:extLst>
          </a:blip>
          <a:srcRect l="30810" t="31989" r="30000" b="26701"/>
          <a:stretch/>
        </p:blipFill>
        <p:spPr>
          <a:xfrm>
            <a:off x="5633167" y="2914579"/>
            <a:ext cx="2946805" cy="2057400"/>
          </a:xfrm>
          <a:prstGeom prst="rect">
            <a:avLst/>
          </a:prstGeom>
          <a:solidFill>
            <a:schemeClr val="tx1"/>
          </a:solidFill>
          <a:ln w="12700">
            <a:solidFill>
              <a:schemeClr val="bg1"/>
            </a:solidFill>
          </a:ln>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33167" y="713874"/>
            <a:ext cx="2944368" cy="2071729"/>
          </a:xfrm>
          <a:prstGeom prst="rect">
            <a:avLst/>
          </a:prstGeom>
          <a:ln w="12700">
            <a:solidFill>
              <a:schemeClr val="bg1"/>
            </a:solidFill>
          </a:ln>
        </p:spPr>
      </p:pic>
      <p:sp>
        <p:nvSpPr>
          <p:cNvPr id="2" name="Title 1"/>
          <p:cNvSpPr>
            <a:spLocks noGrp="1"/>
          </p:cNvSpPr>
          <p:nvPr>
            <p:ph type="title"/>
          </p:nvPr>
        </p:nvSpPr>
        <p:spPr>
          <a:xfrm>
            <a:off x="0" y="0"/>
            <a:ext cx="9144000" cy="621792"/>
          </a:xfrm>
        </p:spPr>
        <p:txBody>
          <a:bodyPr>
            <a:noAutofit/>
          </a:bodyPr>
          <a:lstStyle/>
          <a:p>
            <a:r>
              <a:rPr lang="en-US" dirty="0"/>
              <a:t>Some transient images</a:t>
            </a:r>
          </a:p>
        </p:txBody>
      </p:sp>
      <p:sp>
        <p:nvSpPr>
          <p:cNvPr id="26" name="Rectangle 25"/>
          <p:cNvSpPr/>
          <p:nvPr/>
        </p:nvSpPr>
        <p:spPr>
          <a:xfrm>
            <a:off x="5825238" y="842851"/>
            <a:ext cx="990839" cy="461665"/>
          </a:xfrm>
          <a:prstGeom prst="rect">
            <a:avLst/>
          </a:prstGeom>
        </p:spPr>
        <p:txBody>
          <a:bodyPr wrap="square">
            <a:spAutoFit/>
          </a:bodyPr>
          <a:lstStyle/>
          <a:p>
            <a:pPr lvl="0" algn="ctr">
              <a:spcBef>
                <a:spcPct val="20000"/>
              </a:spcBef>
            </a:pPr>
            <a:r>
              <a:rPr lang="en-US" sz="2400" dirty="0">
                <a:solidFill>
                  <a:schemeClr val="bg1"/>
                </a:solidFill>
              </a:rPr>
              <a:t>mirror</a:t>
            </a:r>
          </a:p>
        </p:txBody>
      </p:sp>
      <p:sp>
        <p:nvSpPr>
          <p:cNvPr id="27" name="Rectangle 26"/>
          <p:cNvSpPr/>
          <p:nvPr/>
        </p:nvSpPr>
        <p:spPr>
          <a:xfrm>
            <a:off x="7434426" y="2978364"/>
            <a:ext cx="1143109" cy="461665"/>
          </a:xfrm>
          <a:prstGeom prst="rect">
            <a:avLst/>
          </a:prstGeom>
        </p:spPr>
        <p:txBody>
          <a:bodyPr wrap="square">
            <a:spAutoFit/>
          </a:bodyPr>
          <a:lstStyle/>
          <a:p>
            <a:pPr lvl="0" algn="ctr">
              <a:spcBef>
                <a:spcPct val="20000"/>
              </a:spcBef>
            </a:pPr>
            <a:r>
              <a:rPr lang="en-US" sz="2400" dirty="0">
                <a:solidFill>
                  <a:schemeClr val="bg1"/>
                </a:solidFill>
              </a:rPr>
              <a:t>diffuser</a:t>
            </a:r>
          </a:p>
        </p:txBody>
      </p:sp>
      <p:grpSp>
        <p:nvGrpSpPr>
          <p:cNvPr id="6" name="Group 5"/>
          <p:cNvGrpSpPr>
            <a:grpSpLocks noChangeAspect="1"/>
          </p:cNvGrpSpPr>
          <p:nvPr/>
        </p:nvGrpSpPr>
        <p:grpSpPr>
          <a:xfrm>
            <a:off x="976086" y="1551183"/>
            <a:ext cx="3462564" cy="2572040"/>
            <a:chOff x="290785" y="1940834"/>
            <a:chExt cx="4125900" cy="3064775"/>
          </a:xfrm>
        </p:grpSpPr>
        <p:sp>
          <p:nvSpPr>
            <p:cNvPr id="28" name="Rectangle 27"/>
            <p:cNvSpPr/>
            <p:nvPr/>
          </p:nvSpPr>
          <p:spPr>
            <a:xfrm>
              <a:off x="290785" y="4455501"/>
              <a:ext cx="4125900" cy="550108"/>
            </a:xfrm>
            <a:prstGeom prst="rect">
              <a:avLst/>
            </a:prstGeom>
          </p:spPr>
          <p:txBody>
            <a:bodyPr wrap="square">
              <a:spAutoFit/>
            </a:bodyPr>
            <a:lstStyle/>
            <a:p>
              <a:pPr lvl="0" algn="ctr">
                <a:spcBef>
                  <a:spcPct val="20000"/>
                </a:spcBef>
              </a:pPr>
              <a:r>
                <a:rPr lang="en-US" sz="2400" dirty="0">
                  <a:solidFill>
                    <a:schemeClr val="bg1"/>
                  </a:solidFill>
                </a:rPr>
                <a:t>centimeter-sized objects</a:t>
              </a:r>
            </a:p>
          </p:txBody>
        </p:sp>
        <p:pic>
          <p:nvPicPr>
            <p:cNvPr id="23" name="Picture 22"/>
            <p:cNvPicPr>
              <a:picLocks noChangeAspect="1"/>
            </p:cNvPicPr>
            <p:nvPr/>
          </p:nvPicPr>
          <p:blipFill rotWithShape="1">
            <a:blip r:embed="rId5" cstate="print">
              <a:extLst>
                <a:ext uri="{28A0092B-C50C-407E-A947-70E740481C1C}">
                  <a14:useLocalDpi xmlns:a14="http://schemas.microsoft.com/office/drawing/2010/main" val="0"/>
                </a:ext>
              </a:extLst>
            </a:blip>
            <a:srcRect l="18804" t="21244" r="20344" b="17605"/>
            <a:stretch/>
          </p:blipFill>
          <p:spPr>
            <a:xfrm>
              <a:off x="465413" y="1940834"/>
              <a:ext cx="3776644" cy="2514600"/>
            </a:xfrm>
            <a:prstGeom prst="rect">
              <a:avLst/>
            </a:prstGeom>
            <a:ln w="12700">
              <a:solidFill>
                <a:schemeClr val="bg1"/>
              </a:solidFill>
            </a:ln>
          </p:spPr>
        </p:pic>
      </p:grpSp>
      <p:sp>
        <p:nvSpPr>
          <p:cNvPr id="16" name="Rectangle 15"/>
          <p:cNvSpPr/>
          <p:nvPr/>
        </p:nvSpPr>
        <p:spPr>
          <a:xfrm>
            <a:off x="7434426" y="842850"/>
            <a:ext cx="1143109" cy="461665"/>
          </a:xfrm>
          <a:prstGeom prst="rect">
            <a:avLst/>
          </a:prstGeom>
        </p:spPr>
        <p:txBody>
          <a:bodyPr wrap="square">
            <a:spAutoFit/>
          </a:bodyPr>
          <a:lstStyle/>
          <a:p>
            <a:pPr lvl="0" algn="ctr">
              <a:spcBef>
                <a:spcPct val="20000"/>
              </a:spcBef>
            </a:pPr>
            <a:r>
              <a:rPr lang="en-US" sz="2400" dirty="0">
                <a:solidFill>
                  <a:schemeClr val="bg1"/>
                </a:solidFill>
              </a:rPr>
              <a:t>diffuser</a:t>
            </a:r>
          </a:p>
        </p:txBody>
      </p:sp>
      <p:sp>
        <p:nvSpPr>
          <p:cNvPr id="17" name="Rectangle 16"/>
          <p:cNvSpPr/>
          <p:nvPr/>
        </p:nvSpPr>
        <p:spPr>
          <a:xfrm>
            <a:off x="5607878" y="2978364"/>
            <a:ext cx="1143109" cy="461665"/>
          </a:xfrm>
          <a:prstGeom prst="rect">
            <a:avLst/>
          </a:prstGeom>
        </p:spPr>
        <p:txBody>
          <a:bodyPr wrap="square">
            <a:spAutoFit/>
          </a:bodyPr>
          <a:lstStyle/>
          <a:p>
            <a:pPr lvl="0" algn="ctr">
              <a:spcBef>
                <a:spcPct val="20000"/>
              </a:spcBef>
            </a:pPr>
            <a:r>
              <a:rPr lang="en-US" sz="2400" dirty="0">
                <a:solidFill>
                  <a:schemeClr val="bg1"/>
                </a:solidFill>
              </a:rPr>
              <a:t>diffuser</a:t>
            </a:r>
          </a:p>
        </p:txBody>
      </p:sp>
    </p:spTree>
    <p:extLst>
      <p:ext uri="{BB962C8B-B14F-4D97-AF65-F5344CB8AC3E}">
        <p14:creationId xmlns:p14="http://schemas.microsoft.com/office/powerpoint/2010/main" val="20152932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fade">
                                      <p:cBhvr>
                                        <p:cTn id="25" dur="500"/>
                                        <p:tgtEl>
                                          <p:spTgt spid="46"/>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childTnLst>
                          </p:cTn>
                        </p:par>
                        <p:par>
                          <p:cTn id="30" fill="hold">
                            <p:stCondLst>
                              <p:cond delay="1000"/>
                            </p:stCondLst>
                            <p:childTnLst>
                              <p:par>
                                <p:cTn id="31" presetID="10" presetClass="entr" presetSubtype="0" fill="hold" grpId="0" nodeType="after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16"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21792"/>
          </a:xfrm>
        </p:spPr>
        <p:txBody>
          <a:bodyPr>
            <a:noAutofit/>
          </a:bodyPr>
          <a:lstStyle/>
          <a:p>
            <a:r>
              <a:rPr lang="en-US" dirty="0" smtClean="0"/>
              <a:t>Gummy bear and diffuse corner</a:t>
            </a:r>
            <a:endParaRPr lang="en-US" dirty="0"/>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73936" y="603504"/>
            <a:ext cx="1939502" cy="1920240"/>
          </a:xfrm>
          <a:prstGeom prst="rect">
            <a:avLst/>
          </a:prstGeom>
          <a:ln w="12700">
            <a:solidFill>
              <a:schemeClr val="bg1"/>
            </a:solidFill>
          </a:ln>
        </p:spPr>
      </p:pic>
      <p:pic>
        <p:nvPicPr>
          <p:cNvPr id="13" name="gummy_tonemapped13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431536" y="598836"/>
            <a:ext cx="1940984" cy="1920240"/>
          </a:xfrm>
          <a:prstGeom prst="rect">
            <a:avLst/>
          </a:prstGeom>
          <a:ln w="12700">
            <a:solidFill>
              <a:schemeClr val="bg1"/>
            </a:solidFill>
          </a:ln>
        </p:spPr>
      </p:pic>
      <p:sp>
        <p:nvSpPr>
          <p:cNvPr id="14" name="Rectangle 13"/>
          <p:cNvSpPr/>
          <p:nvPr/>
        </p:nvSpPr>
        <p:spPr>
          <a:xfrm>
            <a:off x="2794585" y="539115"/>
            <a:ext cx="989681" cy="400110"/>
          </a:xfrm>
          <a:prstGeom prst="rect">
            <a:avLst/>
          </a:prstGeom>
        </p:spPr>
        <p:txBody>
          <a:bodyPr wrap="square">
            <a:spAutoFit/>
          </a:bodyPr>
          <a:lstStyle/>
          <a:p>
            <a:pPr algn="ctr"/>
            <a:r>
              <a:rPr lang="en-US" sz="2000" dirty="0">
                <a:solidFill>
                  <a:schemeClr val="bg1"/>
                </a:solidFill>
              </a:rPr>
              <a:t>diffuser</a:t>
            </a:r>
          </a:p>
        </p:txBody>
      </p:sp>
      <p:sp>
        <p:nvSpPr>
          <p:cNvPr id="11" name="Rectangle 10"/>
          <p:cNvSpPr/>
          <p:nvPr/>
        </p:nvSpPr>
        <p:spPr>
          <a:xfrm>
            <a:off x="1708185" y="539496"/>
            <a:ext cx="986873" cy="400110"/>
          </a:xfrm>
          <a:prstGeom prst="rect">
            <a:avLst/>
          </a:prstGeom>
        </p:spPr>
        <p:txBody>
          <a:bodyPr wrap="none">
            <a:spAutoFit/>
          </a:bodyPr>
          <a:lstStyle/>
          <a:p>
            <a:pPr algn="ctr"/>
            <a:r>
              <a:rPr lang="en-US" sz="2000" dirty="0">
                <a:solidFill>
                  <a:schemeClr val="bg1"/>
                </a:solidFill>
              </a:rPr>
              <a:t>diffuser</a:t>
            </a:r>
          </a:p>
        </p:txBody>
      </p:sp>
      <p:sp>
        <p:nvSpPr>
          <p:cNvPr id="15" name="Rectangle 14"/>
          <p:cNvSpPr/>
          <p:nvPr/>
        </p:nvSpPr>
        <p:spPr>
          <a:xfrm>
            <a:off x="759976" y="2608331"/>
            <a:ext cx="7624048" cy="155448"/>
          </a:xfrm>
          <a:prstGeom prst="rect">
            <a:avLst/>
          </a:prstGeom>
          <a:solidFill>
            <a:schemeClr val="tx1">
              <a:lumMod val="75000"/>
              <a:lumOff val="2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p:nvCxnSpPr>
        <p:spPr>
          <a:xfrm>
            <a:off x="759976" y="2608331"/>
            <a:ext cx="0" cy="15544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931426" y="1354132"/>
            <a:ext cx="686406" cy="400110"/>
          </a:xfrm>
          <a:prstGeom prst="rect">
            <a:avLst/>
          </a:prstGeom>
        </p:spPr>
        <p:txBody>
          <a:bodyPr wrap="none">
            <a:spAutoFit/>
          </a:bodyPr>
          <a:lstStyle/>
          <a:p>
            <a:r>
              <a:rPr lang="en-US" sz="2000" dirty="0">
                <a:solidFill>
                  <a:schemeClr val="bg1"/>
                </a:solidFill>
              </a:rPr>
              <a:t>2 </a:t>
            </a:r>
            <a:r>
              <a:rPr lang="en-US" sz="2000" dirty="0">
                <a:solidFill>
                  <a:schemeClr val="bg1"/>
                </a:solidFill>
                <a:ea typeface="Meiryo" panose="020B0604030504040204" pitchFamily="34" charset="-128"/>
                <a:cs typeface="Meiryo" panose="020B0604030504040204" pitchFamily="34" charset="-128"/>
              </a:rPr>
              <a:t>cm</a:t>
            </a:r>
            <a:endParaRPr lang="en-US" sz="2000" dirty="0">
              <a:solidFill>
                <a:schemeClr val="bg1"/>
              </a:solidFill>
            </a:endParaRPr>
          </a:p>
        </p:txBody>
      </p:sp>
      <p:cxnSp>
        <p:nvCxnSpPr>
          <p:cNvPr id="24" name="Straight Arrow Connector 23"/>
          <p:cNvCxnSpPr/>
          <p:nvPr/>
        </p:nvCxnSpPr>
        <p:spPr>
          <a:xfrm flipV="1">
            <a:off x="1632736" y="603504"/>
            <a:ext cx="0" cy="1929777"/>
          </a:xfrm>
          <a:prstGeom prst="straightConnector1">
            <a:avLst/>
          </a:prstGeom>
          <a:ln w="38100">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grpSp>
        <p:nvGrpSpPr>
          <p:cNvPr id="31" name="Group 30"/>
          <p:cNvGrpSpPr/>
          <p:nvPr/>
        </p:nvGrpSpPr>
        <p:grpSpPr>
          <a:xfrm>
            <a:off x="662686" y="2852928"/>
            <a:ext cx="1616251" cy="2018598"/>
            <a:chOff x="236892" y="4089976"/>
            <a:chExt cx="1616251" cy="2018598"/>
          </a:xfrm>
        </p:grpSpPr>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6892" y="4089976"/>
              <a:ext cx="1616251" cy="1600200"/>
            </a:xfrm>
            <a:prstGeom prst="rect">
              <a:avLst/>
            </a:prstGeom>
            <a:ln w="12700">
              <a:solidFill>
                <a:srgbClr val="7C008A"/>
              </a:solidFill>
            </a:ln>
          </p:spPr>
        </p:pic>
        <p:sp>
          <p:nvSpPr>
            <p:cNvPr id="26" name="Rectangle 25"/>
            <p:cNvSpPr/>
            <p:nvPr/>
          </p:nvSpPr>
          <p:spPr>
            <a:xfrm>
              <a:off x="376461" y="5708464"/>
              <a:ext cx="1337112" cy="400110"/>
            </a:xfrm>
            <a:prstGeom prst="rect">
              <a:avLst/>
            </a:prstGeom>
          </p:spPr>
          <p:txBody>
            <a:bodyPr wrap="square">
              <a:spAutoFit/>
            </a:bodyPr>
            <a:lstStyle/>
            <a:p>
              <a:pPr algn="ctr">
                <a:spcBef>
                  <a:spcPct val="20000"/>
                </a:spcBef>
              </a:pPr>
              <a:r>
                <a:rPr lang="en-US" sz="2000" dirty="0">
                  <a:solidFill>
                    <a:schemeClr val="bg1"/>
                  </a:solidFill>
                </a:rPr>
                <a:t>dark frame</a:t>
              </a:r>
            </a:p>
          </p:txBody>
        </p:sp>
      </p:grpSp>
      <p:grpSp>
        <p:nvGrpSpPr>
          <p:cNvPr id="32" name="Group 31"/>
          <p:cNvGrpSpPr/>
          <p:nvPr/>
        </p:nvGrpSpPr>
        <p:grpSpPr>
          <a:xfrm>
            <a:off x="2459776" y="2852928"/>
            <a:ext cx="2209668" cy="2018598"/>
            <a:chOff x="2137577" y="4089976"/>
            <a:chExt cx="2209668" cy="2018598"/>
          </a:xfrm>
        </p:grpSpPr>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34286" y="4089976"/>
              <a:ext cx="1616251" cy="1600200"/>
            </a:xfrm>
            <a:prstGeom prst="rect">
              <a:avLst/>
            </a:prstGeom>
            <a:ln w="12700">
              <a:solidFill>
                <a:srgbClr val="4C9ED9"/>
              </a:solidFill>
            </a:ln>
          </p:spPr>
        </p:pic>
        <p:sp>
          <p:nvSpPr>
            <p:cNvPr id="28" name="Rectangle 27"/>
            <p:cNvSpPr/>
            <p:nvPr/>
          </p:nvSpPr>
          <p:spPr>
            <a:xfrm>
              <a:off x="2137577" y="5708464"/>
              <a:ext cx="2209668" cy="400110"/>
            </a:xfrm>
            <a:prstGeom prst="rect">
              <a:avLst/>
            </a:prstGeom>
          </p:spPr>
          <p:txBody>
            <a:bodyPr wrap="square">
              <a:spAutoFit/>
            </a:bodyPr>
            <a:lstStyle/>
            <a:p>
              <a:pPr algn="ctr">
                <a:spcBef>
                  <a:spcPct val="20000"/>
                </a:spcBef>
              </a:pPr>
              <a:r>
                <a:rPr lang="en-US" sz="2000" dirty="0">
                  <a:solidFill>
                    <a:schemeClr val="bg1"/>
                  </a:solidFill>
                </a:rPr>
                <a:t>surface reflections</a:t>
              </a:r>
            </a:p>
          </p:txBody>
        </p:sp>
      </p:grpSp>
      <p:grpSp>
        <p:nvGrpSpPr>
          <p:cNvPr id="33" name="Group 32"/>
          <p:cNvGrpSpPr/>
          <p:nvPr/>
        </p:nvGrpSpPr>
        <p:grpSpPr>
          <a:xfrm>
            <a:off x="4619390" y="2852928"/>
            <a:ext cx="2078038" cy="2326374"/>
            <a:chOff x="4400786" y="4089976"/>
            <a:chExt cx="2078038" cy="2326374"/>
          </a:xfrm>
        </p:grpSpPr>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31680" y="4089976"/>
              <a:ext cx="1616251" cy="1600200"/>
            </a:xfrm>
            <a:prstGeom prst="rect">
              <a:avLst/>
            </a:prstGeom>
            <a:ln w="12700">
              <a:solidFill>
                <a:srgbClr val="49CF80"/>
              </a:solidFill>
            </a:ln>
          </p:spPr>
        </p:pic>
        <p:sp>
          <p:nvSpPr>
            <p:cNvPr id="29" name="Rectangle 28"/>
            <p:cNvSpPr/>
            <p:nvPr/>
          </p:nvSpPr>
          <p:spPr>
            <a:xfrm>
              <a:off x="4400786" y="5708464"/>
              <a:ext cx="2078038" cy="707886"/>
            </a:xfrm>
            <a:prstGeom prst="rect">
              <a:avLst/>
            </a:prstGeom>
          </p:spPr>
          <p:txBody>
            <a:bodyPr wrap="square">
              <a:spAutoFit/>
            </a:bodyPr>
            <a:lstStyle/>
            <a:p>
              <a:pPr algn="ctr">
                <a:spcBef>
                  <a:spcPct val="20000"/>
                </a:spcBef>
              </a:pPr>
              <a:r>
                <a:rPr lang="en-US" sz="2000" dirty="0">
                  <a:solidFill>
                    <a:schemeClr val="bg1"/>
                  </a:solidFill>
                </a:rPr>
                <a:t>paths through gummy bear</a:t>
              </a:r>
            </a:p>
          </p:txBody>
        </p:sp>
      </p:grpSp>
      <p:grpSp>
        <p:nvGrpSpPr>
          <p:cNvPr id="34" name="Group 33"/>
          <p:cNvGrpSpPr/>
          <p:nvPr/>
        </p:nvGrpSpPr>
        <p:grpSpPr>
          <a:xfrm>
            <a:off x="6829058" y="2852928"/>
            <a:ext cx="1791554" cy="2326374"/>
            <a:chOff x="6853168" y="4300664"/>
            <a:chExt cx="1791554" cy="2326374"/>
          </a:xfrm>
        </p:grpSpPr>
        <p:pic>
          <p:nvPicPr>
            <p:cNvPr id="9" name="Picture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40819" y="4300664"/>
              <a:ext cx="1616251" cy="1600200"/>
            </a:xfrm>
            <a:prstGeom prst="rect">
              <a:avLst/>
            </a:prstGeom>
            <a:ln w="12700">
              <a:solidFill>
                <a:srgbClr val="F9965B"/>
              </a:solidFill>
            </a:ln>
          </p:spPr>
        </p:pic>
        <p:sp>
          <p:nvSpPr>
            <p:cNvPr id="30" name="Rectangle 29"/>
            <p:cNvSpPr/>
            <p:nvPr/>
          </p:nvSpPr>
          <p:spPr>
            <a:xfrm>
              <a:off x="6853168" y="5919152"/>
              <a:ext cx="1791554" cy="707886"/>
            </a:xfrm>
            <a:prstGeom prst="rect">
              <a:avLst/>
            </a:prstGeom>
          </p:spPr>
          <p:txBody>
            <a:bodyPr wrap="square">
              <a:spAutoFit/>
            </a:bodyPr>
            <a:lstStyle/>
            <a:p>
              <a:pPr algn="ctr">
                <a:spcBef>
                  <a:spcPct val="20000"/>
                </a:spcBef>
              </a:pPr>
              <a:r>
                <a:rPr lang="en-US" sz="2000" dirty="0">
                  <a:solidFill>
                    <a:schemeClr val="bg1"/>
                  </a:solidFill>
                </a:rPr>
                <a:t>very highly scattered paths</a:t>
              </a:r>
            </a:p>
          </p:txBody>
        </p:sp>
      </p:grpSp>
      <p:cxnSp>
        <p:nvCxnSpPr>
          <p:cNvPr id="38" name="Straight Connector 37"/>
          <p:cNvCxnSpPr/>
          <p:nvPr/>
        </p:nvCxnSpPr>
        <p:spPr>
          <a:xfrm>
            <a:off x="759976" y="2608331"/>
            <a:ext cx="0" cy="15544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59976" y="2608331"/>
            <a:ext cx="0" cy="15544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2455426" y="2608331"/>
            <a:ext cx="0" cy="155448"/>
          </a:xfrm>
          <a:prstGeom prst="line">
            <a:avLst/>
          </a:prstGeom>
          <a:ln w="38100">
            <a:solidFill>
              <a:srgbClr val="4C9ED9"/>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4855726" y="2608331"/>
            <a:ext cx="0" cy="155448"/>
          </a:xfrm>
          <a:prstGeom prst="line">
            <a:avLst/>
          </a:prstGeom>
          <a:ln w="38100">
            <a:solidFill>
              <a:srgbClr val="49CF8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6671826" y="2608331"/>
            <a:ext cx="0" cy="155448"/>
          </a:xfrm>
          <a:prstGeom prst="line">
            <a:avLst/>
          </a:prstGeom>
          <a:ln w="38100">
            <a:solidFill>
              <a:srgbClr val="FF995D"/>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842526" y="2608331"/>
            <a:ext cx="0" cy="155448"/>
          </a:xfrm>
          <a:prstGeom prst="line">
            <a:avLst/>
          </a:prstGeom>
          <a:ln w="38100">
            <a:solidFill>
              <a:srgbClr val="7C008A"/>
            </a:solidFill>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V="1">
            <a:off x="3459314" y="4114965"/>
            <a:ext cx="67196" cy="452389"/>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7653499" y="1898154"/>
            <a:ext cx="1584730" cy="707886"/>
          </a:xfrm>
          <a:prstGeom prst="rect">
            <a:avLst/>
          </a:prstGeom>
        </p:spPr>
        <p:txBody>
          <a:bodyPr wrap="square">
            <a:spAutoFit/>
          </a:bodyPr>
          <a:lstStyle/>
          <a:p>
            <a:pPr algn="ctr">
              <a:spcBef>
                <a:spcPct val="20000"/>
              </a:spcBef>
            </a:pPr>
            <a:r>
              <a:rPr lang="en-US" sz="2000" dirty="0" err="1">
                <a:solidFill>
                  <a:schemeClr val="bg1"/>
                </a:solidFill>
                <a:latin typeface="+mj-lt"/>
              </a:rPr>
              <a:t>pathlength</a:t>
            </a:r>
            <a:r>
              <a:rPr lang="en-US" sz="2000" dirty="0">
                <a:solidFill>
                  <a:schemeClr val="bg1"/>
                </a:solidFill>
                <a:latin typeface="+mj-lt"/>
              </a:rPr>
              <a:t> (</a:t>
            </a:r>
            <a:r>
              <a:rPr lang="el-GR" sz="2000" dirty="0">
                <a:solidFill>
                  <a:schemeClr val="bg1"/>
                </a:solidFill>
                <a:latin typeface="+mj-lt"/>
                <a:ea typeface="Meiryo" panose="020B0604030504040204" pitchFamily="34" charset="-128"/>
                <a:cs typeface="Meiryo" panose="020B0604030504040204" pitchFamily="34" charset="-128"/>
              </a:rPr>
              <a:t>Δ</a:t>
            </a:r>
            <a:r>
              <a:rPr lang="el-GR" sz="2000" dirty="0">
                <a:solidFill>
                  <a:schemeClr val="bg1"/>
                </a:solidFill>
                <a:latin typeface="+mj-lt"/>
              </a:rPr>
              <a:t>τ </a:t>
            </a:r>
            <a:r>
              <a:rPr lang="en-US" sz="2000" dirty="0">
                <a:solidFill>
                  <a:schemeClr val="bg1"/>
                </a:solidFill>
                <a:latin typeface="+mj-lt"/>
              </a:rPr>
              <a:t>= 10 </a:t>
            </a:r>
            <a:r>
              <a:rPr lang="el-GR" sz="2000" dirty="0">
                <a:solidFill>
                  <a:schemeClr val="bg1"/>
                </a:solidFill>
                <a:latin typeface="+mj-lt"/>
                <a:ea typeface="Meiryo" panose="020B0604030504040204" pitchFamily="34" charset="-128"/>
                <a:cs typeface="Meiryo" panose="020B0604030504040204" pitchFamily="34" charset="-128"/>
              </a:rPr>
              <a:t>μ</a:t>
            </a:r>
            <a:r>
              <a:rPr lang="en-US" sz="2000" dirty="0">
                <a:solidFill>
                  <a:schemeClr val="bg1"/>
                </a:solidFill>
                <a:latin typeface="+mj-lt"/>
              </a:rPr>
              <a:t>m) </a:t>
            </a:r>
          </a:p>
        </p:txBody>
      </p:sp>
    </p:spTree>
    <p:extLst>
      <p:ext uri="{BB962C8B-B14F-4D97-AF65-F5344CB8AC3E}">
        <p14:creationId xmlns:p14="http://schemas.microsoft.com/office/powerpoint/2010/main" val="15269665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16" presetClass="entr" presetSubtype="42"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barn(outHorizontal)">
                                      <p:cBhvr>
                                        <p:cTn id="19" dur="500"/>
                                        <p:tgtEl>
                                          <p:spTgt spid="2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500"/>
                                        <p:tgtEl>
                                          <p:spTgt spid="40"/>
                                        </p:tgtEl>
                                      </p:cBhvr>
                                    </p:animEffect>
                                  </p:childTnLst>
                                </p:cTn>
                              </p:par>
                              <p:par>
                                <p:cTn id="33" presetID="10" presetClass="entr" presetSubtype="0"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par>
                          <p:cTn id="36" fill="hold">
                            <p:stCondLst>
                              <p:cond delay="2500"/>
                            </p:stCondLst>
                            <p:childTnLst>
                              <p:par>
                                <p:cTn id="37" presetID="42" presetClass="path" presetSubtype="0" fill="hold" nodeType="afterEffect">
                                  <p:stCondLst>
                                    <p:cond delay="0"/>
                                  </p:stCondLst>
                                  <p:childTnLst>
                                    <p:animMotion origin="layout" path="M 2.77778E-7 -2.22222E-6 L 0.83368 0.00093 " pathEditMode="relative" rAng="0" ptsTypes="AA">
                                      <p:cBhvr>
                                        <p:cTn id="38" dur="6666" fill="hold"/>
                                        <p:tgtEl>
                                          <p:spTgt spid="16"/>
                                        </p:tgtEl>
                                        <p:attrNameLst>
                                          <p:attrName>ppt_x</p:attrName>
                                          <p:attrName>ppt_y</p:attrName>
                                        </p:attrNameLst>
                                      </p:cBhvr>
                                      <p:rCtr x="41684" y="31"/>
                                    </p:animMotion>
                                  </p:childTnLst>
                                </p:cTn>
                              </p:par>
                              <p:par>
                                <p:cTn id="39" presetID="1" presetClass="mediacall" presetSubtype="0" fill="hold" nodeType="withEffect">
                                  <p:stCondLst>
                                    <p:cond delay="0"/>
                                  </p:stCondLst>
                                  <p:childTnLst>
                                    <p:cmd type="call" cmd="playFrom(0.0)">
                                      <p:cBhvr>
                                        <p:cTn id="40" dur="6666" fill="hold"/>
                                        <p:tgtEl>
                                          <p:spTgt spid="13"/>
                                        </p:tgtEl>
                                      </p:cBhvr>
                                    </p:cmd>
                                  </p:childTnLst>
                                </p:cTn>
                              </p:par>
                              <p:par>
                                <p:cTn id="41" presetID="1" presetClass="entr" presetSubtype="0" fill="hold" nodeType="withEffect">
                                  <p:stCondLst>
                                    <p:cond delay="100"/>
                                  </p:stCondLst>
                                  <p:childTnLst>
                                    <p:set>
                                      <p:cBhvr>
                                        <p:cTn id="42" dur="1" fill="hold">
                                          <p:stCondLst>
                                            <p:cond delay="0"/>
                                          </p:stCondLst>
                                        </p:cTn>
                                        <p:tgtEl>
                                          <p:spTgt spid="31"/>
                                        </p:tgtEl>
                                        <p:attrNameLst>
                                          <p:attrName>style.visibility</p:attrName>
                                        </p:attrNameLst>
                                      </p:cBhvr>
                                      <p:to>
                                        <p:strVal val="visible"/>
                                      </p:to>
                                    </p:set>
                                  </p:childTnLst>
                                </p:cTn>
                              </p:par>
                              <p:par>
                                <p:cTn id="43" presetID="1" presetClass="entr" presetSubtype="0" fill="hold" nodeType="withEffect">
                                  <p:stCondLst>
                                    <p:cond delay="100"/>
                                  </p:stCondLst>
                                  <p:childTnLst>
                                    <p:set>
                                      <p:cBhvr>
                                        <p:cTn id="44" dur="1" fill="hold">
                                          <p:stCondLst>
                                            <p:cond delay="0"/>
                                          </p:stCondLst>
                                        </p:cTn>
                                        <p:tgtEl>
                                          <p:spTgt spid="39"/>
                                        </p:tgtEl>
                                        <p:attrNameLst>
                                          <p:attrName>style.visibility</p:attrName>
                                        </p:attrNameLst>
                                      </p:cBhvr>
                                      <p:to>
                                        <p:strVal val="visible"/>
                                      </p:to>
                                    </p:set>
                                  </p:childTnLst>
                                </p:cTn>
                              </p:par>
                              <p:par>
                                <p:cTn id="45" presetID="1" presetClass="entr" presetSubtype="0" fill="hold" nodeType="withEffect">
                                  <p:stCondLst>
                                    <p:cond delay="1460"/>
                                  </p:stCondLst>
                                  <p:childTnLst>
                                    <p:set>
                                      <p:cBhvr>
                                        <p:cTn id="46" dur="1" fill="hold">
                                          <p:stCondLst>
                                            <p:cond delay="0"/>
                                          </p:stCondLst>
                                        </p:cTn>
                                        <p:tgtEl>
                                          <p:spTgt spid="32"/>
                                        </p:tgtEl>
                                        <p:attrNameLst>
                                          <p:attrName>style.visibility</p:attrName>
                                        </p:attrNameLst>
                                      </p:cBhvr>
                                      <p:to>
                                        <p:strVal val="visible"/>
                                      </p:to>
                                    </p:set>
                                  </p:childTnLst>
                                </p:cTn>
                              </p:par>
                              <p:par>
                                <p:cTn id="47" presetID="1" presetClass="entr" presetSubtype="0" fill="hold" nodeType="withEffect">
                                  <p:stCondLst>
                                    <p:cond delay="1460"/>
                                  </p:stCondLst>
                                  <p:childTnLst>
                                    <p:set>
                                      <p:cBhvr>
                                        <p:cTn id="48" dur="1" fill="hold">
                                          <p:stCondLst>
                                            <p:cond delay="0"/>
                                          </p:stCondLst>
                                        </p:cTn>
                                        <p:tgtEl>
                                          <p:spTgt spid="44"/>
                                        </p:tgtEl>
                                        <p:attrNameLst>
                                          <p:attrName>style.visibility</p:attrName>
                                        </p:attrNameLst>
                                      </p:cBhvr>
                                      <p:to>
                                        <p:strVal val="visible"/>
                                      </p:to>
                                    </p:set>
                                  </p:childTnLst>
                                </p:cTn>
                              </p:par>
                              <p:par>
                                <p:cTn id="49" presetID="1" presetClass="entr" presetSubtype="0" fill="hold" nodeType="withEffect">
                                  <p:stCondLst>
                                    <p:cond delay="1460"/>
                                  </p:stCondLst>
                                  <p:childTnLst>
                                    <p:set>
                                      <p:cBhvr>
                                        <p:cTn id="50" dur="1" fill="hold">
                                          <p:stCondLst>
                                            <p:cond delay="0"/>
                                          </p:stCondLst>
                                        </p:cTn>
                                        <p:tgtEl>
                                          <p:spTgt spid="27"/>
                                        </p:tgtEl>
                                        <p:attrNameLst>
                                          <p:attrName>style.visibility</p:attrName>
                                        </p:attrNameLst>
                                      </p:cBhvr>
                                      <p:to>
                                        <p:strVal val="visible"/>
                                      </p:to>
                                    </p:set>
                                  </p:childTnLst>
                                </p:cTn>
                              </p:par>
                              <p:par>
                                <p:cTn id="51" presetID="1" presetClass="entr" presetSubtype="0" fill="hold" nodeType="withEffect">
                                  <p:stCondLst>
                                    <p:cond delay="3600"/>
                                  </p:stCondLst>
                                  <p:childTnLst>
                                    <p:set>
                                      <p:cBhvr>
                                        <p:cTn id="52" dur="1" fill="hold">
                                          <p:stCondLst>
                                            <p:cond delay="0"/>
                                          </p:stCondLst>
                                        </p:cTn>
                                        <p:tgtEl>
                                          <p:spTgt spid="33"/>
                                        </p:tgtEl>
                                        <p:attrNameLst>
                                          <p:attrName>style.visibility</p:attrName>
                                        </p:attrNameLst>
                                      </p:cBhvr>
                                      <p:to>
                                        <p:strVal val="visible"/>
                                      </p:to>
                                    </p:set>
                                  </p:childTnLst>
                                </p:cTn>
                              </p:par>
                              <p:par>
                                <p:cTn id="53" presetID="1" presetClass="entr" presetSubtype="0" fill="hold" nodeType="withEffect">
                                  <p:stCondLst>
                                    <p:cond delay="3600"/>
                                  </p:stCondLst>
                                  <p:childTnLst>
                                    <p:set>
                                      <p:cBhvr>
                                        <p:cTn id="54" dur="1" fill="hold">
                                          <p:stCondLst>
                                            <p:cond delay="0"/>
                                          </p:stCondLst>
                                        </p:cTn>
                                        <p:tgtEl>
                                          <p:spTgt spid="35"/>
                                        </p:tgtEl>
                                        <p:attrNameLst>
                                          <p:attrName>style.visibility</p:attrName>
                                        </p:attrNameLst>
                                      </p:cBhvr>
                                      <p:to>
                                        <p:strVal val="visible"/>
                                      </p:to>
                                    </p:set>
                                  </p:childTnLst>
                                </p:cTn>
                              </p:par>
                              <p:par>
                                <p:cTn id="55" presetID="1" presetClass="entr" presetSubtype="0" fill="hold" nodeType="withEffect">
                                  <p:stCondLst>
                                    <p:cond delay="5240"/>
                                  </p:stCondLst>
                                  <p:childTnLst>
                                    <p:set>
                                      <p:cBhvr>
                                        <p:cTn id="56" dur="1" fill="hold">
                                          <p:stCondLst>
                                            <p:cond delay="0"/>
                                          </p:stCondLst>
                                        </p:cTn>
                                        <p:tgtEl>
                                          <p:spTgt spid="34"/>
                                        </p:tgtEl>
                                        <p:attrNameLst>
                                          <p:attrName>style.visibility</p:attrName>
                                        </p:attrNameLst>
                                      </p:cBhvr>
                                      <p:to>
                                        <p:strVal val="visible"/>
                                      </p:to>
                                    </p:set>
                                  </p:childTnLst>
                                </p:cTn>
                              </p:par>
                              <p:par>
                                <p:cTn id="57" presetID="1" presetClass="entr" presetSubtype="0" fill="hold" nodeType="withEffect">
                                  <p:stCondLst>
                                    <p:cond delay="5240"/>
                                  </p:stCondLst>
                                  <p:childTnLst>
                                    <p:set>
                                      <p:cBhvr>
                                        <p:cTn id="58" dur="1" fill="hold">
                                          <p:stCondLst>
                                            <p:cond delay="0"/>
                                          </p:stCondLst>
                                        </p:cTn>
                                        <p:tgtEl>
                                          <p:spTgt spid="36"/>
                                        </p:tgtEl>
                                        <p:attrNameLst>
                                          <p:attrName>style.visibility</p:attrName>
                                        </p:attrNameLst>
                                      </p:cBhvr>
                                      <p:to>
                                        <p:strVal val="visible"/>
                                      </p:to>
                                    </p:set>
                                  </p:childTnLst>
                                </p:cTn>
                              </p:par>
                            </p:childTnLst>
                          </p:cTn>
                        </p:par>
                        <p:par>
                          <p:cTn id="59" fill="hold">
                            <p:stCondLst>
                              <p:cond delay="9166"/>
                            </p:stCondLst>
                            <p:childTnLst>
                              <p:par>
                                <p:cTn id="60" presetID="1" presetClass="exit" presetSubtype="0" fill="hold" nodeType="afterEffect">
                                  <p:stCondLst>
                                    <p:cond delay="1000"/>
                                  </p:stCondLst>
                                  <p:childTnLst>
                                    <p:set>
                                      <p:cBhvr>
                                        <p:cTn id="61" dur="1" fill="hold">
                                          <p:stCondLst>
                                            <p:cond delay="0"/>
                                          </p:stCondLst>
                                        </p:cTn>
                                        <p:tgtEl>
                                          <p:spTgt spid="16"/>
                                        </p:tgtEl>
                                        <p:attrNameLst>
                                          <p:attrName>style.visibility</p:attrName>
                                        </p:attrNameLst>
                                      </p:cBhvr>
                                      <p:to>
                                        <p:strVal val="hidden"/>
                                      </p:to>
                                    </p:set>
                                  </p:childTnLst>
                                </p:cTn>
                              </p:par>
                            </p:childTnLst>
                          </p:cTn>
                        </p:par>
                        <p:par>
                          <p:cTn id="62" fill="hold">
                            <p:stCondLst>
                              <p:cond delay="10166"/>
                            </p:stCondLst>
                            <p:childTnLst>
                              <p:par>
                                <p:cTn id="63" presetID="1" presetClass="entr" presetSubtype="0" fill="hold" nodeType="afterEffect">
                                  <p:stCondLst>
                                    <p:cond delay="0"/>
                                  </p:stCondLst>
                                  <p:childTnLst>
                                    <p:set>
                                      <p:cBhvr>
                                        <p:cTn id="64" dur="1" fill="hold">
                                          <p:stCondLst>
                                            <p:cond delay="0"/>
                                          </p:stCondLst>
                                        </p:cTn>
                                        <p:tgtEl>
                                          <p:spTgt spid="38"/>
                                        </p:tgtEl>
                                        <p:attrNameLst>
                                          <p:attrName>style.visibility</p:attrName>
                                        </p:attrNameLst>
                                      </p:cBhvr>
                                      <p:to>
                                        <p:strVal val="visible"/>
                                      </p:to>
                                    </p:set>
                                  </p:childTnLst>
                                </p:cTn>
                              </p:par>
                            </p:childTnLst>
                          </p:cTn>
                        </p:par>
                        <p:par>
                          <p:cTn id="65" fill="hold">
                            <p:stCondLst>
                              <p:cond delay="10166"/>
                            </p:stCondLst>
                            <p:childTnLst>
                              <p:par>
                                <p:cTn id="66" presetID="42" presetClass="path" presetSubtype="0" fill="hold" nodeType="afterEffect">
                                  <p:stCondLst>
                                    <p:cond delay="0"/>
                                  </p:stCondLst>
                                  <p:childTnLst>
                                    <p:animMotion origin="layout" path="M 2.77778E-7 -2.22222E-6 L 0.83368 0.00093 " pathEditMode="relative" rAng="0" ptsTypes="AA">
                                      <p:cBhvr>
                                        <p:cTn id="67" dur="6666" fill="hold"/>
                                        <p:tgtEl>
                                          <p:spTgt spid="38"/>
                                        </p:tgtEl>
                                        <p:attrNameLst>
                                          <p:attrName>ppt_x</p:attrName>
                                          <p:attrName>ppt_y</p:attrName>
                                        </p:attrNameLst>
                                      </p:cBhvr>
                                      <p:rCtr x="41684" y="31"/>
                                    </p:animMotion>
                                  </p:childTnLst>
                                </p:cTn>
                              </p:par>
                              <p:par>
                                <p:cTn id="68" presetID="1" presetClass="mediacall" presetSubtype="0" fill="hold" nodeType="withEffect">
                                  <p:stCondLst>
                                    <p:cond delay="0"/>
                                  </p:stCondLst>
                                  <p:childTnLst>
                                    <p:cmd type="call" cmd="playFrom(0.0)">
                                      <p:cBhvr>
                                        <p:cTn id="69" dur="6666" fill="hold"/>
                                        <p:tgtEl>
                                          <p:spTgt spid="13"/>
                                        </p:tgtEl>
                                      </p:cBhvr>
                                    </p:cmd>
                                  </p:childTnLst>
                                </p:cTn>
                              </p:par>
                            </p:childTnLst>
                          </p:cTn>
                        </p:par>
                        <p:par>
                          <p:cTn id="70" fill="hold">
                            <p:stCondLst>
                              <p:cond delay="16832"/>
                            </p:stCondLst>
                            <p:childTnLst>
                              <p:par>
                                <p:cTn id="71" presetID="1" presetClass="exit" presetSubtype="0" fill="hold" nodeType="afterEffect">
                                  <p:stCondLst>
                                    <p:cond delay="1000"/>
                                  </p:stCondLst>
                                  <p:childTnLst>
                                    <p:set>
                                      <p:cBhvr>
                                        <p:cTn id="72" dur="1" fill="hold">
                                          <p:stCondLst>
                                            <p:cond delay="0"/>
                                          </p:stCondLst>
                                        </p:cTn>
                                        <p:tgtEl>
                                          <p:spTgt spid="38"/>
                                        </p:tgtEl>
                                        <p:attrNameLst>
                                          <p:attrName>style.visibility</p:attrName>
                                        </p:attrNameLst>
                                      </p:cBhvr>
                                      <p:to>
                                        <p:strVal val="hidden"/>
                                      </p:to>
                                    </p:set>
                                  </p:childTnLst>
                                </p:cTn>
                              </p:par>
                            </p:childTnLst>
                          </p:cTn>
                        </p:par>
                        <p:par>
                          <p:cTn id="73" fill="hold">
                            <p:stCondLst>
                              <p:cond delay="17832"/>
                            </p:stCondLst>
                            <p:childTnLst>
                              <p:par>
                                <p:cTn id="74" presetID="1" presetClass="entr" presetSubtype="0" fill="hold" nodeType="afterEffect">
                                  <p:stCondLst>
                                    <p:cond delay="0"/>
                                  </p:stCondLst>
                                  <p:childTnLst>
                                    <p:set>
                                      <p:cBhvr>
                                        <p:cTn id="75" dur="1" fill="hold">
                                          <p:stCondLst>
                                            <p:cond delay="0"/>
                                          </p:stCondLst>
                                        </p:cTn>
                                        <p:tgtEl>
                                          <p:spTgt spid="41"/>
                                        </p:tgtEl>
                                        <p:attrNameLst>
                                          <p:attrName>style.visibility</p:attrName>
                                        </p:attrNameLst>
                                      </p:cBhvr>
                                      <p:to>
                                        <p:strVal val="visible"/>
                                      </p:to>
                                    </p:set>
                                  </p:childTnLst>
                                </p:cTn>
                              </p:par>
                            </p:childTnLst>
                          </p:cTn>
                        </p:par>
                        <p:par>
                          <p:cTn id="76" fill="hold">
                            <p:stCondLst>
                              <p:cond delay="17832"/>
                            </p:stCondLst>
                            <p:childTnLst>
                              <p:par>
                                <p:cTn id="77" presetID="42" presetClass="path" presetSubtype="0" fill="hold" nodeType="afterEffect">
                                  <p:stCondLst>
                                    <p:cond delay="0"/>
                                  </p:stCondLst>
                                  <p:childTnLst>
                                    <p:animMotion origin="layout" path="M 2.77778E-7 -2.22222E-6 L 0.83368 0.00093 " pathEditMode="relative" rAng="0" ptsTypes="AA">
                                      <p:cBhvr>
                                        <p:cTn id="78" dur="6666" fill="hold"/>
                                        <p:tgtEl>
                                          <p:spTgt spid="41"/>
                                        </p:tgtEl>
                                        <p:attrNameLst>
                                          <p:attrName>ppt_x</p:attrName>
                                          <p:attrName>ppt_y</p:attrName>
                                        </p:attrNameLst>
                                      </p:cBhvr>
                                      <p:rCtr x="41684" y="31"/>
                                    </p:animMotion>
                                  </p:childTnLst>
                                </p:cTn>
                              </p:par>
                              <p:par>
                                <p:cTn id="79" presetID="1" presetClass="mediacall" presetSubtype="0" fill="hold" nodeType="withEffect">
                                  <p:stCondLst>
                                    <p:cond delay="0"/>
                                  </p:stCondLst>
                                  <p:childTnLst>
                                    <p:cmd type="call" cmd="playFrom(0.0)">
                                      <p:cBhvr>
                                        <p:cTn id="80" dur="666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81" fill="remove" display="0">
                  <p:stCondLst>
                    <p:cond delay="indefinite"/>
                  </p:stCondLst>
                </p:cTn>
                <p:tgtEl>
                  <p:spTgt spid="13"/>
                </p:tgtEl>
              </p:cMediaNode>
            </p:video>
          </p:childTnLst>
        </p:cTn>
      </p:par>
    </p:tnLst>
    <p:bldLst>
      <p:bldP spid="14" grpId="0"/>
      <p:bldP spid="11" grpId="0"/>
      <p:bldP spid="15" grpId="0" animBg="1"/>
      <p:bldP spid="23" grpId="0"/>
      <p:bldP spid="4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21792"/>
          </a:xfrm>
        </p:spPr>
        <p:txBody>
          <a:bodyPr>
            <a:normAutofit fontScale="90000"/>
          </a:bodyPr>
          <a:lstStyle/>
          <a:p>
            <a:r>
              <a:rPr lang="en-US" dirty="0" smtClean="0"/>
              <a:t>Chess </a:t>
            </a:r>
            <a:r>
              <a:rPr lang="en-US" sz="4000" dirty="0" smtClean="0"/>
              <a:t>knight</a:t>
            </a:r>
            <a:r>
              <a:rPr lang="en-US" dirty="0" smtClean="0"/>
              <a:t> and mirror</a:t>
            </a:r>
            <a:endParaRPr lang="en-US" dirty="0"/>
          </a:p>
        </p:txBody>
      </p:sp>
      <p:sp>
        <p:nvSpPr>
          <p:cNvPr id="15" name="Rectangle 14"/>
          <p:cNvSpPr/>
          <p:nvPr/>
        </p:nvSpPr>
        <p:spPr>
          <a:xfrm>
            <a:off x="759976" y="2606040"/>
            <a:ext cx="7624048" cy="155448"/>
          </a:xfrm>
          <a:prstGeom prst="rect">
            <a:avLst/>
          </a:prstGeom>
          <a:solidFill>
            <a:schemeClr val="tx1">
              <a:lumMod val="75000"/>
              <a:lumOff val="2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p:nvCxnSpPr>
        <p:spPr>
          <a:xfrm>
            <a:off x="759976" y="2606040"/>
            <a:ext cx="0" cy="15544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746444" y="1354132"/>
            <a:ext cx="686406" cy="400110"/>
          </a:xfrm>
          <a:prstGeom prst="rect">
            <a:avLst/>
          </a:prstGeom>
        </p:spPr>
        <p:txBody>
          <a:bodyPr wrap="none">
            <a:spAutoFit/>
          </a:bodyPr>
          <a:lstStyle/>
          <a:p>
            <a:r>
              <a:rPr lang="en-US" sz="2000" dirty="0">
                <a:solidFill>
                  <a:schemeClr val="bg1"/>
                </a:solidFill>
              </a:rPr>
              <a:t>3 </a:t>
            </a:r>
            <a:r>
              <a:rPr lang="en-US" sz="2000" dirty="0">
                <a:solidFill>
                  <a:schemeClr val="bg1"/>
                </a:solidFill>
                <a:ea typeface="Meiryo" panose="020B0604030504040204" pitchFamily="34" charset="-128"/>
                <a:cs typeface="Meiryo" panose="020B0604030504040204" pitchFamily="34" charset="-128"/>
              </a:rPr>
              <a:t>cm</a:t>
            </a:r>
            <a:endParaRPr lang="en-US" sz="2000" dirty="0">
              <a:solidFill>
                <a:schemeClr val="bg1"/>
              </a:solidFill>
            </a:endParaRPr>
          </a:p>
        </p:txBody>
      </p:sp>
      <p:cxnSp>
        <p:nvCxnSpPr>
          <p:cNvPr id="24" name="Straight Arrow Connector 23"/>
          <p:cNvCxnSpPr/>
          <p:nvPr/>
        </p:nvCxnSpPr>
        <p:spPr>
          <a:xfrm flipV="1">
            <a:off x="1457973" y="603504"/>
            <a:ext cx="0" cy="1920240"/>
          </a:xfrm>
          <a:prstGeom prst="straightConnector1">
            <a:avLst/>
          </a:prstGeom>
          <a:ln w="38100">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6345504" y="-912327"/>
            <a:ext cx="3224581" cy="461665"/>
          </a:xfrm>
          <a:prstGeom prst="rect">
            <a:avLst/>
          </a:prstGeom>
        </p:spPr>
        <p:txBody>
          <a:bodyPr wrap="square">
            <a:spAutoFit/>
          </a:bodyPr>
          <a:lstStyle/>
          <a:p>
            <a:pPr algn="r">
              <a:spcBef>
                <a:spcPct val="20000"/>
              </a:spcBef>
            </a:pPr>
            <a:r>
              <a:rPr lang="en-US" sz="2400" dirty="0" err="1">
                <a:solidFill>
                  <a:schemeClr val="bg1"/>
                </a:solidFill>
              </a:rPr>
              <a:t>pathlength</a:t>
            </a:r>
            <a:r>
              <a:rPr lang="en-US" sz="2400" dirty="0">
                <a:solidFill>
                  <a:schemeClr val="bg1"/>
                </a:solidFill>
              </a:rPr>
              <a:t> (</a:t>
            </a:r>
            <a:r>
              <a:rPr lang="el-GR" sz="2400" dirty="0">
                <a:solidFill>
                  <a:schemeClr val="bg1"/>
                </a:solidFill>
                <a:latin typeface="Meiryo" panose="020B0604030504040204" pitchFamily="34" charset="-128"/>
                <a:ea typeface="Meiryo" panose="020B0604030504040204" pitchFamily="34" charset="-128"/>
                <a:cs typeface="Meiryo" panose="020B0604030504040204" pitchFamily="34" charset="-128"/>
              </a:rPr>
              <a:t>Δ</a:t>
            </a:r>
            <a:r>
              <a:rPr lang="el-GR" sz="2400" dirty="0">
                <a:solidFill>
                  <a:schemeClr val="bg1"/>
                </a:solidFill>
              </a:rPr>
              <a:t>τ </a:t>
            </a:r>
            <a:r>
              <a:rPr lang="en-US" sz="2400" dirty="0">
                <a:solidFill>
                  <a:schemeClr val="bg1"/>
                </a:solidFill>
              </a:rPr>
              <a:t>= 10 </a:t>
            </a:r>
            <a:r>
              <a:rPr lang="el-GR" sz="2400" dirty="0">
                <a:solidFill>
                  <a:schemeClr val="bg1"/>
                </a:solidFill>
                <a:ea typeface="Meiryo" panose="020B0604030504040204" pitchFamily="34" charset="-128"/>
                <a:cs typeface="Meiryo" panose="020B0604030504040204" pitchFamily="34" charset="-128"/>
              </a:rPr>
              <a:t>μ</a:t>
            </a:r>
            <a:r>
              <a:rPr lang="en-US" sz="2400" dirty="0">
                <a:solidFill>
                  <a:schemeClr val="bg1"/>
                </a:solidFill>
              </a:rPr>
              <a:t>m) </a:t>
            </a:r>
          </a:p>
        </p:txBody>
      </p:sp>
      <p:grpSp>
        <p:nvGrpSpPr>
          <p:cNvPr id="50" name="Group 49"/>
          <p:cNvGrpSpPr/>
          <p:nvPr/>
        </p:nvGrpSpPr>
        <p:grpSpPr>
          <a:xfrm>
            <a:off x="612285" y="2852928"/>
            <a:ext cx="2078038" cy="2009482"/>
            <a:chOff x="512970" y="4057302"/>
            <a:chExt cx="2078038" cy="2009482"/>
          </a:xfrm>
        </p:grpSpPr>
        <p:pic>
          <p:nvPicPr>
            <p:cNvPr id="48" name="Picture 4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85578" y="4057302"/>
              <a:ext cx="1731981" cy="1600200"/>
            </a:xfrm>
            <a:prstGeom prst="rect">
              <a:avLst/>
            </a:prstGeom>
            <a:ln w="12700">
              <a:solidFill>
                <a:srgbClr val="4C9ED9"/>
              </a:solidFill>
            </a:ln>
          </p:spPr>
        </p:pic>
        <p:sp>
          <p:nvSpPr>
            <p:cNvPr id="28" name="Rectangle 27"/>
            <p:cNvSpPr/>
            <p:nvPr/>
          </p:nvSpPr>
          <p:spPr>
            <a:xfrm>
              <a:off x="512970" y="5666674"/>
              <a:ext cx="2078038" cy="400110"/>
            </a:xfrm>
            <a:prstGeom prst="rect">
              <a:avLst/>
            </a:prstGeom>
          </p:spPr>
          <p:txBody>
            <a:bodyPr wrap="square">
              <a:spAutoFit/>
            </a:bodyPr>
            <a:lstStyle/>
            <a:p>
              <a:pPr algn="ctr">
                <a:spcBef>
                  <a:spcPct val="20000"/>
                </a:spcBef>
              </a:pPr>
              <a:r>
                <a:rPr lang="en-US" sz="2000" dirty="0">
                  <a:solidFill>
                    <a:schemeClr val="bg1"/>
                  </a:solidFill>
                </a:rPr>
                <a:t>surface reflection</a:t>
              </a:r>
            </a:p>
          </p:txBody>
        </p:sp>
      </p:grpSp>
      <p:grpSp>
        <p:nvGrpSpPr>
          <p:cNvPr id="46" name="Group 45"/>
          <p:cNvGrpSpPr/>
          <p:nvPr/>
        </p:nvGrpSpPr>
        <p:grpSpPr>
          <a:xfrm>
            <a:off x="3532981" y="2852928"/>
            <a:ext cx="2078038" cy="2308086"/>
            <a:chOff x="3285299" y="4057302"/>
            <a:chExt cx="2078038" cy="2308086"/>
          </a:xfrm>
        </p:grpSpPr>
        <p:pic>
          <p:nvPicPr>
            <p:cNvPr id="40" name="Picture 3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455696" y="4057302"/>
              <a:ext cx="1731981" cy="1600200"/>
            </a:xfrm>
            <a:prstGeom prst="rect">
              <a:avLst/>
            </a:prstGeom>
            <a:ln w="12700">
              <a:solidFill>
                <a:srgbClr val="49CF80"/>
              </a:solidFill>
            </a:ln>
          </p:spPr>
        </p:pic>
        <p:sp>
          <p:nvSpPr>
            <p:cNvPr id="29" name="Rectangle 28"/>
            <p:cNvSpPr/>
            <p:nvPr/>
          </p:nvSpPr>
          <p:spPr>
            <a:xfrm>
              <a:off x="3285299" y="5657502"/>
              <a:ext cx="2078038" cy="707886"/>
            </a:xfrm>
            <a:prstGeom prst="rect">
              <a:avLst/>
            </a:prstGeom>
          </p:spPr>
          <p:txBody>
            <a:bodyPr wrap="square">
              <a:spAutoFit/>
            </a:bodyPr>
            <a:lstStyle/>
            <a:p>
              <a:pPr>
                <a:spcBef>
                  <a:spcPct val="20000"/>
                </a:spcBef>
              </a:pPr>
              <a:r>
                <a:rPr lang="en-US" sz="2000" dirty="0">
                  <a:solidFill>
                    <a:schemeClr val="bg1"/>
                  </a:solidFill>
                </a:rPr>
                <a:t>        mirror-object object-mirror</a:t>
              </a:r>
            </a:p>
          </p:txBody>
        </p:sp>
      </p:grpSp>
      <p:pic>
        <p:nvPicPr>
          <p:cNvPr id="35" name="knight">
            <a:hlinkClick r:id="" action="ppaction://media"/>
          </p:cNvPr>
          <p:cNvPicPr>
            <a:picLocks noChangeAspect="1"/>
          </p:cNvPicPr>
          <p:nvPr>
            <a:videoFile r:link="rId1"/>
            <p:extLst>
              <p:ext uri="{DAA4B4D4-6D71-4841-9C94-3DE7FCFB9230}">
                <p14:media xmlns:p14="http://schemas.microsoft.com/office/powerpoint/2010/main" r:embed="rId2">
                  <p14:trim end="2000"/>
                </p14:media>
              </p:ext>
            </p:extLst>
          </p:nvPr>
        </p:nvPicPr>
        <p:blipFill>
          <a:blip r:embed="rId7"/>
          <a:stretch>
            <a:fillRect/>
          </a:stretch>
        </p:blipFill>
        <p:spPr>
          <a:xfrm flipH="1">
            <a:off x="5363653" y="594360"/>
            <a:ext cx="2076749" cy="1920240"/>
          </a:xfrm>
          <a:prstGeom prst="rect">
            <a:avLst/>
          </a:prstGeom>
          <a:ln w="12700">
            <a:solidFill>
              <a:schemeClr val="bg1"/>
            </a:solidFill>
          </a:ln>
        </p:spPr>
      </p:pic>
      <p:pic>
        <p:nvPicPr>
          <p:cNvPr id="27" name="Picture 2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26782" y="603504"/>
            <a:ext cx="2233809" cy="1920240"/>
          </a:xfrm>
          <a:prstGeom prst="rect">
            <a:avLst/>
          </a:prstGeom>
          <a:ln>
            <a:solidFill>
              <a:schemeClr val="bg1"/>
            </a:solidFill>
          </a:ln>
        </p:spPr>
      </p:pic>
      <p:sp>
        <p:nvSpPr>
          <p:cNvPr id="36" name="Rectangle 35"/>
          <p:cNvSpPr/>
          <p:nvPr/>
        </p:nvSpPr>
        <p:spPr>
          <a:xfrm>
            <a:off x="2905766" y="591662"/>
            <a:ext cx="986873" cy="400110"/>
          </a:xfrm>
          <a:prstGeom prst="rect">
            <a:avLst/>
          </a:prstGeom>
        </p:spPr>
        <p:txBody>
          <a:bodyPr wrap="none">
            <a:spAutoFit/>
          </a:bodyPr>
          <a:lstStyle/>
          <a:p>
            <a:pPr algn="ctr"/>
            <a:r>
              <a:rPr lang="en-US" sz="2000" dirty="0">
                <a:solidFill>
                  <a:schemeClr val="bg1"/>
                </a:solidFill>
              </a:rPr>
              <a:t>diffuser</a:t>
            </a:r>
          </a:p>
        </p:txBody>
      </p:sp>
      <p:sp>
        <p:nvSpPr>
          <p:cNvPr id="37" name="Rectangle 36"/>
          <p:cNvSpPr/>
          <p:nvPr/>
        </p:nvSpPr>
        <p:spPr>
          <a:xfrm>
            <a:off x="1638300" y="587852"/>
            <a:ext cx="849015" cy="400110"/>
          </a:xfrm>
          <a:prstGeom prst="rect">
            <a:avLst/>
          </a:prstGeom>
        </p:spPr>
        <p:txBody>
          <a:bodyPr wrap="none">
            <a:spAutoFit/>
          </a:bodyPr>
          <a:lstStyle/>
          <a:p>
            <a:pPr algn="ctr"/>
            <a:r>
              <a:rPr lang="en-US" sz="2000" dirty="0">
                <a:solidFill>
                  <a:schemeClr val="bg1"/>
                </a:solidFill>
              </a:rPr>
              <a:t>mirror</a:t>
            </a:r>
          </a:p>
        </p:txBody>
      </p:sp>
      <p:grpSp>
        <p:nvGrpSpPr>
          <p:cNvPr id="47" name="Group 46"/>
          <p:cNvGrpSpPr/>
          <p:nvPr/>
        </p:nvGrpSpPr>
        <p:grpSpPr>
          <a:xfrm>
            <a:off x="6332035" y="2852928"/>
            <a:ext cx="2400458" cy="2000310"/>
            <a:chOff x="5888227" y="4066474"/>
            <a:chExt cx="2400458" cy="2000310"/>
          </a:xfrm>
        </p:grpSpPr>
        <p:pic>
          <p:nvPicPr>
            <p:cNvPr id="41" name="Picture 4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225814" y="4066474"/>
              <a:ext cx="1731981" cy="1600200"/>
            </a:xfrm>
            <a:prstGeom prst="rect">
              <a:avLst/>
            </a:prstGeom>
            <a:ln w="12700">
              <a:solidFill>
                <a:srgbClr val="FF995D"/>
              </a:solidFill>
            </a:ln>
          </p:spPr>
        </p:pic>
        <p:sp>
          <p:nvSpPr>
            <p:cNvPr id="45" name="Rectangle 44"/>
            <p:cNvSpPr/>
            <p:nvPr/>
          </p:nvSpPr>
          <p:spPr>
            <a:xfrm>
              <a:off x="5888227" y="5666674"/>
              <a:ext cx="2400458" cy="400110"/>
            </a:xfrm>
            <a:prstGeom prst="rect">
              <a:avLst/>
            </a:prstGeom>
          </p:spPr>
          <p:txBody>
            <a:bodyPr wrap="square">
              <a:spAutoFit/>
            </a:bodyPr>
            <a:lstStyle/>
            <a:p>
              <a:pPr algn="ctr">
                <a:spcBef>
                  <a:spcPct val="20000"/>
                </a:spcBef>
              </a:pPr>
              <a:r>
                <a:rPr lang="en-US" sz="2000" dirty="0">
                  <a:solidFill>
                    <a:schemeClr val="bg1"/>
                  </a:solidFill>
                </a:rPr>
                <a:t>mirror-object-mirror</a:t>
              </a:r>
            </a:p>
          </p:txBody>
        </p:sp>
      </p:grpSp>
      <p:cxnSp>
        <p:nvCxnSpPr>
          <p:cNvPr id="51" name="Straight Connector 50"/>
          <p:cNvCxnSpPr/>
          <p:nvPr/>
        </p:nvCxnSpPr>
        <p:spPr>
          <a:xfrm>
            <a:off x="763928" y="2606040"/>
            <a:ext cx="0" cy="15544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759976" y="2606040"/>
            <a:ext cx="0" cy="15544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474476" y="2606040"/>
            <a:ext cx="0" cy="155448"/>
          </a:xfrm>
          <a:prstGeom prst="line">
            <a:avLst/>
          </a:prstGeom>
          <a:ln w="38100">
            <a:solidFill>
              <a:srgbClr val="4C9ED9"/>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4690626" y="2606040"/>
            <a:ext cx="0" cy="155448"/>
          </a:xfrm>
          <a:prstGeom prst="line">
            <a:avLst/>
          </a:prstGeom>
          <a:ln w="38100">
            <a:solidFill>
              <a:srgbClr val="49CF8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6671826" y="2606040"/>
            <a:ext cx="0" cy="155448"/>
          </a:xfrm>
          <a:prstGeom prst="line">
            <a:avLst/>
          </a:prstGeom>
          <a:ln w="38100">
            <a:solidFill>
              <a:srgbClr val="F9965B"/>
            </a:solidFill>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V="1">
            <a:off x="1219848" y="4333875"/>
            <a:ext cx="418452" cy="180366"/>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V="1">
            <a:off x="1219848" y="3495534"/>
            <a:ext cx="784466" cy="1022971"/>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flipV="1">
            <a:off x="4979132" y="3653028"/>
            <a:ext cx="435884" cy="858186"/>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V="1">
            <a:off x="3724367" y="3738188"/>
            <a:ext cx="333093" cy="1098530"/>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V="1">
            <a:off x="3724367" y="4378182"/>
            <a:ext cx="434571" cy="458536"/>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H="1" flipV="1">
            <a:off x="7532264" y="3726781"/>
            <a:ext cx="401246" cy="789989"/>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57" name="Rectangle 56"/>
          <p:cNvSpPr/>
          <p:nvPr/>
        </p:nvSpPr>
        <p:spPr>
          <a:xfrm>
            <a:off x="7653499" y="1898154"/>
            <a:ext cx="1584730" cy="707886"/>
          </a:xfrm>
          <a:prstGeom prst="rect">
            <a:avLst/>
          </a:prstGeom>
        </p:spPr>
        <p:txBody>
          <a:bodyPr wrap="square">
            <a:spAutoFit/>
          </a:bodyPr>
          <a:lstStyle/>
          <a:p>
            <a:pPr algn="ctr">
              <a:spcBef>
                <a:spcPct val="20000"/>
              </a:spcBef>
            </a:pPr>
            <a:r>
              <a:rPr lang="en-US" sz="2000" dirty="0" err="1">
                <a:solidFill>
                  <a:schemeClr val="bg1"/>
                </a:solidFill>
                <a:latin typeface="+mj-lt"/>
              </a:rPr>
              <a:t>pathlength</a:t>
            </a:r>
            <a:r>
              <a:rPr lang="en-US" sz="2000" dirty="0">
                <a:solidFill>
                  <a:schemeClr val="bg1"/>
                </a:solidFill>
                <a:latin typeface="+mj-lt"/>
              </a:rPr>
              <a:t> (</a:t>
            </a:r>
            <a:r>
              <a:rPr lang="el-GR" sz="2000" dirty="0">
                <a:solidFill>
                  <a:schemeClr val="bg1"/>
                </a:solidFill>
                <a:latin typeface="+mj-lt"/>
                <a:ea typeface="Meiryo" panose="020B0604030504040204" pitchFamily="34" charset="-128"/>
                <a:cs typeface="Meiryo" panose="020B0604030504040204" pitchFamily="34" charset="-128"/>
              </a:rPr>
              <a:t>Δ</a:t>
            </a:r>
            <a:r>
              <a:rPr lang="el-GR" sz="2000" dirty="0">
                <a:solidFill>
                  <a:schemeClr val="bg1"/>
                </a:solidFill>
                <a:latin typeface="+mj-lt"/>
              </a:rPr>
              <a:t>τ </a:t>
            </a:r>
            <a:r>
              <a:rPr lang="en-US" sz="2000" dirty="0">
                <a:solidFill>
                  <a:schemeClr val="bg1"/>
                </a:solidFill>
                <a:latin typeface="+mj-lt"/>
              </a:rPr>
              <a:t>= 10 </a:t>
            </a:r>
            <a:r>
              <a:rPr lang="el-GR" sz="2000" dirty="0">
                <a:solidFill>
                  <a:schemeClr val="bg1"/>
                </a:solidFill>
                <a:latin typeface="+mj-lt"/>
                <a:ea typeface="Meiryo" panose="020B0604030504040204" pitchFamily="34" charset="-128"/>
                <a:cs typeface="Meiryo" panose="020B0604030504040204" pitchFamily="34" charset="-128"/>
              </a:rPr>
              <a:t>μ</a:t>
            </a:r>
            <a:r>
              <a:rPr lang="en-US" sz="2000" dirty="0">
                <a:solidFill>
                  <a:schemeClr val="bg1"/>
                </a:solidFill>
                <a:latin typeface="+mj-lt"/>
              </a:rPr>
              <a:t>m) </a:t>
            </a:r>
          </a:p>
        </p:txBody>
      </p:sp>
    </p:spTree>
    <p:extLst>
      <p:ext uri="{BB962C8B-B14F-4D97-AF65-F5344CB8AC3E}">
        <p14:creationId xmlns:p14="http://schemas.microsoft.com/office/powerpoint/2010/main" val="15312125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fade">
                                      <p:cBhvr>
                                        <p:cTn id="11" dur="500"/>
                                        <p:tgtEl>
                                          <p:spTgt spid="3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500"/>
                                        <p:tgtEl>
                                          <p:spTgt spid="37"/>
                                        </p:tgtEl>
                                      </p:cBhvr>
                                    </p:animEffect>
                                  </p:childTnLst>
                                </p:cTn>
                              </p:par>
                            </p:childTnLst>
                          </p:cTn>
                        </p:par>
                        <p:par>
                          <p:cTn id="16" fill="hold">
                            <p:stCondLst>
                              <p:cond delay="1500"/>
                            </p:stCondLst>
                            <p:childTnLst>
                              <p:par>
                                <p:cTn id="17" presetID="16" presetClass="entr" presetSubtype="42"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barn(outHorizontal)">
                                      <p:cBhvr>
                                        <p:cTn id="19" dur="500"/>
                                        <p:tgtEl>
                                          <p:spTgt spid="24"/>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7"/>
                                        </p:tgtEl>
                                        <p:attrNameLst>
                                          <p:attrName>style.visibility</p:attrName>
                                        </p:attrNameLst>
                                      </p:cBhvr>
                                      <p:to>
                                        <p:strVal val="visible"/>
                                      </p:to>
                                    </p:set>
                                    <p:animEffect transition="in" filter="fade">
                                      <p:cBhvr>
                                        <p:cTn id="33" dur="500"/>
                                        <p:tgtEl>
                                          <p:spTgt spid="57"/>
                                        </p:tgtEl>
                                      </p:cBhvr>
                                    </p:animEffect>
                                  </p:childTnLst>
                                </p:cTn>
                              </p:par>
                              <p:par>
                                <p:cTn id="34" presetID="10" presetClass="entr" presetSubtype="0"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500"/>
                                        <p:tgtEl>
                                          <p:spTgt spid="25"/>
                                        </p:tgtEl>
                                      </p:cBhvr>
                                    </p:animEffect>
                                  </p:childTnLst>
                                </p:cTn>
                              </p:par>
                            </p:childTnLst>
                          </p:cTn>
                        </p:par>
                        <p:par>
                          <p:cTn id="40" fill="hold">
                            <p:stCondLst>
                              <p:cond delay="3000"/>
                            </p:stCondLst>
                            <p:childTnLst>
                              <p:par>
                                <p:cTn id="41" presetID="42" presetClass="path" presetSubtype="0" fill="hold" nodeType="afterEffect">
                                  <p:stCondLst>
                                    <p:cond delay="0"/>
                                  </p:stCondLst>
                                  <p:childTnLst>
                                    <p:animMotion origin="layout" path="M 2.77778E-7 -3.58025E-6 L 0.83368 0.00093 " pathEditMode="relative" rAng="0" ptsTypes="AA">
                                      <p:cBhvr>
                                        <p:cTn id="42" dur="3100" fill="hold"/>
                                        <p:tgtEl>
                                          <p:spTgt spid="16"/>
                                        </p:tgtEl>
                                        <p:attrNameLst>
                                          <p:attrName>ppt_x</p:attrName>
                                          <p:attrName>ppt_y</p:attrName>
                                        </p:attrNameLst>
                                      </p:cBhvr>
                                      <p:rCtr x="41684" y="31"/>
                                    </p:animMotion>
                                  </p:childTnLst>
                                </p:cTn>
                              </p:par>
                              <p:par>
                                <p:cTn id="43" presetID="1" presetClass="mediacall" presetSubtype="0" fill="hold" nodeType="withEffect">
                                  <p:stCondLst>
                                    <p:cond delay="0"/>
                                  </p:stCondLst>
                                  <p:childTnLst>
                                    <p:cmd type="call" cmd="playFrom(0.0)">
                                      <p:cBhvr>
                                        <p:cTn id="44" dur="3000" fill="hold"/>
                                        <p:tgtEl>
                                          <p:spTgt spid="35"/>
                                        </p:tgtEl>
                                      </p:cBhvr>
                                    </p:cmd>
                                  </p:childTnLst>
                                </p:cTn>
                              </p:par>
                              <p:par>
                                <p:cTn id="45" presetID="1" presetClass="entr" presetSubtype="0" fill="hold" nodeType="withEffect">
                                  <p:stCondLst>
                                    <p:cond delay="700"/>
                                  </p:stCondLst>
                                  <p:childTnLst>
                                    <p:set>
                                      <p:cBhvr>
                                        <p:cTn id="46" dur="1" fill="hold">
                                          <p:stCondLst>
                                            <p:cond delay="0"/>
                                          </p:stCondLst>
                                        </p:cTn>
                                        <p:tgtEl>
                                          <p:spTgt spid="50"/>
                                        </p:tgtEl>
                                        <p:attrNameLst>
                                          <p:attrName>style.visibility</p:attrName>
                                        </p:attrNameLst>
                                      </p:cBhvr>
                                      <p:to>
                                        <p:strVal val="visible"/>
                                      </p:to>
                                    </p:set>
                                  </p:childTnLst>
                                </p:cTn>
                              </p:par>
                              <p:par>
                                <p:cTn id="47" presetID="1" presetClass="entr" presetSubtype="0" fill="hold" nodeType="withEffect">
                                  <p:stCondLst>
                                    <p:cond delay="700"/>
                                  </p:stCondLst>
                                  <p:childTnLst>
                                    <p:set>
                                      <p:cBhvr>
                                        <p:cTn id="48" dur="1" fill="hold">
                                          <p:stCondLst>
                                            <p:cond delay="0"/>
                                          </p:stCondLst>
                                        </p:cTn>
                                        <p:tgtEl>
                                          <p:spTgt spid="26"/>
                                        </p:tgtEl>
                                        <p:attrNameLst>
                                          <p:attrName>style.visibility</p:attrName>
                                        </p:attrNameLst>
                                      </p:cBhvr>
                                      <p:to>
                                        <p:strVal val="visible"/>
                                      </p:to>
                                    </p:set>
                                  </p:childTnLst>
                                </p:cTn>
                              </p:par>
                              <p:par>
                                <p:cTn id="49" presetID="1" presetClass="entr" presetSubtype="0" fill="hold" nodeType="withEffect">
                                  <p:stCondLst>
                                    <p:cond delay="700"/>
                                  </p:stCondLst>
                                  <p:childTnLst>
                                    <p:set>
                                      <p:cBhvr>
                                        <p:cTn id="50" dur="1" fill="hold">
                                          <p:stCondLst>
                                            <p:cond delay="0"/>
                                          </p:stCondLst>
                                        </p:cTn>
                                        <p:tgtEl>
                                          <p:spTgt spid="42"/>
                                        </p:tgtEl>
                                        <p:attrNameLst>
                                          <p:attrName>style.visibility</p:attrName>
                                        </p:attrNameLst>
                                      </p:cBhvr>
                                      <p:to>
                                        <p:strVal val="visible"/>
                                      </p:to>
                                    </p:set>
                                  </p:childTnLst>
                                </p:cTn>
                              </p:par>
                              <p:par>
                                <p:cTn id="51" presetID="1" presetClass="entr" presetSubtype="0" fill="hold" nodeType="withEffect">
                                  <p:stCondLst>
                                    <p:cond delay="700"/>
                                  </p:stCondLst>
                                  <p:childTnLst>
                                    <p:set>
                                      <p:cBhvr>
                                        <p:cTn id="52" dur="1" fill="hold">
                                          <p:stCondLst>
                                            <p:cond delay="0"/>
                                          </p:stCondLst>
                                        </p:cTn>
                                        <p:tgtEl>
                                          <p:spTgt spid="43"/>
                                        </p:tgtEl>
                                        <p:attrNameLst>
                                          <p:attrName>style.visibility</p:attrName>
                                        </p:attrNameLst>
                                      </p:cBhvr>
                                      <p:to>
                                        <p:strVal val="visible"/>
                                      </p:to>
                                    </p:set>
                                  </p:childTnLst>
                                </p:cTn>
                              </p:par>
                              <p:par>
                                <p:cTn id="53" presetID="1" presetClass="entr" presetSubtype="0" fill="hold" nodeType="withEffect">
                                  <p:stCondLst>
                                    <p:cond delay="1600"/>
                                  </p:stCondLst>
                                  <p:childTnLst>
                                    <p:set>
                                      <p:cBhvr>
                                        <p:cTn id="54" dur="1" fill="hold">
                                          <p:stCondLst>
                                            <p:cond delay="0"/>
                                          </p:stCondLst>
                                        </p:cTn>
                                        <p:tgtEl>
                                          <p:spTgt spid="46"/>
                                        </p:tgtEl>
                                        <p:attrNameLst>
                                          <p:attrName>style.visibility</p:attrName>
                                        </p:attrNameLst>
                                      </p:cBhvr>
                                      <p:to>
                                        <p:strVal val="visible"/>
                                      </p:to>
                                    </p:set>
                                  </p:childTnLst>
                                </p:cTn>
                              </p:par>
                              <p:par>
                                <p:cTn id="55" presetID="1" presetClass="entr" presetSubtype="0" fill="hold" nodeType="withEffect">
                                  <p:stCondLst>
                                    <p:cond delay="1600"/>
                                  </p:stCondLst>
                                  <p:childTnLst>
                                    <p:set>
                                      <p:cBhvr>
                                        <p:cTn id="56" dur="1" fill="hold">
                                          <p:stCondLst>
                                            <p:cond delay="0"/>
                                          </p:stCondLst>
                                        </p:cTn>
                                        <p:tgtEl>
                                          <p:spTgt spid="44"/>
                                        </p:tgtEl>
                                        <p:attrNameLst>
                                          <p:attrName>style.visibility</p:attrName>
                                        </p:attrNameLst>
                                      </p:cBhvr>
                                      <p:to>
                                        <p:strVal val="visible"/>
                                      </p:to>
                                    </p:set>
                                  </p:childTnLst>
                                </p:cTn>
                              </p:par>
                              <p:par>
                                <p:cTn id="57" presetID="1" presetClass="entr" presetSubtype="0" fill="hold" nodeType="withEffect">
                                  <p:stCondLst>
                                    <p:cond delay="1600"/>
                                  </p:stCondLst>
                                  <p:childTnLst>
                                    <p:set>
                                      <p:cBhvr>
                                        <p:cTn id="58" dur="1" fill="hold">
                                          <p:stCondLst>
                                            <p:cond delay="0"/>
                                          </p:stCondLst>
                                        </p:cTn>
                                        <p:tgtEl>
                                          <p:spTgt spid="49"/>
                                        </p:tgtEl>
                                        <p:attrNameLst>
                                          <p:attrName>style.visibility</p:attrName>
                                        </p:attrNameLst>
                                      </p:cBhvr>
                                      <p:to>
                                        <p:strVal val="visible"/>
                                      </p:to>
                                    </p:set>
                                  </p:childTnLst>
                                </p:cTn>
                              </p:par>
                              <p:par>
                                <p:cTn id="59" presetID="1" presetClass="entr" presetSubtype="0" fill="hold" nodeType="withEffect">
                                  <p:stCondLst>
                                    <p:cond delay="1600"/>
                                  </p:stCondLst>
                                  <p:childTnLst>
                                    <p:set>
                                      <p:cBhvr>
                                        <p:cTn id="60" dur="1" fill="hold">
                                          <p:stCondLst>
                                            <p:cond delay="0"/>
                                          </p:stCondLst>
                                        </p:cTn>
                                        <p:tgtEl>
                                          <p:spTgt spid="53"/>
                                        </p:tgtEl>
                                        <p:attrNameLst>
                                          <p:attrName>style.visibility</p:attrName>
                                        </p:attrNameLst>
                                      </p:cBhvr>
                                      <p:to>
                                        <p:strVal val="visible"/>
                                      </p:to>
                                    </p:set>
                                  </p:childTnLst>
                                </p:cTn>
                              </p:par>
                              <p:par>
                                <p:cTn id="61" presetID="1" presetClass="entr" presetSubtype="0" fill="hold" nodeType="withEffect">
                                  <p:stCondLst>
                                    <p:cond delay="1600"/>
                                  </p:stCondLst>
                                  <p:childTnLst>
                                    <p:set>
                                      <p:cBhvr>
                                        <p:cTn id="62" dur="1" fill="hold">
                                          <p:stCondLst>
                                            <p:cond delay="0"/>
                                          </p:stCondLst>
                                        </p:cTn>
                                        <p:tgtEl>
                                          <p:spTgt spid="30"/>
                                        </p:tgtEl>
                                        <p:attrNameLst>
                                          <p:attrName>style.visibility</p:attrName>
                                        </p:attrNameLst>
                                      </p:cBhvr>
                                      <p:to>
                                        <p:strVal val="visible"/>
                                      </p:to>
                                    </p:set>
                                  </p:childTnLst>
                                </p:cTn>
                              </p:par>
                              <p:par>
                                <p:cTn id="63" presetID="1" presetClass="entr" presetSubtype="0" fill="hold" nodeType="withEffect">
                                  <p:stCondLst>
                                    <p:cond delay="2400"/>
                                  </p:stCondLst>
                                  <p:childTnLst>
                                    <p:set>
                                      <p:cBhvr>
                                        <p:cTn id="64" dur="1" fill="hold">
                                          <p:stCondLst>
                                            <p:cond delay="0"/>
                                          </p:stCondLst>
                                        </p:cTn>
                                        <p:tgtEl>
                                          <p:spTgt spid="47"/>
                                        </p:tgtEl>
                                        <p:attrNameLst>
                                          <p:attrName>style.visibility</p:attrName>
                                        </p:attrNameLst>
                                      </p:cBhvr>
                                      <p:to>
                                        <p:strVal val="visible"/>
                                      </p:to>
                                    </p:set>
                                  </p:childTnLst>
                                </p:cTn>
                              </p:par>
                              <p:par>
                                <p:cTn id="65" presetID="1" presetClass="entr" presetSubtype="0" fill="hold" nodeType="withEffect">
                                  <p:stCondLst>
                                    <p:cond delay="2400"/>
                                  </p:stCondLst>
                                  <p:childTnLst>
                                    <p:set>
                                      <p:cBhvr>
                                        <p:cTn id="66" dur="1" fill="hold">
                                          <p:stCondLst>
                                            <p:cond delay="0"/>
                                          </p:stCondLst>
                                        </p:cTn>
                                        <p:tgtEl>
                                          <p:spTgt spid="54"/>
                                        </p:tgtEl>
                                        <p:attrNameLst>
                                          <p:attrName>style.visibility</p:attrName>
                                        </p:attrNameLst>
                                      </p:cBhvr>
                                      <p:to>
                                        <p:strVal val="visible"/>
                                      </p:to>
                                    </p:set>
                                  </p:childTnLst>
                                </p:cTn>
                              </p:par>
                              <p:par>
                                <p:cTn id="67" presetID="1" presetClass="entr" presetSubtype="0" fill="hold" nodeType="withEffect">
                                  <p:stCondLst>
                                    <p:cond delay="2400"/>
                                  </p:stCondLst>
                                  <p:childTnLst>
                                    <p:set>
                                      <p:cBhvr>
                                        <p:cTn id="68" dur="1" fill="hold">
                                          <p:stCondLst>
                                            <p:cond delay="0"/>
                                          </p:stCondLst>
                                        </p:cTn>
                                        <p:tgtEl>
                                          <p:spTgt spid="31"/>
                                        </p:tgtEl>
                                        <p:attrNameLst>
                                          <p:attrName>style.visibility</p:attrName>
                                        </p:attrNameLst>
                                      </p:cBhvr>
                                      <p:to>
                                        <p:strVal val="visible"/>
                                      </p:to>
                                    </p:set>
                                  </p:childTnLst>
                                </p:cTn>
                              </p:par>
                            </p:childTnLst>
                          </p:cTn>
                        </p:par>
                        <p:par>
                          <p:cTn id="69" fill="hold">
                            <p:stCondLst>
                              <p:cond delay="6100"/>
                            </p:stCondLst>
                            <p:childTnLst>
                              <p:par>
                                <p:cTn id="70" presetID="1" presetClass="exit" presetSubtype="0" fill="hold" nodeType="afterEffect">
                                  <p:stCondLst>
                                    <p:cond delay="1000"/>
                                  </p:stCondLst>
                                  <p:childTnLst>
                                    <p:set>
                                      <p:cBhvr>
                                        <p:cTn id="71" dur="1" fill="hold">
                                          <p:stCondLst>
                                            <p:cond delay="0"/>
                                          </p:stCondLst>
                                        </p:cTn>
                                        <p:tgtEl>
                                          <p:spTgt spid="16"/>
                                        </p:tgtEl>
                                        <p:attrNameLst>
                                          <p:attrName>style.visibility</p:attrName>
                                        </p:attrNameLst>
                                      </p:cBhvr>
                                      <p:to>
                                        <p:strVal val="hidden"/>
                                      </p:to>
                                    </p:set>
                                  </p:childTnLst>
                                </p:cTn>
                              </p:par>
                              <p:par>
                                <p:cTn id="72" presetID="1" presetClass="entr" presetSubtype="0" fill="hold" nodeType="withEffect">
                                  <p:stCondLst>
                                    <p:cond delay="1000"/>
                                  </p:stCondLst>
                                  <p:childTnLst>
                                    <p:set>
                                      <p:cBhvr>
                                        <p:cTn id="73" dur="1" fill="hold">
                                          <p:stCondLst>
                                            <p:cond delay="0"/>
                                          </p:stCondLst>
                                        </p:cTn>
                                        <p:tgtEl>
                                          <p:spTgt spid="51"/>
                                        </p:tgtEl>
                                        <p:attrNameLst>
                                          <p:attrName>style.visibility</p:attrName>
                                        </p:attrNameLst>
                                      </p:cBhvr>
                                      <p:to>
                                        <p:strVal val="visible"/>
                                      </p:to>
                                    </p:set>
                                  </p:childTnLst>
                                </p:cTn>
                              </p:par>
                              <p:par>
                                <p:cTn id="74" presetID="42" presetClass="path" presetSubtype="0" fill="hold" nodeType="withEffect">
                                  <p:stCondLst>
                                    <p:cond delay="1000"/>
                                  </p:stCondLst>
                                  <p:childTnLst>
                                    <p:animMotion origin="layout" path="M 3.05556E-6 -3.58025E-6 L 0.83368 0.00093 " pathEditMode="relative" rAng="0" ptsTypes="AA">
                                      <p:cBhvr>
                                        <p:cTn id="75" dur="3100" fill="hold"/>
                                        <p:tgtEl>
                                          <p:spTgt spid="51"/>
                                        </p:tgtEl>
                                        <p:attrNameLst>
                                          <p:attrName>ppt_x</p:attrName>
                                          <p:attrName>ppt_y</p:attrName>
                                        </p:attrNameLst>
                                      </p:cBhvr>
                                      <p:rCtr x="41684" y="31"/>
                                    </p:animMotion>
                                  </p:childTnLst>
                                </p:cTn>
                              </p:par>
                              <p:par>
                                <p:cTn id="76" presetID="1" presetClass="mediacall" presetSubtype="0" fill="hold" nodeType="withEffect">
                                  <p:stCondLst>
                                    <p:cond delay="1000"/>
                                  </p:stCondLst>
                                  <p:childTnLst>
                                    <p:cmd type="call" cmd="playFrom(0.0)">
                                      <p:cBhvr>
                                        <p:cTn id="77" dur="3000" fill="hold"/>
                                        <p:tgtEl>
                                          <p:spTgt spid="35"/>
                                        </p:tgtEl>
                                      </p:cBhvr>
                                    </p:cmd>
                                  </p:childTnLst>
                                </p:cTn>
                              </p:par>
                            </p:childTnLst>
                          </p:cTn>
                        </p:par>
                        <p:par>
                          <p:cTn id="78" fill="hold">
                            <p:stCondLst>
                              <p:cond delay="10200"/>
                            </p:stCondLst>
                            <p:childTnLst>
                              <p:par>
                                <p:cTn id="79" presetID="1" presetClass="exit" presetSubtype="0" fill="hold" nodeType="afterEffect">
                                  <p:stCondLst>
                                    <p:cond delay="1000"/>
                                  </p:stCondLst>
                                  <p:childTnLst>
                                    <p:set>
                                      <p:cBhvr>
                                        <p:cTn id="80" dur="1" fill="hold">
                                          <p:stCondLst>
                                            <p:cond delay="0"/>
                                          </p:stCondLst>
                                        </p:cTn>
                                        <p:tgtEl>
                                          <p:spTgt spid="51"/>
                                        </p:tgtEl>
                                        <p:attrNameLst>
                                          <p:attrName>style.visibility</p:attrName>
                                        </p:attrNameLst>
                                      </p:cBhvr>
                                      <p:to>
                                        <p:strVal val="hidden"/>
                                      </p:to>
                                    </p:set>
                                  </p:childTnLst>
                                </p:cTn>
                              </p:par>
                              <p:par>
                                <p:cTn id="81" presetID="1" presetClass="entr" presetSubtype="0" fill="hold" nodeType="withEffect">
                                  <p:stCondLst>
                                    <p:cond delay="1000"/>
                                  </p:stCondLst>
                                  <p:childTnLst>
                                    <p:set>
                                      <p:cBhvr>
                                        <p:cTn id="82" dur="1" fill="hold">
                                          <p:stCondLst>
                                            <p:cond delay="0"/>
                                          </p:stCondLst>
                                        </p:cTn>
                                        <p:tgtEl>
                                          <p:spTgt spid="52"/>
                                        </p:tgtEl>
                                        <p:attrNameLst>
                                          <p:attrName>style.visibility</p:attrName>
                                        </p:attrNameLst>
                                      </p:cBhvr>
                                      <p:to>
                                        <p:strVal val="visible"/>
                                      </p:to>
                                    </p:set>
                                  </p:childTnLst>
                                </p:cTn>
                              </p:par>
                              <p:par>
                                <p:cTn id="83" presetID="42" presetClass="path" presetSubtype="0" fill="hold" nodeType="withEffect">
                                  <p:stCondLst>
                                    <p:cond delay="1000"/>
                                  </p:stCondLst>
                                  <p:childTnLst>
                                    <p:animMotion origin="layout" path="M 2.77778E-7 -3.58025E-6 L 0.83368 0.00093 " pathEditMode="relative" rAng="0" ptsTypes="AA">
                                      <p:cBhvr>
                                        <p:cTn id="84" dur="3100" fill="hold"/>
                                        <p:tgtEl>
                                          <p:spTgt spid="52"/>
                                        </p:tgtEl>
                                        <p:attrNameLst>
                                          <p:attrName>ppt_x</p:attrName>
                                          <p:attrName>ppt_y</p:attrName>
                                        </p:attrNameLst>
                                      </p:cBhvr>
                                      <p:rCtr x="41684" y="31"/>
                                    </p:animMotion>
                                  </p:childTnLst>
                                </p:cTn>
                              </p:par>
                              <p:par>
                                <p:cTn id="85" presetID="1" presetClass="mediacall" presetSubtype="0" fill="hold" nodeType="withEffect">
                                  <p:stCondLst>
                                    <p:cond delay="1000"/>
                                  </p:stCondLst>
                                  <p:childTnLst>
                                    <p:cmd type="call" cmd="playFrom(0.0)">
                                      <p:cBhvr>
                                        <p:cTn id="86" dur="3000"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87" fill="remove" display="0">
                  <p:stCondLst>
                    <p:cond delay="indefinite"/>
                  </p:stCondLst>
                </p:cTn>
                <p:tgtEl>
                  <p:spTgt spid="35"/>
                </p:tgtEl>
              </p:cMediaNode>
            </p:video>
          </p:childTnLst>
        </p:cTn>
      </p:par>
    </p:tnLst>
    <p:bldLst>
      <p:bldP spid="15" grpId="0" animBg="1"/>
      <p:bldP spid="23" grpId="0"/>
      <p:bldP spid="25" grpId="0"/>
      <p:bldP spid="36" grpId="0"/>
      <p:bldP spid="37" grpId="0"/>
      <p:bldP spid="5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465448" y="2852928"/>
            <a:ext cx="2495302" cy="2308086"/>
            <a:chOff x="270614" y="4059936"/>
            <a:chExt cx="2495302" cy="2308086"/>
          </a:xfrm>
        </p:grpSpPr>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0332" y="4059936"/>
              <a:ext cx="1942365" cy="1600200"/>
            </a:xfrm>
            <a:prstGeom prst="rect">
              <a:avLst/>
            </a:prstGeom>
            <a:ln w="12700">
              <a:solidFill>
                <a:srgbClr val="4C9ED9"/>
              </a:solidFill>
            </a:ln>
          </p:spPr>
        </p:pic>
        <p:sp>
          <p:nvSpPr>
            <p:cNvPr id="28" name="Rectangle 27"/>
            <p:cNvSpPr/>
            <p:nvPr/>
          </p:nvSpPr>
          <p:spPr>
            <a:xfrm>
              <a:off x="270614" y="5660136"/>
              <a:ext cx="2495302" cy="707886"/>
            </a:xfrm>
            <a:prstGeom prst="rect">
              <a:avLst/>
            </a:prstGeom>
          </p:spPr>
          <p:txBody>
            <a:bodyPr wrap="square">
              <a:spAutoFit/>
            </a:bodyPr>
            <a:lstStyle/>
            <a:p>
              <a:pPr>
                <a:spcBef>
                  <a:spcPct val="20000"/>
                </a:spcBef>
              </a:pPr>
              <a:r>
                <a:rPr lang="en-US" sz="2000" dirty="0">
                  <a:solidFill>
                    <a:schemeClr val="bg1"/>
                  </a:solidFill>
                </a:rPr>
                <a:t>surface reflection subsurface scattering</a:t>
              </a:r>
            </a:p>
          </p:txBody>
        </p:sp>
      </p:grpSp>
      <p:pic>
        <p:nvPicPr>
          <p:cNvPr id="44" name="Picture 4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78268" y="598836"/>
            <a:ext cx="2330838" cy="1920240"/>
          </a:xfrm>
          <a:prstGeom prst="rect">
            <a:avLst/>
          </a:prstGeom>
          <a:ln w="12700">
            <a:solidFill>
              <a:schemeClr val="bg1"/>
            </a:solidFill>
          </a:ln>
        </p:spPr>
      </p:pic>
      <p:sp>
        <p:nvSpPr>
          <p:cNvPr id="2" name="Title 1"/>
          <p:cNvSpPr>
            <a:spLocks noGrp="1"/>
          </p:cNvSpPr>
          <p:nvPr>
            <p:ph type="title"/>
          </p:nvPr>
        </p:nvSpPr>
        <p:spPr>
          <a:xfrm>
            <a:off x="0" y="0"/>
            <a:ext cx="9144000" cy="621792"/>
          </a:xfrm>
        </p:spPr>
        <p:txBody>
          <a:bodyPr>
            <a:normAutofit fontScale="90000"/>
          </a:bodyPr>
          <a:lstStyle/>
          <a:p>
            <a:r>
              <a:rPr lang="en-US" sz="4000" dirty="0" smtClean="0"/>
              <a:t>Subsurface</a:t>
            </a:r>
            <a:r>
              <a:rPr lang="en-US" dirty="0" smtClean="0"/>
              <a:t> scattering</a:t>
            </a:r>
            <a:endParaRPr lang="en-US" dirty="0"/>
          </a:p>
        </p:txBody>
      </p:sp>
      <p:sp>
        <p:nvSpPr>
          <p:cNvPr id="15" name="Rectangle 14"/>
          <p:cNvSpPr/>
          <p:nvPr/>
        </p:nvSpPr>
        <p:spPr>
          <a:xfrm>
            <a:off x="759976" y="2606040"/>
            <a:ext cx="7624048" cy="155448"/>
          </a:xfrm>
          <a:prstGeom prst="rect">
            <a:avLst/>
          </a:prstGeom>
          <a:solidFill>
            <a:schemeClr val="tx1">
              <a:lumMod val="75000"/>
              <a:lumOff val="2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p:nvCxnSpPr>
        <p:spPr>
          <a:xfrm>
            <a:off x="759976" y="2606040"/>
            <a:ext cx="0" cy="15544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676757" y="1358901"/>
            <a:ext cx="686406" cy="400110"/>
          </a:xfrm>
          <a:prstGeom prst="rect">
            <a:avLst/>
          </a:prstGeom>
        </p:spPr>
        <p:txBody>
          <a:bodyPr wrap="none">
            <a:spAutoFit/>
          </a:bodyPr>
          <a:lstStyle/>
          <a:p>
            <a:r>
              <a:rPr lang="en-US" sz="2000" dirty="0">
                <a:solidFill>
                  <a:schemeClr val="bg1"/>
                </a:solidFill>
              </a:rPr>
              <a:t>1 </a:t>
            </a:r>
            <a:r>
              <a:rPr lang="en-US" sz="2000" dirty="0">
                <a:solidFill>
                  <a:schemeClr val="bg1"/>
                </a:solidFill>
                <a:ea typeface="Meiryo" panose="020B0604030504040204" pitchFamily="34" charset="-128"/>
                <a:cs typeface="Meiryo" panose="020B0604030504040204" pitchFamily="34" charset="-128"/>
              </a:rPr>
              <a:t>cm</a:t>
            </a:r>
            <a:endParaRPr lang="en-US" sz="2000" dirty="0">
              <a:solidFill>
                <a:schemeClr val="bg1"/>
              </a:solidFill>
            </a:endParaRPr>
          </a:p>
        </p:txBody>
      </p:sp>
      <p:cxnSp>
        <p:nvCxnSpPr>
          <p:cNvPr id="24" name="Straight Arrow Connector 23"/>
          <p:cNvCxnSpPr/>
          <p:nvPr/>
        </p:nvCxnSpPr>
        <p:spPr>
          <a:xfrm flipV="1">
            <a:off x="1392978" y="603504"/>
            <a:ext cx="0" cy="1920240"/>
          </a:xfrm>
          <a:prstGeom prst="straightConnector1">
            <a:avLst/>
          </a:prstGeom>
          <a:ln w="38100">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7653499" y="1898154"/>
            <a:ext cx="1584730" cy="707886"/>
          </a:xfrm>
          <a:prstGeom prst="rect">
            <a:avLst/>
          </a:prstGeom>
        </p:spPr>
        <p:txBody>
          <a:bodyPr wrap="square">
            <a:spAutoFit/>
          </a:bodyPr>
          <a:lstStyle/>
          <a:p>
            <a:pPr algn="ctr">
              <a:spcBef>
                <a:spcPct val="20000"/>
              </a:spcBef>
            </a:pPr>
            <a:r>
              <a:rPr lang="en-US" sz="2000" dirty="0" err="1">
                <a:solidFill>
                  <a:schemeClr val="bg1"/>
                </a:solidFill>
                <a:latin typeface="+mj-lt"/>
              </a:rPr>
              <a:t>pathlength</a:t>
            </a:r>
            <a:r>
              <a:rPr lang="en-US" sz="2000" dirty="0">
                <a:solidFill>
                  <a:schemeClr val="bg1"/>
                </a:solidFill>
                <a:latin typeface="+mj-lt"/>
              </a:rPr>
              <a:t> (</a:t>
            </a:r>
            <a:r>
              <a:rPr lang="el-GR" sz="2000" dirty="0">
                <a:solidFill>
                  <a:schemeClr val="bg1"/>
                </a:solidFill>
                <a:latin typeface="+mj-lt"/>
                <a:ea typeface="Meiryo" panose="020B0604030504040204" pitchFamily="34" charset="-128"/>
                <a:cs typeface="Meiryo" panose="020B0604030504040204" pitchFamily="34" charset="-128"/>
              </a:rPr>
              <a:t>Δ</a:t>
            </a:r>
            <a:r>
              <a:rPr lang="el-GR" sz="2000" dirty="0">
                <a:solidFill>
                  <a:schemeClr val="bg1"/>
                </a:solidFill>
                <a:latin typeface="+mj-lt"/>
              </a:rPr>
              <a:t>τ </a:t>
            </a:r>
            <a:r>
              <a:rPr lang="en-US" sz="2000" dirty="0">
                <a:solidFill>
                  <a:schemeClr val="bg1"/>
                </a:solidFill>
                <a:latin typeface="+mj-lt"/>
              </a:rPr>
              <a:t>= 10 </a:t>
            </a:r>
            <a:r>
              <a:rPr lang="el-GR" sz="2000" dirty="0">
                <a:solidFill>
                  <a:schemeClr val="bg1"/>
                </a:solidFill>
                <a:latin typeface="+mj-lt"/>
                <a:ea typeface="Meiryo" panose="020B0604030504040204" pitchFamily="34" charset="-128"/>
                <a:cs typeface="Meiryo" panose="020B0604030504040204" pitchFamily="34" charset="-128"/>
              </a:rPr>
              <a:t>μ</a:t>
            </a:r>
            <a:r>
              <a:rPr lang="en-US" sz="2000" dirty="0">
                <a:solidFill>
                  <a:schemeClr val="bg1"/>
                </a:solidFill>
                <a:latin typeface="+mj-lt"/>
              </a:rPr>
              <a:t>m) </a:t>
            </a:r>
          </a:p>
        </p:txBody>
      </p:sp>
      <p:grpSp>
        <p:nvGrpSpPr>
          <p:cNvPr id="12" name="Group 11"/>
          <p:cNvGrpSpPr/>
          <p:nvPr/>
        </p:nvGrpSpPr>
        <p:grpSpPr>
          <a:xfrm>
            <a:off x="3357052" y="2852928"/>
            <a:ext cx="2429896" cy="2308086"/>
            <a:chOff x="3076684" y="4059936"/>
            <a:chExt cx="2429896" cy="2308086"/>
          </a:xfrm>
        </p:grpSpPr>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20450" y="4059936"/>
              <a:ext cx="1942365" cy="1600200"/>
            </a:xfrm>
            <a:prstGeom prst="rect">
              <a:avLst/>
            </a:prstGeom>
            <a:ln w="12700">
              <a:solidFill>
                <a:srgbClr val="49CF80"/>
              </a:solidFill>
            </a:ln>
          </p:spPr>
        </p:pic>
        <p:sp>
          <p:nvSpPr>
            <p:cNvPr id="29" name="Rectangle 28"/>
            <p:cNvSpPr/>
            <p:nvPr/>
          </p:nvSpPr>
          <p:spPr>
            <a:xfrm>
              <a:off x="3076684" y="5660136"/>
              <a:ext cx="2429896" cy="707886"/>
            </a:xfrm>
            <a:prstGeom prst="rect">
              <a:avLst/>
            </a:prstGeom>
          </p:spPr>
          <p:txBody>
            <a:bodyPr wrap="square">
              <a:spAutoFit/>
            </a:bodyPr>
            <a:lstStyle/>
            <a:p>
              <a:pPr algn="ctr">
                <a:spcBef>
                  <a:spcPct val="20000"/>
                </a:spcBef>
              </a:pPr>
              <a:r>
                <a:rPr lang="en-US" sz="2000" dirty="0">
                  <a:solidFill>
                    <a:schemeClr val="bg1"/>
                  </a:solidFill>
                </a:rPr>
                <a:t>paths transmitted through ground glass </a:t>
              </a:r>
            </a:p>
          </p:txBody>
        </p:sp>
      </p:grpSp>
      <p:grpSp>
        <p:nvGrpSpPr>
          <p:cNvPr id="13" name="Group 12"/>
          <p:cNvGrpSpPr/>
          <p:nvPr/>
        </p:nvGrpSpPr>
        <p:grpSpPr>
          <a:xfrm>
            <a:off x="6367826" y="2852928"/>
            <a:ext cx="2078038" cy="2308086"/>
            <a:chOff x="6032121" y="4059936"/>
            <a:chExt cx="2078038" cy="2308086"/>
          </a:xfrm>
        </p:grpSpPr>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98367" y="4059936"/>
              <a:ext cx="1942365" cy="1600200"/>
            </a:xfrm>
            <a:prstGeom prst="rect">
              <a:avLst/>
            </a:prstGeom>
            <a:ln w="12700">
              <a:solidFill>
                <a:srgbClr val="F9965B"/>
              </a:solidFill>
            </a:ln>
          </p:spPr>
        </p:pic>
        <p:sp>
          <p:nvSpPr>
            <p:cNvPr id="45" name="Rectangle 44"/>
            <p:cNvSpPr/>
            <p:nvPr/>
          </p:nvSpPr>
          <p:spPr>
            <a:xfrm>
              <a:off x="6032121" y="5660136"/>
              <a:ext cx="2078038" cy="707886"/>
            </a:xfrm>
            <a:prstGeom prst="rect">
              <a:avLst/>
            </a:prstGeom>
          </p:spPr>
          <p:txBody>
            <a:bodyPr wrap="square">
              <a:spAutoFit/>
            </a:bodyPr>
            <a:lstStyle/>
            <a:p>
              <a:pPr algn="ctr">
                <a:spcBef>
                  <a:spcPct val="20000"/>
                </a:spcBef>
              </a:pPr>
              <a:r>
                <a:rPr lang="en-US" sz="2000" dirty="0">
                  <a:solidFill>
                    <a:schemeClr val="bg1"/>
                  </a:solidFill>
                </a:rPr>
                <a:t>diffuse-diffuse reflections</a:t>
              </a:r>
            </a:p>
          </p:txBody>
        </p:sp>
      </p:grpSp>
      <p:cxnSp>
        <p:nvCxnSpPr>
          <p:cNvPr id="51" name="Straight Connector 50"/>
          <p:cNvCxnSpPr/>
          <p:nvPr/>
        </p:nvCxnSpPr>
        <p:spPr>
          <a:xfrm>
            <a:off x="763928" y="2606040"/>
            <a:ext cx="0" cy="15544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759976" y="2606040"/>
            <a:ext cx="0" cy="15544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49" name="zirconi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5236608" y="598836"/>
            <a:ext cx="2330839" cy="1920240"/>
          </a:xfrm>
          <a:prstGeom prst="rect">
            <a:avLst/>
          </a:prstGeom>
          <a:ln w="12700">
            <a:solidFill>
              <a:schemeClr val="bg1"/>
            </a:solidFill>
          </a:ln>
        </p:spPr>
      </p:pic>
      <p:sp>
        <p:nvSpPr>
          <p:cNvPr id="53" name="Rectangle 52"/>
          <p:cNvSpPr/>
          <p:nvPr/>
        </p:nvSpPr>
        <p:spPr>
          <a:xfrm>
            <a:off x="1955665" y="1275633"/>
            <a:ext cx="1288395" cy="707886"/>
          </a:xfrm>
          <a:prstGeom prst="rect">
            <a:avLst/>
          </a:prstGeom>
        </p:spPr>
        <p:txBody>
          <a:bodyPr wrap="square">
            <a:spAutoFit/>
          </a:bodyPr>
          <a:lstStyle/>
          <a:p>
            <a:pPr algn="ctr"/>
            <a:r>
              <a:rPr lang="en-US" sz="2000" dirty="0">
                <a:solidFill>
                  <a:schemeClr val="bg1"/>
                </a:solidFill>
              </a:rPr>
              <a:t>zirconia coating</a:t>
            </a:r>
            <a:endParaRPr lang="en-US" sz="2000" dirty="0"/>
          </a:p>
        </p:txBody>
      </p:sp>
      <p:sp>
        <p:nvSpPr>
          <p:cNvPr id="54" name="Rectangle 53"/>
          <p:cNvSpPr/>
          <p:nvPr/>
        </p:nvSpPr>
        <p:spPr>
          <a:xfrm>
            <a:off x="3066138" y="1809873"/>
            <a:ext cx="1469742" cy="707886"/>
          </a:xfrm>
          <a:prstGeom prst="rect">
            <a:avLst/>
          </a:prstGeom>
        </p:spPr>
        <p:txBody>
          <a:bodyPr wrap="square">
            <a:spAutoFit/>
          </a:bodyPr>
          <a:lstStyle/>
          <a:p>
            <a:pPr algn="ctr"/>
            <a:r>
              <a:rPr lang="en-US" sz="2000" dirty="0">
                <a:solidFill>
                  <a:schemeClr val="bg1"/>
                </a:solidFill>
              </a:rPr>
              <a:t>ground glass plate</a:t>
            </a:r>
          </a:p>
        </p:txBody>
      </p:sp>
      <p:sp>
        <p:nvSpPr>
          <p:cNvPr id="55" name="Rectangle 54"/>
          <p:cNvSpPr/>
          <p:nvPr/>
        </p:nvSpPr>
        <p:spPr>
          <a:xfrm>
            <a:off x="2922233" y="587187"/>
            <a:ext cx="986873" cy="400110"/>
          </a:xfrm>
          <a:prstGeom prst="rect">
            <a:avLst/>
          </a:prstGeom>
        </p:spPr>
        <p:txBody>
          <a:bodyPr wrap="none">
            <a:spAutoFit/>
          </a:bodyPr>
          <a:lstStyle/>
          <a:p>
            <a:pPr algn="ctr"/>
            <a:r>
              <a:rPr lang="en-US" sz="2000" dirty="0">
                <a:solidFill>
                  <a:schemeClr val="bg1"/>
                </a:solidFill>
              </a:rPr>
              <a:t>diffuser</a:t>
            </a:r>
          </a:p>
        </p:txBody>
      </p:sp>
      <p:sp>
        <p:nvSpPr>
          <p:cNvPr id="56" name="Rectangle 55"/>
          <p:cNvSpPr/>
          <p:nvPr/>
        </p:nvSpPr>
        <p:spPr>
          <a:xfrm>
            <a:off x="1575937" y="593319"/>
            <a:ext cx="986873" cy="400110"/>
          </a:xfrm>
          <a:prstGeom prst="rect">
            <a:avLst/>
          </a:prstGeom>
        </p:spPr>
        <p:txBody>
          <a:bodyPr wrap="none">
            <a:spAutoFit/>
          </a:bodyPr>
          <a:lstStyle/>
          <a:p>
            <a:pPr algn="ctr"/>
            <a:r>
              <a:rPr lang="en-US" sz="2000" dirty="0">
                <a:solidFill>
                  <a:schemeClr val="bg1"/>
                </a:solidFill>
              </a:rPr>
              <a:t>diffuser</a:t>
            </a:r>
          </a:p>
        </p:txBody>
      </p:sp>
      <p:cxnSp>
        <p:nvCxnSpPr>
          <p:cNvPr id="27" name="Straight Connector 26"/>
          <p:cNvCxnSpPr/>
          <p:nvPr/>
        </p:nvCxnSpPr>
        <p:spPr>
          <a:xfrm>
            <a:off x="2220476" y="2606040"/>
            <a:ext cx="0" cy="155448"/>
          </a:xfrm>
          <a:prstGeom prst="line">
            <a:avLst/>
          </a:prstGeom>
          <a:ln w="38100">
            <a:solidFill>
              <a:srgbClr val="4C9ED9"/>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6036826" y="2606040"/>
            <a:ext cx="0" cy="155448"/>
          </a:xfrm>
          <a:prstGeom prst="line">
            <a:avLst/>
          </a:prstGeom>
          <a:ln w="38100">
            <a:solidFill>
              <a:srgbClr val="F9965B"/>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3680976" y="2606040"/>
            <a:ext cx="0" cy="155448"/>
          </a:xfrm>
          <a:prstGeom prst="line">
            <a:avLst/>
          </a:prstGeom>
          <a:ln w="38100">
            <a:solidFill>
              <a:srgbClr val="49CF80"/>
            </a:solidFill>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V="1">
            <a:off x="759976" y="3944242"/>
            <a:ext cx="392549" cy="600325"/>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H="1" flipV="1">
            <a:off x="1873976" y="3967767"/>
            <a:ext cx="802390" cy="861900"/>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H="1" flipV="1">
            <a:off x="3980161" y="3745257"/>
            <a:ext cx="663488" cy="799310"/>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H="1" flipV="1">
            <a:off x="4322269" y="3225630"/>
            <a:ext cx="327298" cy="1318939"/>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V="1">
            <a:off x="4649567" y="3824534"/>
            <a:ext cx="272869" cy="720033"/>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V="1">
            <a:off x="7027255" y="3063867"/>
            <a:ext cx="190674" cy="1436779"/>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26114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3"/>
                                        </p:tgtEl>
                                        <p:attrNameLst>
                                          <p:attrName>style.visibility</p:attrName>
                                        </p:attrNameLst>
                                      </p:cBhvr>
                                      <p:to>
                                        <p:strVal val="visible"/>
                                      </p:to>
                                    </p:set>
                                    <p:animEffect transition="in" filter="fade">
                                      <p:cBhvr>
                                        <p:cTn id="11" dur="500"/>
                                        <p:tgtEl>
                                          <p:spTgt spid="5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4"/>
                                        </p:tgtEl>
                                        <p:attrNameLst>
                                          <p:attrName>style.visibility</p:attrName>
                                        </p:attrNameLst>
                                      </p:cBhvr>
                                      <p:to>
                                        <p:strVal val="visible"/>
                                      </p:to>
                                    </p:set>
                                    <p:animEffect transition="in" filter="fade">
                                      <p:cBhvr>
                                        <p:cTn id="15" dur="500"/>
                                        <p:tgtEl>
                                          <p:spTgt spid="5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fade">
                                      <p:cBhvr>
                                        <p:cTn id="19" dur="500"/>
                                        <p:tgtEl>
                                          <p:spTgt spid="55"/>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6"/>
                                        </p:tgtEl>
                                        <p:attrNameLst>
                                          <p:attrName>style.visibility</p:attrName>
                                        </p:attrNameLst>
                                      </p:cBhvr>
                                      <p:to>
                                        <p:strVal val="visible"/>
                                      </p:to>
                                    </p:set>
                                    <p:animEffect transition="in" filter="fade">
                                      <p:cBhvr>
                                        <p:cTn id="23" dur="500"/>
                                        <p:tgtEl>
                                          <p:spTgt spid="56"/>
                                        </p:tgtEl>
                                      </p:cBhvr>
                                    </p:animEffect>
                                  </p:childTnLst>
                                </p:cTn>
                              </p:par>
                            </p:childTnLst>
                          </p:cTn>
                        </p:par>
                        <p:par>
                          <p:cTn id="24" fill="hold">
                            <p:stCondLst>
                              <p:cond delay="2500"/>
                            </p:stCondLst>
                            <p:childTnLst>
                              <p:par>
                                <p:cTn id="25" presetID="16" presetClass="entr" presetSubtype="42" fill="hold" nodeType="after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outHorizontal)">
                                      <p:cBhvr>
                                        <p:cTn id="27" dur="500"/>
                                        <p:tgtEl>
                                          <p:spTgt spid="24"/>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49"/>
                                        </p:tgtEl>
                                        <p:attrNameLst>
                                          <p:attrName>style.visibility</p:attrName>
                                        </p:attrNameLst>
                                      </p:cBhvr>
                                      <p:to>
                                        <p:strVal val="visible"/>
                                      </p:to>
                                    </p:set>
                                    <p:animEffect transition="in" filter="fade">
                                      <p:cBhvr>
                                        <p:cTn id="35" dur="500"/>
                                        <p:tgtEl>
                                          <p:spTgt spid="4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par>
                                <p:cTn id="39" presetID="10" presetClass="entr" presetSubtype="0"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500"/>
                                        <p:tgtEl>
                                          <p:spTgt spid="25"/>
                                        </p:tgtEl>
                                      </p:cBhvr>
                                    </p:animEffect>
                                  </p:childTnLst>
                                </p:cTn>
                              </p:par>
                            </p:childTnLst>
                          </p:cTn>
                        </p:par>
                        <p:par>
                          <p:cTn id="45" fill="hold">
                            <p:stCondLst>
                              <p:cond delay="4000"/>
                            </p:stCondLst>
                            <p:childTnLst>
                              <p:par>
                                <p:cTn id="46" presetID="42" presetClass="path" presetSubtype="0" fill="hold" nodeType="afterEffect">
                                  <p:stCondLst>
                                    <p:cond delay="0"/>
                                  </p:stCondLst>
                                  <p:childTnLst>
                                    <p:animMotion origin="layout" path="M 2.77778E-7 -3.58025E-6 L 0.83368 0.00093 " pathEditMode="relative" rAng="0" ptsTypes="AA">
                                      <p:cBhvr>
                                        <p:cTn id="47" dur="5166" fill="hold"/>
                                        <p:tgtEl>
                                          <p:spTgt spid="16"/>
                                        </p:tgtEl>
                                        <p:attrNameLst>
                                          <p:attrName>ppt_x</p:attrName>
                                          <p:attrName>ppt_y</p:attrName>
                                        </p:attrNameLst>
                                      </p:cBhvr>
                                      <p:rCtr x="41684" y="31"/>
                                    </p:animMotion>
                                  </p:childTnLst>
                                </p:cTn>
                              </p:par>
                              <p:par>
                                <p:cTn id="48" presetID="1" presetClass="mediacall" presetSubtype="0" fill="hold" nodeType="withEffect">
                                  <p:stCondLst>
                                    <p:cond delay="0"/>
                                  </p:stCondLst>
                                  <p:childTnLst>
                                    <p:cmd type="call" cmd="playFrom(0.0)">
                                      <p:cBhvr>
                                        <p:cTn id="49" dur="5166" fill="hold"/>
                                        <p:tgtEl>
                                          <p:spTgt spid="49"/>
                                        </p:tgtEl>
                                      </p:cBhvr>
                                    </p:cmd>
                                  </p:childTnLst>
                                </p:cTn>
                              </p:par>
                              <p:par>
                                <p:cTn id="50" presetID="1" presetClass="entr" presetSubtype="0" fill="hold" nodeType="withEffect">
                                  <p:stCondLst>
                                    <p:cond delay="1000"/>
                                  </p:stCondLst>
                                  <p:childTnLst>
                                    <p:set>
                                      <p:cBhvr>
                                        <p:cTn id="51" dur="1" fill="hold">
                                          <p:stCondLst>
                                            <p:cond delay="0"/>
                                          </p:stCondLst>
                                        </p:cTn>
                                        <p:tgtEl>
                                          <p:spTgt spid="11"/>
                                        </p:tgtEl>
                                        <p:attrNameLst>
                                          <p:attrName>style.visibility</p:attrName>
                                        </p:attrNameLst>
                                      </p:cBhvr>
                                      <p:to>
                                        <p:strVal val="visible"/>
                                      </p:to>
                                    </p:set>
                                  </p:childTnLst>
                                </p:cTn>
                              </p:par>
                              <p:par>
                                <p:cTn id="52" presetID="1" presetClass="entr" presetSubtype="0" fill="hold" nodeType="withEffect">
                                  <p:stCondLst>
                                    <p:cond delay="1000"/>
                                  </p:stCondLst>
                                  <p:childTnLst>
                                    <p:set>
                                      <p:cBhvr>
                                        <p:cTn id="53" dur="1" fill="hold">
                                          <p:stCondLst>
                                            <p:cond delay="0"/>
                                          </p:stCondLst>
                                        </p:cTn>
                                        <p:tgtEl>
                                          <p:spTgt spid="37"/>
                                        </p:tgtEl>
                                        <p:attrNameLst>
                                          <p:attrName>style.visibility</p:attrName>
                                        </p:attrNameLst>
                                      </p:cBhvr>
                                      <p:to>
                                        <p:strVal val="visible"/>
                                      </p:to>
                                    </p:set>
                                  </p:childTnLst>
                                </p:cTn>
                              </p:par>
                              <p:par>
                                <p:cTn id="54" presetID="1" presetClass="entr" presetSubtype="0" fill="hold" nodeType="withEffect">
                                  <p:stCondLst>
                                    <p:cond delay="1000"/>
                                  </p:stCondLst>
                                  <p:childTnLst>
                                    <p:set>
                                      <p:cBhvr>
                                        <p:cTn id="55" dur="1" fill="hold">
                                          <p:stCondLst>
                                            <p:cond delay="0"/>
                                          </p:stCondLst>
                                        </p:cTn>
                                        <p:tgtEl>
                                          <p:spTgt spid="38"/>
                                        </p:tgtEl>
                                        <p:attrNameLst>
                                          <p:attrName>style.visibility</p:attrName>
                                        </p:attrNameLst>
                                      </p:cBhvr>
                                      <p:to>
                                        <p:strVal val="visible"/>
                                      </p:to>
                                    </p:set>
                                  </p:childTnLst>
                                </p:cTn>
                              </p:par>
                              <p:par>
                                <p:cTn id="56" presetID="1" presetClass="entr" presetSubtype="0" fill="hold" nodeType="withEffect">
                                  <p:stCondLst>
                                    <p:cond delay="1000"/>
                                  </p:stCondLst>
                                  <p:childTnLst>
                                    <p:set>
                                      <p:cBhvr>
                                        <p:cTn id="57" dur="1" fill="hold">
                                          <p:stCondLst>
                                            <p:cond delay="0"/>
                                          </p:stCondLst>
                                        </p:cTn>
                                        <p:tgtEl>
                                          <p:spTgt spid="27"/>
                                        </p:tgtEl>
                                        <p:attrNameLst>
                                          <p:attrName>style.visibility</p:attrName>
                                        </p:attrNameLst>
                                      </p:cBhvr>
                                      <p:to>
                                        <p:strVal val="visible"/>
                                      </p:to>
                                    </p:set>
                                  </p:childTnLst>
                                </p:cTn>
                              </p:par>
                              <p:par>
                                <p:cTn id="58" presetID="1" presetClass="entr" presetSubtype="0" fill="hold" nodeType="withEffect">
                                  <p:stCondLst>
                                    <p:cond delay="2000"/>
                                  </p:stCondLst>
                                  <p:childTnLst>
                                    <p:set>
                                      <p:cBhvr>
                                        <p:cTn id="59" dur="1" fill="hold">
                                          <p:stCondLst>
                                            <p:cond delay="0"/>
                                          </p:stCondLst>
                                        </p:cTn>
                                        <p:tgtEl>
                                          <p:spTgt spid="12"/>
                                        </p:tgtEl>
                                        <p:attrNameLst>
                                          <p:attrName>style.visibility</p:attrName>
                                        </p:attrNameLst>
                                      </p:cBhvr>
                                      <p:to>
                                        <p:strVal val="visible"/>
                                      </p:to>
                                    </p:set>
                                  </p:childTnLst>
                                </p:cTn>
                              </p:par>
                              <p:par>
                                <p:cTn id="60" presetID="1" presetClass="entr" presetSubtype="0" fill="hold" nodeType="withEffect">
                                  <p:stCondLst>
                                    <p:cond delay="2000"/>
                                  </p:stCondLst>
                                  <p:childTnLst>
                                    <p:set>
                                      <p:cBhvr>
                                        <p:cTn id="61" dur="1" fill="hold">
                                          <p:stCondLst>
                                            <p:cond delay="0"/>
                                          </p:stCondLst>
                                        </p:cTn>
                                        <p:tgtEl>
                                          <p:spTgt spid="40"/>
                                        </p:tgtEl>
                                        <p:attrNameLst>
                                          <p:attrName>style.visibility</p:attrName>
                                        </p:attrNameLst>
                                      </p:cBhvr>
                                      <p:to>
                                        <p:strVal val="visible"/>
                                      </p:to>
                                    </p:set>
                                  </p:childTnLst>
                                </p:cTn>
                              </p:par>
                              <p:par>
                                <p:cTn id="62" presetID="1" presetClass="entr" presetSubtype="0" fill="hold" nodeType="withEffect">
                                  <p:stCondLst>
                                    <p:cond delay="2000"/>
                                  </p:stCondLst>
                                  <p:childTnLst>
                                    <p:set>
                                      <p:cBhvr>
                                        <p:cTn id="63" dur="1" fill="hold">
                                          <p:stCondLst>
                                            <p:cond delay="0"/>
                                          </p:stCondLst>
                                        </p:cTn>
                                        <p:tgtEl>
                                          <p:spTgt spid="42"/>
                                        </p:tgtEl>
                                        <p:attrNameLst>
                                          <p:attrName>style.visibility</p:attrName>
                                        </p:attrNameLst>
                                      </p:cBhvr>
                                      <p:to>
                                        <p:strVal val="visible"/>
                                      </p:to>
                                    </p:set>
                                  </p:childTnLst>
                                </p:cTn>
                              </p:par>
                              <p:par>
                                <p:cTn id="64" presetID="1" presetClass="entr" presetSubtype="0" fill="hold" nodeType="withEffect">
                                  <p:stCondLst>
                                    <p:cond delay="2000"/>
                                  </p:stCondLst>
                                  <p:childTnLst>
                                    <p:set>
                                      <p:cBhvr>
                                        <p:cTn id="65" dur="1" fill="hold">
                                          <p:stCondLst>
                                            <p:cond delay="0"/>
                                          </p:stCondLst>
                                        </p:cTn>
                                        <p:tgtEl>
                                          <p:spTgt spid="46"/>
                                        </p:tgtEl>
                                        <p:attrNameLst>
                                          <p:attrName>style.visibility</p:attrName>
                                        </p:attrNameLst>
                                      </p:cBhvr>
                                      <p:to>
                                        <p:strVal val="visible"/>
                                      </p:to>
                                    </p:set>
                                  </p:childTnLst>
                                </p:cTn>
                              </p:par>
                              <p:par>
                                <p:cTn id="66" presetID="1" presetClass="entr" presetSubtype="0" fill="hold" nodeType="withEffect">
                                  <p:stCondLst>
                                    <p:cond delay="2000"/>
                                  </p:stCondLst>
                                  <p:childTnLst>
                                    <p:set>
                                      <p:cBhvr>
                                        <p:cTn id="67" dur="1" fill="hold">
                                          <p:stCondLst>
                                            <p:cond delay="0"/>
                                          </p:stCondLst>
                                        </p:cTn>
                                        <p:tgtEl>
                                          <p:spTgt spid="30"/>
                                        </p:tgtEl>
                                        <p:attrNameLst>
                                          <p:attrName>style.visibility</p:attrName>
                                        </p:attrNameLst>
                                      </p:cBhvr>
                                      <p:to>
                                        <p:strVal val="visible"/>
                                      </p:to>
                                    </p:set>
                                  </p:childTnLst>
                                </p:cTn>
                              </p:par>
                              <p:par>
                                <p:cTn id="68" presetID="1" presetClass="entr" presetSubtype="0" fill="hold" nodeType="withEffect">
                                  <p:stCondLst>
                                    <p:cond delay="3600"/>
                                  </p:stCondLst>
                                  <p:childTnLst>
                                    <p:set>
                                      <p:cBhvr>
                                        <p:cTn id="69" dur="1" fill="hold">
                                          <p:stCondLst>
                                            <p:cond delay="0"/>
                                          </p:stCondLst>
                                        </p:cTn>
                                        <p:tgtEl>
                                          <p:spTgt spid="13"/>
                                        </p:tgtEl>
                                        <p:attrNameLst>
                                          <p:attrName>style.visibility</p:attrName>
                                        </p:attrNameLst>
                                      </p:cBhvr>
                                      <p:to>
                                        <p:strVal val="visible"/>
                                      </p:to>
                                    </p:set>
                                  </p:childTnLst>
                                </p:cTn>
                              </p:par>
                              <p:par>
                                <p:cTn id="70" presetID="1" presetClass="entr" presetSubtype="0" fill="hold" nodeType="withEffect">
                                  <p:stCondLst>
                                    <p:cond delay="3600"/>
                                  </p:stCondLst>
                                  <p:childTnLst>
                                    <p:set>
                                      <p:cBhvr>
                                        <p:cTn id="71" dur="1" fill="hold">
                                          <p:stCondLst>
                                            <p:cond delay="0"/>
                                          </p:stCondLst>
                                        </p:cTn>
                                        <p:tgtEl>
                                          <p:spTgt spid="47"/>
                                        </p:tgtEl>
                                        <p:attrNameLst>
                                          <p:attrName>style.visibility</p:attrName>
                                        </p:attrNameLst>
                                      </p:cBhvr>
                                      <p:to>
                                        <p:strVal val="visible"/>
                                      </p:to>
                                    </p:set>
                                  </p:childTnLst>
                                </p:cTn>
                              </p:par>
                              <p:par>
                                <p:cTn id="72" presetID="1" presetClass="entr" presetSubtype="0" fill="hold" nodeType="withEffect">
                                  <p:stCondLst>
                                    <p:cond delay="3600"/>
                                  </p:stCondLst>
                                  <p:childTnLst>
                                    <p:set>
                                      <p:cBhvr>
                                        <p:cTn id="73" dur="1" fill="hold">
                                          <p:stCondLst>
                                            <p:cond delay="0"/>
                                          </p:stCondLst>
                                        </p:cTn>
                                        <p:tgtEl>
                                          <p:spTgt spid="31"/>
                                        </p:tgtEl>
                                        <p:attrNameLst>
                                          <p:attrName>style.visibility</p:attrName>
                                        </p:attrNameLst>
                                      </p:cBhvr>
                                      <p:to>
                                        <p:strVal val="visible"/>
                                      </p:to>
                                    </p:set>
                                  </p:childTnLst>
                                </p:cTn>
                              </p:par>
                            </p:childTnLst>
                          </p:cTn>
                        </p:par>
                        <p:par>
                          <p:cTn id="74" fill="hold">
                            <p:stCondLst>
                              <p:cond delay="9166"/>
                            </p:stCondLst>
                            <p:childTnLst>
                              <p:par>
                                <p:cTn id="75" presetID="1" presetClass="exit" presetSubtype="0" fill="hold" nodeType="afterEffect">
                                  <p:stCondLst>
                                    <p:cond delay="1000"/>
                                  </p:stCondLst>
                                  <p:childTnLst>
                                    <p:set>
                                      <p:cBhvr>
                                        <p:cTn id="76" dur="1" fill="hold">
                                          <p:stCondLst>
                                            <p:cond delay="0"/>
                                          </p:stCondLst>
                                        </p:cTn>
                                        <p:tgtEl>
                                          <p:spTgt spid="16"/>
                                        </p:tgtEl>
                                        <p:attrNameLst>
                                          <p:attrName>style.visibility</p:attrName>
                                        </p:attrNameLst>
                                      </p:cBhvr>
                                      <p:to>
                                        <p:strVal val="hidden"/>
                                      </p:to>
                                    </p:set>
                                  </p:childTnLst>
                                </p:cTn>
                              </p:par>
                              <p:par>
                                <p:cTn id="77" presetID="1" presetClass="entr" presetSubtype="0" fill="hold" nodeType="withEffect">
                                  <p:stCondLst>
                                    <p:cond delay="1000"/>
                                  </p:stCondLst>
                                  <p:childTnLst>
                                    <p:set>
                                      <p:cBhvr>
                                        <p:cTn id="78" dur="1" fill="hold">
                                          <p:stCondLst>
                                            <p:cond delay="0"/>
                                          </p:stCondLst>
                                        </p:cTn>
                                        <p:tgtEl>
                                          <p:spTgt spid="51"/>
                                        </p:tgtEl>
                                        <p:attrNameLst>
                                          <p:attrName>style.visibility</p:attrName>
                                        </p:attrNameLst>
                                      </p:cBhvr>
                                      <p:to>
                                        <p:strVal val="visible"/>
                                      </p:to>
                                    </p:set>
                                  </p:childTnLst>
                                </p:cTn>
                              </p:par>
                              <p:par>
                                <p:cTn id="79" presetID="42" presetClass="path" presetSubtype="0" fill="hold" nodeType="withEffect">
                                  <p:stCondLst>
                                    <p:cond delay="1000"/>
                                  </p:stCondLst>
                                  <p:childTnLst>
                                    <p:animMotion origin="layout" path="M 3.05556E-6 -3.58025E-6 L 0.83368 0.00093 " pathEditMode="relative" rAng="0" ptsTypes="AA">
                                      <p:cBhvr>
                                        <p:cTn id="80" dur="5170" fill="hold"/>
                                        <p:tgtEl>
                                          <p:spTgt spid="51"/>
                                        </p:tgtEl>
                                        <p:attrNameLst>
                                          <p:attrName>ppt_x</p:attrName>
                                          <p:attrName>ppt_y</p:attrName>
                                        </p:attrNameLst>
                                      </p:cBhvr>
                                      <p:rCtr x="41684" y="31"/>
                                    </p:animMotion>
                                  </p:childTnLst>
                                </p:cTn>
                              </p:par>
                              <p:par>
                                <p:cTn id="81" presetID="1" presetClass="mediacall" presetSubtype="0" fill="hold" nodeType="withEffect">
                                  <p:stCondLst>
                                    <p:cond delay="1000"/>
                                  </p:stCondLst>
                                  <p:childTnLst>
                                    <p:cmd type="call" cmd="playFrom(0.0)">
                                      <p:cBhvr>
                                        <p:cTn id="82" dur="5166" fill="hold"/>
                                        <p:tgtEl>
                                          <p:spTgt spid="49"/>
                                        </p:tgtEl>
                                      </p:cBhvr>
                                    </p:cmd>
                                  </p:childTnLst>
                                </p:cTn>
                              </p:par>
                            </p:childTnLst>
                          </p:cTn>
                        </p:par>
                        <p:par>
                          <p:cTn id="83" fill="hold">
                            <p:stCondLst>
                              <p:cond delay="15336"/>
                            </p:stCondLst>
                            <p:childTnLst>
                              <p:par>
                                <p:cTn id="84" presetID="1" presetClass="exit" presetSubtype="0" fill="hold" nodeType="afterEffect">
                                  <p:stCondLst>
                                    <p:cond delay="1000"/>
                                  </p:stCondLst>
                                  <p:childTnLst>
                                    <p:set>
                                      <p:cBhvr>
                                        <p:cTn id="85" dur="1" fill="hold">
                                          <p:stCondLst>
                                            <p:cond delay="0"/>
                                          </p:stCondLst>
                                        </p:cTn>
                                        <p:tgtEl>
                                          <p:spTgt spid="51"/>
                                        </p:tgtEl>
                                        <p:attrNameLst>
                                          <p:attrName>style.visibility</p:attrName>
                                        </p:attrNameLst>
                                      </p:cBhvr>
                                      <p:to>
                                        <p:strVal val="hidden"/>
                                      </p:to>
                                    </p:set>
                                  </p:childTnLst>
                                </p:cTn>
                              </p:par>
                              <p:par>
                                <p:cTn id="86" presetID="1" presetClass="entr" presetSubtype="0" fill="hold" nodeType="withEffect">
                                  <p:stCondLst>
                                    <p:cond delay="1000"/>
                                  </p:stCondLst>
                                  <p:childTnLst>
                                    <p:set>
                                      <p:cBhvr>
                                        <p:cTn id="87" dur="1" fill="hold">
                                          <p:stCondLst>
                                            <p:cond delay="0"/>
                                          </p:stCondLst>
                                        </p:cTn>
                                        <p:tgtEl>
                                          <p:spTgt spid="52"/>
                                        </p:tgtEl>
                                        <p:attrNameLst>
                                          <p:attrName>style.visibility</p:attrName>
                                        </p:attrNameLst>
                                      </p:cBhvr>
                                      <p:to>
                                        <p:strVal val="visible"/>
                                      </p:to>
                                    </p:set>
                                  </p:childTnLst>
                                </p:cTn>
                              </p:par>
                              <p:par>
                                <p:cTn id="88" presetID="42" presetClass="path" presetSubtype="0" fill="hold" nodeType="withEffect">
                                  <p:stCondLst>
                                    <p:cond delay="1000"/>
                                  </p:stCondLst>
                                  <p:childTnLst>
                                    <p:animMotion origin="layout" path="M 2.77778E-7 -3.58025E-6 L 0.83368 0.00093 " pathEditMode="relative" rAng="0" ptsTypes="AA">
                                      <p:cBhvr>
                                        <p:cTn id="89" dur="5170" fill="hold"/>
                                        <p:tgtEl>
                                          <p:spTgt spid="52"/>
                                        </p:tgtEl>
                                        <p:attrNameLst>
                                          <p:attrName>ppt_x</p:attrName>
                                          <p:attrName>ppt_y</p:attrName>
                                        </p:attrNameLst>
                                      </p:cBhvr>
                                      <p:rCtr x="41684" y="31"/>
                                    </p:animMotion>
                                  </p:childTnLst>
                                </p:cTn>
                              </p:par>
                              <p:par>
                                <p:cTn id="90" presetID="1" presetClass="mediacall" presetSubtype="0" fill="hold" nodeType="withEffect">
                                  <p:stCondLst>
                                    <p:cond delay="1000"/>
                                  </p:stCondLst>
                                  <p:childTnLst>
                                    <p:cmd type="call" cmd="playFrom(0.0)">
                                      <p:cBhvr>
                                        <p:cTn id="91" dur="5166" fill="hold"/>
                                        <p:tgtEl>
                                          <p:spTgt spid="4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2" fill="remove" display="0">
                  <p:stCondLst>
                    <p:cond delay="indefinite"/>
                  </p:stCondLst>
                </p:cTn>
                <p:tgtEl>
                  <p:spTgt spid="49"/>
                </p:tgtEl>
              </p:cMediaNode>
            </p:video>
            <p:par>
              <p:cTn id="93"/>
            </p:par>
          </p:childTnLst>
        </p:cTn>
      </p:par>
    </p:tnLst>
    <p:bldLst>
      <p:bldP spid="15" grpId="0" animBg="1"/>
      <p:bldP spid="23" grpId="0"/>
      <p:bldP spid="25" grpId="0"/>
      <p:bldP spid="53" grpId="0"/>
      <p:bldP spid="54" grpId="0"/>
      <p:bldP spid="55" grpId="0"/>
      <p:bldP spid="5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21792"/>
          </a:xfrm>
        </p:spPr>
        <p:txBody>
          <a:bodyPr>
            <a:noAutofit/>
          </a:bodyPr>
          <a:lstStyle/>
          <a:p>
            <a:r>
              <a:rPr lang="en-US" dirty="0" smtClean="0"/>
              <a:t>Dispersion</a:t>
            </a:r>
            <a:endParaRPr lang="en-US" dirty="0"/>
          </a:p>
        </p:txBody>
      </p:sp>
      <p:sp>
        <p:nvSpPr>
          <p:cNvPr id="15" name="Rectangle 14"/>
          <p:cNvSpPr/>
          <p:nvPr/>
        </p:nvSpPr>
        <p:spPr>
          <a:xfrm>
            <a:off x="759976" y="2606040"/>
            <a:ext cx="7624048" cy="155448"/>
          </a:xfrm>
          <a:prstGeom prst="rect">
            <a:avLst/>
          </a:prstGeom>
          <a:solidFill>
            <a:schemeClr val="tx1">
              <a:lumMod val="75000"/>
              <a:lumOff val="2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p:nvCxnSpPr>
        <p:spPr>
          <a:xfrm>
            <a:off x="759976" y="2606040"/>
            <a:ext cx="0" cy="15544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811895" y="1360796"/>
            <a:ext cx="686406" cy="400110"/>
          </a:xfrm>
          <a:prstGeom prst="rect">
            <a:avLst/>
          </a:prstGeom>
        </p:spPr>
        <p:txBody>
          <a:bodyPr wrap="none">
            <a:spAutoFit/>
          </a:bodyPr>
          <a:lstStyle/>
          <a:p>
            <a:r>
              <a:rPr lang="en-US" sz="2000" dirty="0">
                <a:solidFill>
                  <a:schemeClr val="bg1"/>
                </a:solidFill>
              </a:rPr>
              <a:t>1 </a:t>
            </a:r>
            <a:r>
              <a:rPr lang="en-US" sz="2000" dirty="0">
                <a:solidFill>
                  <a:schemeClr val="bg1"/>
                </a:solidFill>
                <a:ea typeface="Meiryo" panose="020B0604030504040204" pitchFamily="34" charset="-128"/>
                <a:cs typeface="Meiryo" panose="020B0604030504040204" pitchFamily="34" charset="-128"/>
              </a:rPr>
              <a:t>cm</a:t>
            </a:r>
            <a:endParaRPr lang="en-US" sz="2000" dirty="0">
              <a:solidFill>
                <a:schemeClr val="bg1"/>
              </a:solidFill>
            </a:endParaRPr>
          </a:p>
        </p:txBody>
      </p:sp>
      <p:cxnSp>
        <p:nvCxnSpPr>
          <p:cNvPr id="24" name="Straight Arrow Connector 23"/>
          <p:cNvCxnSpPr/>
          <p:nvPr/>
        </p:nvCxnSpPr>
        <p:spPr>
          <a:xfrm flipV="1">
            <a:off x="1507278" y="603504"/>
            <a:ext cx="0" cy="1920240"/>
          </a:xfrm>
          <a:prstGeom prst="straightConnector1">
            <a:avLst/>
          </a:prstGeom>
          <a:ln w="38100">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763928" y="2606040"/>
            <a:ext cx="0" cy="15544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759976" y="2606040"/>
            <a:ext cx="0" cy="15544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39" name="Picture 38"/>
          <p:cNvPicPr>
            <a:picLocks noChangeAspect="1"/>
          </p:cNvPicPr>
          <p:nvPr/>
        </p:nvPicPr>
        <p:blipFill rotWithShape="1">
          <a:blip r:embed="rId5" cstate="print">
            <a:extLst>
              <a:ext uri="{28A0092B-C50C-407E-A947-70E740481C1C}">
                <a14:useLocalDpi xmlns:a14="http://schemas.microsoft.com/office/drawing/2010/main" val="0"/>
              </a:ext>
            </a:extLst>
          </a:blip>
          <a:srcRect t="21376" r="20912"/>
          <a:stretch/>
        </p:blipFill>
        <p:spPr>
          <a:xfrm>
            <a:off x="1695784" y="603504"/>
            <a:ext cx="2095805" cy="1920240"/>
          </a:xfrm>
          <a:prstGeom prst="rect">
            <a:avLst/>
          </a:prstGeom>
          <a:ln w="12700">
            <a:solidFill>
              <a:schemeClr val="bg1"/>
            </a:solidFill>
          </a:ln>
        </p:spPr>
      </p:pic>
      <p:sp>
        <p:nvSpPr>
          <p:cNvPr id="43" name="Rectangle 42"/>
          <p:cNvSpPr/>
          <p:nvPr/>
        </p:nvSpPr>
        <p:spPr>
          <a:xfrm>
            <a:off x="1664428" y="1807269"/>
            <a:ext cx="856659" cy="707886"/>
          </a:xfrm>
          <a:prstGeom prst="rect">
            <a:avLst/>
          </a:prstGeom>
        </p:spPr>
        <p:txBody>
          <a:bodyPr wrap="square">
            <a:spAutoFit/>
          </a:bodyPr>
          <a:lstStyle/>
          <a:p>
            <a:pPr algn="ctr"/>
            <a:r>
              <a:rPr lang="en-US" sz="2000" dirty="0">
                <a:solidFill>
                  <a:schemeClr val="bg1"/>
                </a:solidFill>
              </a:rPr>
              <a:t>plastic bead</a:t>
            </a:r>
          </a:p>
        </p:txBody>
      </p:sp>
      <p:sp>
        <p:nvSpPr>
          <p:cNvPr id="48" name="Rectangle 47"/>
          <p:cNvSpPr/>
          <p:nvPr/>
        </p:nvSpPr>
        <p:spPr>
          <a:xfrm>
            <a:off x="2800679" y="595500"/>
            <a:ext cx="986873" cy="400110"/>
          </a:xfrm>
          <a:prstGeom prst="rect">
            <a:avLst/>
          </a:prstGeom>
        </p:spPr>
        <p:txBody>
          <a:bodyPr wrap="none">
            <a:spAutoFit/>
          </a:bodyPr>
          <a:lstStyle/>
          <a:p>
            <a:pPr algn="ctr"/>
            <a:r>
              <a:rPr lang="en-US" sz="2000" dirty="0">
                <a:solidFill>
                  <a:schemeClr val="bg1"/>
                </a:solidFill>
              </a:rPr>
              <a:t>diffuser</a:t>
            </a:r>
          </a:p>
        </p:txBody>
      </p:sp>
      <p:sp>
        <p:nvSpPr>
          <p:cNvPr id="50" name="Rectangle 49"/>
          <p:cNvSpPr/>
          <p:nvPr/>
        </p:nvSpPr>
        <p:spPr>
          <a:xfrm>
            <a:off x="1699965" y="595500"/>
            <a:ext cx="849015" cy="400110"/>
          </a:xfrm>
          <a:prstGeom prst="rect">
            <a:avLst/>
          </a:prstGeom>
        </p:spPr>
        <p:txBody>
          <a:bodyPr wrap="none">
            <a:spAutoFit/>
          </a:bodyPr>
          <a:lstStyle/>
          <a:p>
            <a:pPr algn="ctr"/>
            <a:r>
              <a:rPr lang="en-US" sz="2000" dirty="0">
                <a:solidFill>
                  <a:schemeClr val="bg1"/>
                </a:solidFill>
              </a:rPr>
              <a:t>mirror</a:t>
            </a:r>
          </a:p>
        </p:txBody>
      </p:sp>
      <p:pic>
        <p:nvPicPr>
          <p:cNvPr id="65" name="diamond_slow">
            <a:hlinkClick r:id="" action="ppaction://media"/>
          </p:cNvPr>
          <p:cNvPicPr>
            <a:picLocks noChangeAspect="1"/>
          </p:cNvPicPr>
          <p:nvPr>
            <a:videoFile r:link="rId1"/>
            <p:extLst>
              <p:ext uri="{DAA4B4D4-6D71-4841-9C94-3DE7FCFB9230}">
                <p14:media xmlns:p14="http://schemas.microsoft.com/office/powerpoint/2010/main" r:embed="rId2">
                  <p14:trim st="1000"/>
                </p14:media>
              </p:ext>
            </p:extLst>
          </p:nvPr>
        </p:nvPicPr>
        <p:blipFill rotWithShape="1">
          <a:blip r:embed="rId6"/>
          <a:srcRect t="21533" r="22549"/>
          <a:stretch>
            <a:fillRect/>
          </a:stretch>
        </p:blipFill>
        <p:spPr>
          <a:xfrm>
            <a:off x="5374591" y="603504"/>
            <a:ext cx="2054874" cy="1920240"/>
          </a:xfrm>
          <a:prstGeom prst="rect">
            <a:avLst/>
          </a:prstGeom>
          <a:ln w="12700">
            <a:solidFill>
              <a:schemeClr val="bg1"/>
            </a:solidFill>
          </a:ln>
        </p:spPr>
      </p:pic>
      <p:grpSp>
        <p:nvGrpSpPr>
          <p:cNvPr id="14" name="Group 13"/>
          <p:cNvGrpSpPr/>
          <p:nvPr/>
        </p:nvGrpSpPr>
        <p:grpSpPr>
          <a:xfrm>
            <a:off x="343512" y="2852928"/>
            <a:ext cx="2417246" cy="2008428"/>
            <a:chOff x="343512" y="4069080"/>
            <a:chExt cx="2417246" cy="2008428"/>
          </a:xfrm>
        </p:grpSpPr>
        <p:pic>
          <p:nvPicPr>
            <p:cNvPr id="59" name="Picture 58"/>
            <p:cNvPicPr>
              <a:picLocks noChangeAspect="1"/>
            </p:cNvPicPr>
            <p:nvPr/>
          </p:nvPicPr>
          <p:blipFill rotWithShape="1">
            <a:blip r:embed="rId7" cstate="print">
              <a:extLst>
                <a:ext uri="{28A0092B-C50C-407E-A947-70E740481C1C}">
                  <a14:useLocalDpi xmlns:a14="http://schemas.microsoft.com/office/drawing/2010/main" val="0"/>
                </a:ext>
              </a:extLst>
            </a:blip>
            <a:srcRect l="1" t="21549" r="22487"/>
            <a:stretch/>
          </p:blipFill>
          <p:spPr>
            <a:xfrm>
              <a:off x="694944" y="4069080"/>
              <a:ext cx="1714068" cy="1600200"/>
            </a:xfrm>
            <a:prstGeom prst="rect">
              <a:avLst/>
            </a:prstGeom>
            <a:ln w="12700">
              <a:solidFill>
                <a:srgbClr val="4C9ED9"/>
              </a:solidFill>
            </a:ln>
          </p:spPr>
        </p:pic>
        <p:sp>
          <p:nvSpPr>
            <p:cNvPr id="80" name="Rectangle 79"/>
            <p:cNvSpPr/>
            <p:nvPr/>
          </p:nvSpPr>
          <p:spPr>
            <a:xfrm>
              <a:off x="343512" y="5677398"/>
              <a:ext cx="2417246" cy="400110"/>
            </a:xfrm>
            <a:prstGeom prst="rect">
              <a:avLst/>
            </a:prstGeom>
          </p:spPr>
          <p:txBody>
            <a:bodyPr wrap="square">
              <a:spAutoFit/>
            </a:bodyPr>
            <a:lstStyle/>
            <a:p>
              <a:pPr algn="ctr">
                <a:spcBef>
                  <a:spcPct val="20000"/>
                </a:spcBef>
              </a:pPr>
              <a:r>
                <a:rPr lang="en-US" sz="2000" dirty="0">
                  <a:solidFill>
                    <a:schemeClr val="bg1"/>
                  </a:solidFill>
                </a:rPr>
                <a:t>facets </a:t>
              </a:r>
              <a:r>
                <a:rPr lang="en-US" sz="2000" dirty="0" smtClean="0">
                  <a:solidFill>
                    <a:schemeClr val="bg1"/>
                  </a:solidFill>
                </a:rPr>
                <a:t>changing </a:t>
              </a:r>
              <a:r>
                <a:rPr lang="en-US" sz="2000" dirty="0">
                  <a:solidFill>
                    <a:schemeClr val="bg1"/>
                  </a:solidFill>
                </a:rPr>
                <a:t>color</a:t>
              </a:r>
            </a:p>
          </p:txBody>
        </p:sp>
      </p:grpSp>
      <p:grpSp>
        <p:nvGrpSpPr>
          <p:cNvPr id="17" name="Group 16"/>
          <p:cNvGrpSpPr/>
          <p:nvPr/>
        </p:nvGrpSpPr>
        <p:grpSpPr>
          <a:xfrm>
            <a:off x="3252564" y="2852928"/>
            <a:ext cx="2638873" cy="2316204"/>
            <a:chOff x="3003173" y="4069080"/>
            <a:chExt cx="2638873" cy="2316204"/>
          </a:xfrm>
        </p:grpSpPr>
        <p:pic>
          <p:nvPicPr>
            <p:cNvPr id="62" name="Picture 61"/>
            <p:cNvPicPr>
              <a:picLocks noChangeAspect="1"/>
            </p:cNvPicPr>
            <p:nvPr/>
          </p:nvPicPr>
          <p:blipFill rotWithShape="1">
            <a:blip r:embed="rId8" cstate="print">
              <a:extLst>
                <a:ext uri="{28A0092B-C50C-407E-A947-70E740481C1C}">
                  <a14:useLocalDpi xmlns:a14="http://schemas.microsoft.com/office/drawing/2010/main" val="0"/>
                </a:ext>
              </a:extLst>
            </a:blip>
            <a:srcRect l="-1" t="21550" r="22487" b="-1"/>
            <a:stretch/>
          </p:blipFill>
          <p:spPr>
            <a:xfrm>
              <a:off x="3465577" y="4069080"/>
              <a:ext cx="1714067" cy="1600200"/>
            </a:xfrm>
            <a:prstGeom prst="rect">
              <a:avLst/>
            </a:prstGeom>
            <a:ln w="12700">
              <a:solidFill>
                <a:srgbClr val="49CF80"/>
              </a:solidFill>
            </a:ln>
          </p:spPr>
        </p:pic>
        <p:sp>
          <p:nvSpPr>
            <p:cNvPr id="83" name="Rectangle 82"/>
            <p:cNvSpPr/>
            <p:nvPr/>
          </p:nvSpPr>
          <p:spPr>
            <a:xfrm>
              <a:off x="3003173" y="5677398"/>
              <a:ext cx="2638873" cy="707886"/>
            </a:xfrm>
            <a:prstGeom prst="rect">
              <a:avLst/>
            </a:prstGeom>
          </p:spPr>
          <p:txBody>
            <a:bodyPr wrap="square">
              <a:spAutoFit/>
            </a:bodyPr>
            <a:lstStyle/>
            <a:p>
              <a:pPr>
                <a:spcBef>
                  <a:spcPct val="20000"/>
                </a:spcBef>
              </a:pPr>
              <a:r>
                <a:rPr lang="en-US" sz="2000" dirty="0">
                  <a:solidFill>
                    <a:schemeClr val="bg1"/>
                  </a:solidFill>
                </a:rPr>
                <a:t>surface reflections surface-wall reflections</a:t>
              </a:r>
            </a:p>
          </p:txBody>
        </p:sp>
      </p:grpSp>
      <p:grpSp>
        <p:nvGrpSpPr>
          <p:cNvPr id="18" name="Group 17"/>
          <p:cNvGrpSpPr/>
          <p:nvPr/>
        </p:nvGrpSpPr>
        <p:grpSpPr>
          <a:xfrm>
            <a:off x="6346664" y="2852928"/>
            <a:ext cx="2400458" cy="2008428"/>
            <a:chOff x="5901933" y="4069080"/>
            <a:chExt cx="2400458" cy="2008428"/>
          </a:xfrm>
        </p:grpSpPr>
        <p:pic>
          <p:nvPicPr>
            <p:cNvPr id="64" name="Picture 63"/>
            <p:cNvPicPr>
              <a:picLocks noChangeAspect="1"/>
            </p:cNvPicPr>
            <p:nvPr/>
          </p:nvPicPr>
          <p:blipFill rotWithShape="1">
            <a:blip r:embed="rId9" cstate="print">
              <a:extLst>
                <a:ext uri="{28A0092B-C50C-407E-A947-70E740481C1C}">
                  <a14:useLocalDpi xmlns:a14="http://schemas.microsoft.com/office/drawing/2010/main" val="0"/>
                </a:ext>
              </a:extLst>
            </a:blip>
            <a:srcRect l="1" t="21549" r="22488"/>
            <a:stretch/>
          </p:blipFill>
          <p:spPr>
            <a:xfrm>
              <a:off x="6245129" y="4069080"/>
              <a:ext cx="1714066" cy="1600200"/>
            </a:xfrm>
            <a:prstGeom prst="rect">
              <a:avLst/>
            </a:prstGeom>
            <a:ln w="12700">
              <a:solidFill>
                <a:srgbClr val="F9965B"/>
              </a:solidFill>
            </a:ln>
          </p:spPr>
        </p:pic>
        <p:sp>
          <p:nvSpPr>
            <p:cNvPr id="86" name="Rectangle 85"/>
            <p:cNvSpPr/>
            <p:nvPr/>
          </p:nvSpPr>
          <p:spPr>
            <a:xfrm>
              <a:off x="5901933" y="5677398"/>
              <a:ext cx="2400458" cy="400110"/>
            </a:xfrm>
            <a:prstGeom prst="rect">
              <a:avLst/>
            </a:prstGeom>
          </p:spPr>
          <p:txBody>
            <a:bodyPr wrap="square">
              <a:spAutoFit/>
            </a:bodyPr>
            <a:lstStyle/>
            <a:p>
              <a:pPr algn="ctr">
                <a:spcBef>
                  <a:spcPct val="20000"/>
                </a:spcBef>
              </a:pPr>
              <a:r>
                <a:rPr lang="en-US" sz="2000" dirty="0">
                  <a:solidFill>
                    <a:schemeClr val="bg1"/>
                  </a:solidFill>
                </a:rPr>
                <a:t>rainbow</a:t>
              </a:r>
            </a:p>
          </p:txBody>
        </p:sp>
      </p:grpSp>
      <p:cxnSp>
        <p:nvCxnSpPr>
          <p:cNvPr id="27" name="Straight Connector 26"/>
          <p:cNvCxnSpPr/>
          <p:nvPr/>
        </p:nvCxnSpPr>
        <p:spPr>
          <a:xfrm>
            <a:off x="3576737" y="2606040"/>
            <a:ext cx="0" cy="155448"/>
          </a:xfrm>
          <a:prstGeom prst="line">
            <a:avLst/>
          </a:prstGeom>
          <a:ln w="38100">
            <a:solidFill>
              <a:srgbClr val="4C9ED9"/>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4326961" y="2606040"/>
            <a:ext cx="0" cy="155448"/>
          </a:xfrm>
          <a:prstGeom prst="line">
            <a:avLst/>
          </a:prstGeom>
          <a:ln w="38100">
            <a:solidFill>
              <a:srgbClr val="49CF8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6509362" y="2606040"/>
            <a:ext cx="0" cy="155448"/>
          </a:xfrm>
          <a:prstGeom prst="line">
            <a:avLst/>
          </a:prstGeom>
          <a:ln w="38100">
            <a:solidFill>
              <a:srgbClr val="F9965B"/>
            </a:solidFill>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p:nvPr/>
        </p:nvCxnSpPr>
        <p:spPr>
          <a:xfrm flipV="1">
            <a:off x="7310975" y="4029075"/>
            <a:ext cx="413800" cy="483449"/>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p:nvPr/>
        </p:nvCxnSpPr>
        <p:spPr>
          <a:xfrm flipV="1">
            <a:off x="4018843" y="4143375"/>
            <a:ext cx="181682" cy="352435"/>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p:nvPr/>
        </p:nvCxnSpPr>
        <p:spPr>
          <a:xfrm flipH="1" flipV="1">
            <a:off x="5295900" y="4134174"/>
            <a:ext cx="209333" cy="727182"/>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7653499" y="1898154"/>
            <a:ext cx="1584730" cy="707886"/>
          </a:xfrm>
          <a:prstGeom prst="rect">
            <a:avLst/>
          </a:prstGeom>
        </p:spPr>
        <p:txBody>
          <a:bodyPr wrap="square">
            <a:spAutoFit/>
          </a:bodyPr>
          <a:lstStyle/>
          <a:p>
            <a:pPr algn="ctr">
              <a:spcBef>
                <a:spcPct val="20000"/>
              </a:spcBef>
            </a:pPr>
            <a:r>
              <a:rPr lang="en-US" sz="2000" dirty="0" err="1">
                <a:solidFill>
                  <a:schemeClr val="bg1"/>
                </a:solidFill>
                <a:latin typeface="+mj-lt"/>
              </a:rPr>
              <a:t>pathlength</a:t>
            </a:r>
            <a:r>
              <a:rPr lang="en-US" sz="2000" dirty="0">
                <a:solidFill>
                  <a:schemeClr val="bg1"/>
                </a:solidFill>
                <a:latin typeface="+mj-lt"/>
              </a:rPr>
              <a:t> (</a:t>
            </a:r>
            <a:r>
              <a:rPr lang="el-GR" sz="2000" dirty="0">
                <a:solidFill>
                  <a:schemeClr val="bg1"/>
                </a:solidFill>
                <a:latin typeface="+mj-lt"/>
                <a:ea typeface="Meiryo" panose="020B0604030504040204" pitchFamily="34" charset="-128"/>
                <a:cs typeface="Meiryo" panose="020B0604030504040204" pitchFamily="34" charset="-128"/>
              </a:rPr>
              <a:t>Δ</a:t>
            </a:r>
            <a:r>
              <a:rPr lang="el-GR" sz="2000" dirty="0">
                <a:solidFill>
                  <a:schemeClr val="bg1"/>
                </a:solidFill>
                <a:latin typeface="+mj-lt"/>
              </a:rPr>
              <a:t>τ </a:t>
            </a:r>
            <a:r>
              <a:rPr lang="en-US" sz="2000" dirty="0">
                <a:solidFill>
                  <a:schemeClr val="bg1"/>
                </a:solidFill>
                <a:latin typeface="+mj-lt"/>
              </a:rPr>
              <a:t>= 10 </a:t>
            </a:r>
            <a:r>
              <a:rPr lang="el-GR" sz="2000" dirty="0">
                <a:solidFill>
                  <a:schemeClr val="bg1"/>
                </a:solidFill>
                <a:latin typeface="+mj-lt"/>
                <a:ea typeface="Meiryo" panose="020B0604030504040204" pitchFamily="34" charset="-128"/>
                <a:cs typeface="Meiryo" panose="020B0604030504040204" pitchFamily="34" charset="-128"/>
              </a:rPr>
              <a:t>μ</a:t>
            </a:r>
            <a:r>
              <a:rPr lang="en-US" sz="2000" dirty="0">
                <a:solidFill>
                  <a:schemeClr val="bg1"/>
                </a:solidFill>
                <a:latin typeface="+mj-lt"/>
              </a:rPr>
              <a:t>m) </a:t>
            </a:r>
          </a:p>
        </p:txBody>
      </p:sp>
    </p:spTree>
    <p:extLst>
      <p:ext uri="{BB962C8B-B14F-4D97-AF65-F5344CB8AC3E}">
        <p14:creationId xmlns:p14="http://schemas.microsoft.com/office/powerpoint/2010/main" val="4830477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fade">
                                      <p:cBhvr>
                                        <p:cTn id="11" dur="500"/>
                                        <p:tgtEl>
                                          <p:spTgt spid="4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fade">
                                      <p:cBhvr>
                                        <p:cTn id="15" dur="500"/>
                                        <p:tgtEl>
                                          <p:spTgt spid="4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fade">
                                      <p:cBhvr>
                                        <p:cTn id="19" dur="500"/>
                                        <p:tgtEl>
                                          <p:spTgt spid="50"/>
                                        </p:tgtEl>
                                      </p:cBhvr>
                                    </p:animEffect>
                                  </p:childTnLst>
                                </p:cTn>
                              </p:par>
                            </p:childTnLst>
                          </p:cTn>
                        </p:par>
                        <p:par>
                          <p:cTn id="20" fill="hold">
                            <p:stCondLst>
                              <p:cond delay="2000"/>
                            </p:stCondLst>
                            <p:childTnLst>
                              <p:par>
                                <p:cTn id="21" presetID="16" presetClass="entr" presetSubtype="42" fill="hold"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barn(outHorizontal)">
                                      <p:cBhvr>
                                        <p:cTn id="23" dur="500"/>
                                        <p:tgtEl>
                                          <p:spTgt spid="24"/>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65"/>
                                        </p:tgtEl>
                                        <p:attrNameLst>
                                          <p:attrName>style.visibility</p:attrName>
                                        </p:attrNameLst>
                                      </p:cBhvr>
                                      <p:to>
                                        <p:strVal val="visible"/>
                                      </p:to>
                                    </p:set>
                                    <p:animEffect transition="in" filter="fade">
                                      <p:cBhvr>
                                        <p:cTn id="31" dur="500"/>
                                        <p:tgtEl>
                                          <p:spTgt spid="6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500"/>
                                        <p:tgtEl>
                                          <p:spTgt spid="37"/>
                                        </p:tgtEl>
                                      </p:cBhvr>
                                    </p:animEffect>
                                  </p:childTnLst>
                                </p:cTn>
                              </p:par>
                              <p:par>
                                <p:cTn id="38" presetID="10" presetClass="entr" presetSubtype="0"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childTnLst>
                          </p:cTn>
                        </p:par>
                        <p:par>
                          <p:cTn id="41" fill="hold">
                            <p:stCondLst>
                              <p:cond delay="3500"/>
                            </p:stCondLst>
                            <p:childTnLst>
                              <p:par>
                                <p:cTn id="42" presetID="42" presetClass="path" presetSubtype="0" fill="hold" nodeType="afterEffect">
                                  <p:stCondLst>
                                    <p:cond delay="0"/>
                                  </p:stCondLst>
                                  <p:childTnLst>
                                    <p:animMotion origin="layout" path="M 2.77778E-7 -3.58025E-6 L 0.83368 0.00093 " pathEditMode="relative" rAng="0" ptsTypes="AA">
                                      <p:cBhvr>
                                        <p:cTn id="43" dur="10300" fill="hold"/>
                                        <p:tgtEl>
                                          <p:spTgt spid="16"/>
                                        </p:tgtEl>
                                        <p:attrNameLst>
                                          <p:attrName>ppt_x</p:attrName>
                                          <p:attrName>ppt_y</p:attrName>
                                        </p:attrNameLst>
                                      </p:cBhvr>
                                      <p:rCtr x="41684" y="31"/>
                                    </p:animMotion>
                                  </p:childTnLst>
                                </p:cTn>
                              </p:par>
                              <p:par>
                                <p:cTn id="44" presetID="1" presetClass="mediacall" presetSubtype="0" fill="hold" nodeType="withEffect">
                                  <p:stCondLst>
                                    <p:cond delay="0"/>
                                  </p:stCondLst>
                                  <p:childTnLst>
                                    <p:cmd type="call" cmd="playFrom(0.0)">
                                      <p:cBhvr>
                                        <p:cTn id="45" dur="10300" fill="hold"/>
                                        <p:tgtEl>
                                          <p:spTgt spid="65"/>
                                        </p:tgtEl>
                                      </p:cBhvr>
                                    </p:cmd>
                                  </p:childTnLst>
                                </p:cTn>
                              </p:par>
                              <p:par>
                                <p:cTn id="46" presetID="1" presetClass="entr" presetSubtype="0" fill="hold" nodeType="withEffect">
                                  <p:stCondLst>
                                    <p:cond delay="3800"/>
                                  </p:stCondLst>
                                  <p:childTnLst>
                                    <p:set>
                                      <p:cBhvr>
                                        <p:cTn id="47" dur="1" fill="hold">
                                          <p:stCondLst>
                                            <p:cond delay="0"/>
                                          </p:stCondLst>
                                        </p:cTn>
                                        <p:tgtEl>
                                          <p:spTgt spid="27"/>
                                        </p:tgtEl>
                                        <p:attrNameLst>
                                          <p:attrName>style.visibility</p:attrName>
                                        </p:attrNameLst>
                                      </p:cBhvr>
                                      <p:to>
                                        <p:strVal val="visible"/>
                                      </p:to>
                                    </p:set>
                                  </p:childTnLst>
                                </p:cTn>
                              </p:par>
                              <p:par>
                                <p:cTn id="48" presetID="1" presetClass="entr" presetSubtype="0" fill="hold" nodeType="withEffect">
                                  <p:stCondLst>
                                    <p:cond delay="3800"/>
                                  </p:stCondLst>
                                  <p:childTnLst>
                                    <p:set>
                                      <p:cBhvr>
                                        <p:cTn id="49" dur="1" fill="hold">
                                          <p:stCondLst>
                                            <p:cond delay="0"/>
                                          </p:stCondLst>
                                        </p:cTn>
                                        <p:tgtEl>
                                          <p:spTgt spid="14"/>
                                        </p:tgtEl>
                                        <p:attrNameLst>
                                          <p:attrName>style.visibility</p:attrName>
                                        </p:attrNameLst>
                                      </p:cBhvr>
                                      <p:to>
                                        <p:strVal val="visible"/>
                                      </p:to>
                                    </p:set>
                                  </p:childTnLst>
                                </p:cTn>
                              </p:par>
                              <p:par>
                                <p:cTn id="50" presetID="1" presetClass="entr" presetSubtype="0" fill="hold" nodeType="withEffect">
                                  <p:stCondLst>
                                    <p:cond delay="4800"/>
                                  </p:stCondLst>
                                  <p:childTnLst>
                                    <p:set>
                                      <p:cBhvr>
                                        <p:cTn id="51" dur="1" fill="hold">
                                          <p:stCondLst>
                                            <p:cond delay="0"/>
                                          </p:stCondLst>
                                        </p:cTn>
                                        <p:tgtEl>
                                          <p:spTgt spid="30"/>
                                        </p:tgtEl>
                                        <p:attrNameLst>
                                          <p:attrName>style.visibility</p:attrName>
                                        </p:attrNameLst>
                                      </p:cBhvr>
                                      <p:to>
                                        <p:strVal val="visible"/>
                                      </p:to>
                                    </p:set>
                                  </p:childTnLst>
                                </p:cTn>
                              </p:par>
                              <p:par>
                                <p:cTn id="52" presetID="1" presetClass="entr" presetSubtype="0" fill="hold" nodeType="withEffect">
                                  <p:stCondLst>
                                    <p:cond delay="4800"/>
                                  </p:stCondLst>
                                  <p:childTnLst>
                                    <p:set>
                                      <p:cBhvr>
                                        <p:cTn id="53" dur="1" fill="hold">
                                          <p:stCondLst>
                                            <p:cond delay="0"/>
                                          </p:stCondLst>
                                        </p:cTn>
                                        <p:tgtEl>
                                          <p:spTgt spid="17"/>
                                        </p:tgtEl>
                                        <p:attrNameLst>
                                          <p:attrName>style.visibility</p:attrName>
                                        </p:attrNameLst>
                                      </p:cBhvr>
                                      <p:to>
                                        <p:strVal val="visible"/>
                                      </p:to>
                                    </p:set>
                                  </p:childTnLst>
                                </p:cTn>
                              </p:par>
                              <p:par>
                                <p:cTn id="54" presetID="1" presetClass="entr" presetSubtype="0" fill="hold" nodeType="withEffect">
                                  <p:stCondLst>
                                    <p:cond delay="4800"/>
                                  </p:stCondLst>
                                  <p:childTnLst>
                                    <p:set>
                                      <p:cBhvr>
                                        <p:cTn id="55" dur="1" fill="hold">
                                          <p:stCondLst>
                                            <p:cond delay="0"/>
                                          </p:stCondLst>
                                        </p:cTn>
                                        <p:tgtEl>
                                          <p:spTgt spid="89"/>
                                        </p:tgtEl>
                                        <p:attrNameLst>
                                          <p:attrName>style.visibility</p:attrName>
                                        </p:attrNameLst>
                                      </p:cBhvr>
                                      <p:to>
                                        <p:strVal val="visible"/>
                                      </p:to>
                                    </p:set>
                                  </p:childTnLst>
                                </p:cTn>
                              </p:par>
                              <p:par>
                                <p:cTn id="56" presetID="1" presetClass="entr" presetSubtype="0" fill="hold" nodeType="withEffect">
                                  <p:stCondLst>
                                    <p:cond delay="4800"/>
                                  </p:stCondLst>
                                  <p:childTnLst>
                                    <p:set>
                                      <p:cBhvr>
                                        <p:cTn id="57" dur="1" fill="hold">
                                          <p:stCondLst>
                                            <p:cond delay="0"/>
                                          </p:stCondLst>
                                        </p:cTn>
                                        <p:tgtEl>
                                          <p:spTgt spid="90"/>
                                        </p:tgtEl>
                                        <p:attrNameLst>
                                          <p:attrName>style.visibility</p:attrName>
                                        </p:attrNameLst>
                                      </p:cBhvr>
                                      <p:to>
                                        <p:strVal val="visible"/>
                                      </p:to>
                                    </p:set>
                                  </p:childTnLst>
                                </p:cTn>
                              </p:par>
                              <p:par>
                                <p:cTn id="58" presetID="1" presetClass="entr" presetSubtype="0" fill="hold" nodeType="withEffect">
                                  <p:stCondLst>
                                    <p:cond delay="7800"/>
                                  </p:stCondLst>
                                  <p:childTnLst>
                                    <p:set>
                                      <p:cBhvr>
                                        <p:cTn id="59" dur="1" fill="hold">
                                          <p:stCondLst>
                                            <p:cond delay="0"/>
                                          </p:stCondLst>
                                        </p:cTn>
                                        <p:tgtEl>
                                          <p:spTgt spid="31"/>
                                        </p:tgtEl>
                                        <p:attrNameLst>
                                          <p:attrName>style.visibility</p:attrName>
                                        </p:attrNameLst>
                                      </p:cBhvr>
                                      <p:to>
                                        <p:strVal val="visible"/>
                                      </p:to>
                                    </p:set>
                                  </p:childTnLst>
                                </p:cTn>
                              </p:par>
                              <p:par>
                                <p:cTn id="60" presetID="1" presetClass="entr" presetSubtype="0" fill="hold" nodeType="withEffect">
                                  <p:stCondLst>
                                    <p:cond delay="7800"/>
                                  </p:stCondLst>
                                  <p:childTnLst>
                                    <p:set>
                                      <p:cBhvr>
                                        <p:cTn id="61" dur="1" fill="hold">
                                          <p:stCondLst>
                                            <p:cond delay="0"/>
                                          </p:stCondLst>
                                        </p:cTn>
                                        <p:tgtEl>
                                          <p:spTgt spid="18"/>
                                        </p:tgtEl>
                                        <p:attrNameLst>
                                          <p:attrName>style.visibility</p:attrName>
                                        </p:attrNameLst>
                                      </p:cBhvr>
                                      <p:to>
                                        <p:strVal val="visible"/>
                                      </p:to>
                                    </p:set>
                                  </p:childTnLst>
                                </p:cTn>
                              </p:par>
                              <p:par>
                                <p:cTn id="62" presetID="1" presetClass="entr" presetSubtype="0" fill="hold" nodeType="withEffect">
                                  <p:stCondLst>
                                    <p:cond delay="7800"/>
                                  </p:stCondLst>
                                  <p:childTnLst>
                                    <p:set>
                                      <p:cBhvr>
                                        <p:cTn id="63" dur="1" fill="hold">
                                          <p:stCondLst>
                                            <p:cond delay="0"/>
                                          </p:stCondLst>
                                        </p:cTn>
                                        <p:tgtEl>
                                          <p:spTgt spid="88"/>
                                        </p:tgtEl>
                                        <p:attrNameLst>
                                          <p:attrName>style.visibility</p:attrName>
                                        </p:attrNameLst>
                                      </p:cBhvr>
                                      <p:to>
                                        <p:strVal val="visible"/>
                                      </p:to>
                                    </p:set>
                                  </p:childTnLst>
                                </p:cTn>
                              </p:par>
                            </p:childTnLst>
                          </p:cTn>
                        </p:par>
                        <p:par>
                          <p:cTn id="64" fill="hold">
                            <p:stCondLst>
                              <p:cond delay="13800"/>
                            </p:stCondLst>
                            <p:childTnLst>
                              <p:par>
                                <p:cTn id="65" presetID="1" presetClass="exit" presetSubtype="0" fill="hold" nodeType="afterEffect">
                                  <p:stCondLst>
                                    <p:cond delay="1000"/>
                                  </p:stCondLst>
                                  <p:childTnLst>
                                    <p:set>
                                      <p:cBhvr>
                                        <p:cTn id="66" dur="1" fill="hold">
                                          <p:stCondLst>
                                            <p:cond delay="0"/>
                                          </p:stCondLst>
                                        </p:cTn>
                                        <p:tgtEl>
                                          <p:spTgt spid="16"/>
                                        </p:tgtEl>
                                        <p:attrNameLst>
                                          <p:attrName>style.visibility</p:attrName>
                                        </p:attrNameLst>
                                      </p:cBhvr>
                                      <p:to>
                                        <p:strVal val="hidden"/>
                                      </p:to>
                                    </p:set>
                                  </p:childTnLst>
                                </p:cTn>
                              </p:par>
                              <p:par>
                                <p:cTn id="67" presetID="1" presetClass="entr" presetSubtype="0"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childTnLst>
                                </p:cTn>
                              </p:par>
                              <p:par>
                                <p:cTn id="69" presetID="42" presetClass="path" presetSubtype="0" fill="hold" nodeType="withEffect">
                                  <p:stCondLst>
                                    <p:cond delay="1000"/>
                                  </p:stCondLst>
                                  <p:childTnLst>
                                    <p:animMotion origin="layout" path="M 3.05556E-6 -3.58025E-6 L 0.83368 0.00093 " pathEditMode="relative" rAng="0" ptsTypes="AA">
                                      <p:cBhvr>
                                        <p:cTn id="70" dur="10300" fill="hold"/>
                                        <p:tgtEl>
                                          <p:spTgt spid="51"/>
                                        </p:tgtEl>
                                        <p:attrNameLst>
                                          <p:attrName>ppt_x</p:attrName>
                                          <p:attrName>ppt_y</p:attrName>
                                        </p:attrNameLst>
                                      </p:cBhvr>
                                      <p:rCtr x="41684" y="31"/>
                                    </p:animMotion>
                                  </p:childTnLst>
                                </p:cTn>
                              </p:par>
                              <p:par>
                                <p:cTn id="71" presetID="1" presetClass="mediacall" presetSubtype="0" fill="hold" nodeType="withEffect">
                                  <p:stCondLst>
                                    <p:cond delay="1000"/>
                                  </p:stCondLst>
                                  <p:childTnLst>
                                    <p:cmd type="call" cmd="playFrom(0.0)">
                                      <p:cBhvr>
                                        <p:cTn id="72" dur="10300" fill="hold"/>
                                        <p:tgtEl>
                                          <p:spTgt spid="65"/>
                                        </p:tgtEl>
                                      </p:cBhvr>
                                    </p:cmd>
                                  </p:childTnLst>
                                </p:cTn>
                              </p:par>
                            </p:childTnLst>
                          </p:cTn>
                        </p:par>
                        <p:par>
                          <p:cTn id="73" fill="hold">
                            <p:stCondLst>
                              <p:cond delay="25100"/>
                            </p:stCondLst>
                            <p:childTnLst>
                              <p:par>
                                <p:cTn id="74" presetID="1" presetClass="exit" presetSubtype="0" fill="hold" nodeType="afterEffect">
                                  <p:stCondLst>
                                    <p:cond delay="1000"/>
                                  </p:stCondLst>
                                  <p:childTnLst>
                                    <p:set>
                                      <p:cBhvr>
                                        <p:cTn id="75" dur="1" fill="hold">
                                          <p:stCondLst>
                                            <p:cond delay="0"/>
                                          </p:stCondLst>
                                        </p:cTn>
                                        <p:tgtEl>
                                          <p:spTgt spid="51"/>
                                        </p:tgtEl>
                                        <p:attrNameLst>
                                          <p:attrName>style.visibility</p:attrName>
                                        </p:attrNameLst>
                                      </p:cBhvr>
                                      <p:to>
                                        <p:strVal val="hidden"/>
                                      </p:to>
                                    </p:set>
                                  </p:childTnLst>
                                </p:cTn>
                              </p:par>
                              <p:par>
                                <p:cTn id="76" presetID="1" presetClass="entr" presetSubtype="0" fill="hold" nodeType="withEffect">
                                  <p:stCondLst>
                                    <p:cond delay="1000"/>
                                  </p:stCondLst>
                                  <p:childTnLst>
                                    <p:set>
                                      <p:cBhvr>
                                        <p:cTn id="77" dur="1" fill="hold">
                                          <p:stCondLst>
                                            <p:cond delay="0"/>
                                          </p:stCondLst>
                                        </p:cTn>
                                        <p:tgtEl>
                                          <p:spTgt spid="52"/>
                                        </p:tgtEl>
                                        <p:attrNameLst>
                                          <p:attrName>style.visibility</p:attrName>
                                        </p:attrNameLst>
                                      </p:cBhvr>
                                      <p:to>
                                        <p:strVal val="visible"/>
                                      </p:to>
                                    </p:set>
                                  </p:childTnLst>
                                </p:cTn>
                              </p:par>
                              <p:par>
                                <p:cTn id="78" presetID="42" presetClass="path" presetSubtype="0" fill="hold" nodeType="withEffect">
                                  <p:stCondLst>
                                    <p:cond delay="1000"/>
                                  </p:stCondLst>
                                  <p:childTnLst>
                                    <p:animMotion origin="layout" path="M 2.77778E-7 -3.58025E-6 L 0.83368 0.00093 " pathEditMode="relative" rAng="0" ptsTypes="AA">
                                      <p:cBhvr>
                                        <p:cTn id="79" dur="10300" fill="hold"/>
                                        <p:tgtEl>
                                          <p:spTgt spid="52"/>
                                        </p:tgtEl>
                                        <p:attrNameLst>
                                          <p:attrName>ppt_x</p:attrName>
                                          <p:attrName>ppt_y</p:attrName>
                                        </p:attrNameLst>
                                      </p:cBhvr>
                                      <p:rCtr x="41684" y="31"/>
                                    </p:animMotion>
                                  </p:childTnLst>
                                </p:cTn>
                              </p:par>
                              <p:par>
                                <p:cTn id="80" presetID="1" presetClass="mediacall" presetSubtype="0" fill="hold" nodeType="withEffect">
                                  <p:stCondLst>
                                    <p:cond delay="1000"/>
                                  </p:stCondLst>
                                  <p:childTnLst>
                                    <p:cmd type="call" cmd="playFrom(0.0)">
                                      <p:cBhvr>
                                        <p:cTn id="81" dur="10300" fill="hold"/>
                                        <p:tgtEl>
                                          <p:spTgt spid="6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82" fill="hold" display="0">
                  <p:stCondLst>
                    <p:cond delay="indefinite"/>
                  </p:stCondLst>
                </p:cTn>
                <p:tgtEl>
                  <p:spTgt spid="65"/>
                </p:tgtEl>
              </p:cMediaNode>
            </p:video>
          </p:childTnLst>
        </p:cTn>
      </p:par>
    </p:tnLst>
    <p:bldLst>
      <p:bldP spid="15" grpId="0" animBg="1"/>
      <p:bldP spid="23" grpId="0"/>
      <p:bldP spid="43" grpId="0"/>
      <p:bldP spid="48" grpId="0"/>
      <p:bldP spid="50" grpId="0"/>
      <p:bldP spid="3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70724" y="647958"/>
            <a:ext cx="2743200" cy="834050"/>
          </a:xfrm>
          <a:prstGeom prst="rect">
            <a:avLst/>
          </a:prstGeom>
        </p:spPr>
      </p:pic>
      <p:cxnSp>
        <p:nvCxnSpPr>
          <p:cNvPr id="92" name="Straight Connector 91"/>
          <p:cNvCxnSpPr/>
          <p:nvPr/>
        </p:nvCxnSpPr>
        <p:spPr>
          <a:xfrm flipV="1">
            <a:off x="5072943" y="1341971"/>
            <a:ext cx="1268476" cy="461687"/>
          </a:xfrm>
          <a:prstGeom prst="line">
            <a:avLst/>
          </a:prstGeom>
          <a:ln w="38100">
            <a:solidFill>
              <a:srgbClr val="49CF80"/>
            </a:solidFill>
            <a:prstDash val="solid"/>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flipV="1">
            <a:off x="4984514" y="1191448"/>
            <a:ext cx="962262" cy="350233"/>
          </a:xfrm>
          <a:prstGeom prst="line">
            <a:avLst/>
          </a:prstGeom>
          <a:ln w="38100">
            <a:solidFill>
              <a:srgbClr val="F9965B"/>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flipV="1">
            <a:off x="5112167" y="1340481"/>
            <a:ext cx="1229252" cy="447411"/>
          </a:xfrm>
          <a:prstGeom prst="line">
            <a:avLst/>
          </a:prstGeom>
          <a:ln w="38100">
            <a:solidFill>
              <a:srgbClr val="7C008A"/>
            </a:solidFill>
            <a:prstDash val="dash"/>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flipV="1">
            <a:off x="4997194" y="1191262"/>
            <a:ext cx="950221" cy="345851"/>
          </a:xfrm>
          <a:prstGeom prst="line">
            <a:avLst/>
          </a:prstGeom>
          <a:ln w="38100">
            <a:solidFill>
              <a:srgbClr val="4C9ED9"/>
            </a:solidFill>
            <a:prstDash val="dash"/>
          </a:ln>
        </p:spPr>
        <p:style>
          <a:lnRef idx="1">
            <a:schemeClr val="accent1"/>
          </a:lnRef>
          <a:fillRef idx="0">
            <a:schemeClr val="accent1"/>
          </a:fillRef>
          <a:effectRef idx="0">
            <a:schemeClr val="accent1"/>
          </a:effectRef>
          <a:fontRef idx="minor">
            <a:schemeClr val="tx1"/>
          </a:fontRef>
        </p:style>
      </p:cxnSp>
      <p:pic>
        <p:nvPicPr>
          <p:cNvPr id="11" name="bottl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42285" y="1186624"/>
            <a:ext cx="3063240" cy="1531620"/>
          </a:xfrm>
          <a:prstGeom prst="rect">
            <a:avLst/>
          </a:prstGeom>
          <a:ln w="12700">
            <a:solidFill>
              <a:schemeClr val="bg1"/>
            </a:solidFill>
          </a:ln>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6003" y="2092600"/>
            <a:ext cx="2286000" cy="1143000"/>
          </a:xfrm>
          <a:prstGeom prst="rect">
            <a:avLst/>
          </a:prstGeom>
          <a:ln w="12700">
            <a:solidFill>
              <a:schemeClr val="bg1"/>
            </a:solidFill>
          </a:ln>
        </p:spPr>
      </p:pic>
      <p:pic>
        <p:nvPicPr>
          <p:cNvPr id="13" name="Picture 12"/>
          <p:cNvPicPr>
            <a:picLocks noChangeAspect="1"/>
          </p:cNvPicPr>
          <p:nvPr/>
        </p:nvPicPr>
        <p:blipFill rotWithShape="1">
          <a:blip r:embed="rId8" cstate="print">
            <a:extLst>
              <a:ext uri="{28A0092B-C50C-407E-A947-70E740481C1C}">
                <a14:useLocalDpi xmlns:a14="http://schemas.microsoft.com/office/drawing/2010/main" val="0"/>
              </a:ext>
            </a:extLst>
          </a:blip>
          <a:srcRect l="3623" t="14814" b="15336"/>
          <a:stretch/>
        </p:blipFill>
        <p:spPr>
          <a:xfrm>
            <a:off x="935531" y="640064"/>
            <a:ext cx="2241229" cy="1143000"/>
          </a:xfrm>
          <a:prstGeom prst="rect">
            <a:avLst/>
          </a:prstGeom>
          <a:ln w="12700">
            <a:solidFill>
              <a:schemeClr val="bg1"/>
            </a:solidFill>
          </a:ln>
        </p:spPr>
      </p:pic>
      <p:sp>
        <p:nvSpPr>
          <p:cNvPr id="2" name="Title 1"/>
          <p:cNvSpPr>
            <a:spLocks noGrp="1"/>
          </p:cNvSpPr>
          <p:nvPr>
            <p:ph type="title"/>
          </p:nvPr>
        </p:nvSpPr>
        <p:spPr>
          <a:xfrm>
            <a:off x="0" y="0"/>
            <a:ext cx="9144000" cy="621792"/>
          </a:xfrm>
        </p:spPr>
        <p:txBody>
          <a:bodyPr>
            <a:noAutofit/>
          </a:bodyPr>
          <a:lstStyle/>
          <a:p>
            <a:r>
              <a:rPr lang="en-US" dirty="0"/>
              <a:t>Light transport decompositions</a:t>
            </a:r>
          </a:p>
        </p:txBody>
      </p:sp>
      <p:sp>
        <p:nvSpPr>
          <p:cNvPr id="618" name="Rectangle 617"/>
          <p:cNvSpPr/>
          <p:nvPr/>
        </p:nvSpPr>
        <p:spPr>
          <a:xfrm>
            <a:off x="1157525" y="3690089"/>
            <a:ext cx="1964832" cy="369332"/>
          </a:xfrm>
          <a:prstGeom prst="rect">
            <a:avLst/>
          </a:prstGeom>
        </p:spPr>
        <p:txBody>
          <a:bodyPr wrap="none">
            <a:spAutoFit/>
          </a:bodyPr>
          <a:lstStyle/>
          <a:p>
            <a:pPr algn="ctr"/>
            <a:r>
              <a:rPr lang="en-US" dirty="0">
                <a:solidFill>
                  <a:schemeClr val="bg1"/>
                </a:solidFill>
              </a:rPr>
              <a:t>[</a:t>
            </a:r>
            <a:r>
              <a:rPr lang="en-US" dirty="0" err="1">
                <a:solidFill>
                  <a:schemeClr val="bg1"/>
                </a:solidFill>
              </a:rPr>
              <a:t>Velten</a:t>
            </a:r>
            <a:r>
              <a:rPr lang="en-US" dirty="0">
                <a:solidFill>
                  <a:schemeClr val="bg1"/>
                </a:solidFill>
              </a:rPr>
              <a:t> et al. 2013]</a:t>
            </a:r>
            <a:endParaRPr lang="en-US" dirty="0"/>
          </a:p>
        </p:txBody>
      </p:sp>
      <p:sp>
        <p:nvSpPr>
          <p:cNvPr id="7" name="Rectangle 6"/>
          <p:cNvSpPr/>
          <p:nvPr/>
        </p:nvSpPr>
        <p:spPr>
          <a:xfrm>
            <a:off x="1182595" y="3954860"/>
            <a:ext cx="1914691" cy="369332"/>
          </a:xfrm>
          <a:prstGeom prst="rect">
            <a:avLst/>
          </a:prstGeom>
        </p:spPr>
        <p:txBody>
          <a:bodyPr wrap="none">
            <a:spAutoFit/>
          </a:bodyPr>
          <a:lstStyle/>
          <a:p>
            <a:pPr algn="ctr"/>
            <a:r>
              <a:rPr lang="en-US" dirty="0">
                <a:solidFill>
                  <a:schemeClr val="bg1"/>
                </a:solidFill>
              </a:rPr>
              <a:t>[</a:t>
            </a:r>
            <a:r>
              <a:rPr lang="en-US" dirty="0" err="1">
                <a:solidFill>
                  <a:schemeClr val="bg1"/>
                </a:solidFill>
              </a:rPr>
              <a:t>Heide</a:t>
            </a:r>
            <a:r>
              <a:rPr lang="en-US" dirty="0">
                <a:solidFill>
                  <a:schemeClr val="bg1"/>
                </a:solidFill>
              </a:rPr>
              <a:t> et al. 2013]</a:t>
            </a:r>
            <a:endParaRPr lang="en-US" dirty="0"/>
          </a:p>
        </p:txBody>
      </p:sp>
      <p:sp>
        <p:nvSpPr>
          <p:cNvPr id="8" name="Rectangle 7"/>
          <p:cNvSpPr/>
          <p:nvPr/>
        </p:nvSpPr>
        <p:spPr>
          <a:xfrm>
            <a:off x="1048263" y="4238126"/>
            <a:ext cx="2183355" cy="369332"/>
          </a:xfrm>
          <a:prstGeom prst="rect">
            <a:avLst/>
          </a:prstGeom>
        </p:spPr>
        <p:txBody>
          <a:bodyPr wrap="none">
            <a:spAutoFit/>
          </a:bodyPr>
          <a:lstStyle/>
          <a:p>
            <a:pPr algn="ctr"/>
            <a:r>
              <a:rPr lang="en-US" dirty="0">
                <a:solidFill>
                  <a:schemeClr val="bg1"/>
                </a:solidFill>
              </a:rPr>
              <a:t>[</a:t>
            </a:r>
            <a:r>
              <a:rPr lang="en-US" dirty="0" err="1">
                <a:solidFill>
                  <a:schemeClr val="bg1"/>
                </a:solidFill>
              </a:rPr>
              <a:t>Kadambi</a:t>
            </a:r>
            <a:r>
              <a:rPr lang="en-US" dirty="0">
                <a:solidFill>
                  <a:schemeClr val="bg1"/>
                </a:solidFill>
              </a:rPr>
              <a:t> et al. 2013]</a:t>
            </a:r>
            <a:endParaRPr lang="en-US" dirty="0"/>
          </a:p>
        </p:txBody>
      </p:sp>
      <p:sp>
        <p:nvSpPr>
          <p:cNvPr id="54" name="Rectangle 53"/>
          <p:cNvSpPr/>
          <p:nvPr/>
        </p:nvSpPr>
        <p:spPr>
          <a:xfrm>
            <a:off x="4287017" y="3429428"/>
            <a:ext cx="2357184" cy="461665"/>
          </a:xfrm>
          <a:prstGeom prst="rect">
            <a:avLst/>
          </a:prstGeom>
        </p:spPr>
        <p:txBody>
          <a:bodyPr wrap="none">
            <a:spAutoFit/>
          </a:bodyPr>
          <a:lstStyle/>
          <a:p>
            <a:r>
              <a:rPr lang="en-US" sz="2400" dirty="0">
                <a:solidFill>
                  <a:schemeClr val="bg1"/>
                </a:solidFill>
              </a:rPr>
              <a:t>transient imaging</a:t>
            </a:r>
            <a:endParaRPr lang="en-US" sz="2400" dirty="0"/>
          </a:p>
        </p:txBody>
      </p:sp>
      <p:cxnSp>
        <p:nvCxnSpPr>
          <p:cNvPr id="23" name="Straight Arrow Connector 22"/>
          <p:cNvCxnSpPr/>
          <p:nvPr/>
        </p:nvCxnSpPr>
        <p:spPr>
          <a:xfrm>
            <a:off x="2127239" y="1806587"/>
            <a:ext cx="0" cy="256032"/>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nvGrpSpPr>
          <p:cNvPr id="37" name="Group 36"/>
          <p:cNvGrpSpPr/>
          <p:nvPr/>
        </p:nvGrpSpPr>
        <p:grpSpPr>
          <a:xfrm>
            <a:off x="212087" y="3250317"/>
            <a:ext cx="656087" cy="631443"/>
            <a:chOff x="427056" y="4666662"/>
            <a:chExt cx="656087" cy="631443"/>
          </a:xfrm>
        </p:grpSpPr>
        <p:sp>
          <p:nvSpPr>
            <p:cNvPr id="51" name="Rectangle 50"/>
            <p:cNvSpPr/>
            <p:nvPr/>
          </p:nvSpPr>
          <p:spPr>
            <a:xfrm>
              <a:off x="427056" y="4836440"/>
              <a:ext cx="552802" cy="461665"/>
            </a:xfrm>
            <a:prstGeom prst="rect">
              <a:avLst/>
            </a:prstGeom>
          </p:spPr>
          <p:txBody>
            <a:bodyPr wrap="square">
              <a:spAutoFit/>
            </a:bodyPr>
            <a:lstStyle/>
            <a:p>
              <a:pPr lvl="0" algn="ctr">
                <a:spcBef>
                  <a:spcPct val="20000"/>
                </a:spcBef>
              </a:pPr>
              <a:r>
                <a:rPr lang="el-GR" sz="2400" dirty="0">
                  <a:solidFill>
                    <a:schemeClr val="bg1"/>
                  </a:solidFill>
                  <a:latin typeface="Meiryo" panose="020B0604030504040204" pitchFamily="34" charset="-128"/>
                  <a:ea typeface="Meiryo" panose="020B0604030504040204" pitchFamily="34" charset="-128"/>
                  <a:cs typeface="Meiryo" panose="020B0604030504040204" pitchFamily="34" charset="-128"/>
                </a:rPr>
                <a:t>Δ</a:t>
              </a:r>
              <a:r>
                <a:rPr lang="en-US" sz="2400" dirty="0">
                  <a:solidFill>
                    <a:schemeClr val="bg1"/>
                  </a:solidFill>
                </a:rPr>
                <a:t>t</a:t>
              </a:r>
            </a:p>
          </p:txBody>
        </p:sp>
        <p:cxnSp>
          <p:nvCxnSpPr>
            <p:cNvPr id="55" name="Straight Arrow Connector 54"/>
            <p:cNvCxnSpPr/>
            <p:nvPr/>
          </p:nvCxnSpPr>
          <p:spPr>
            <a:xfrm flipH="1" flipV="1">
              <a:off x="710595" y="4666662"/>
              <a:ext cx="372548" cy="363322"/>
            </a:xfrm>
            <a:prstGeom prst="straightConnector1">
              <a:avLst/>
            </a:prstGeom>
            <a:ln w="38100">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grpSp>
      <p:sp>
        <p:nvSpPr>
          <p:cNvPr id="70" name="Rectangle 69"/>
          <p:cNvSpPr/>
          <p:nvPr/>
        </p:nvSpPr>
        <p:spPr>
          <a:xfrm>
            <a:off x="1099173" y="4501843"/>
            <a:ext cx="2081532" cy="369332"/>
          </a:xfrm>
          <a:prstGeom prst="rect">
            <a:avLst/>
          </a:prstGeom>
        </p:spPr>
        <p:txBody>
          <a:bodyPr wrap="none">
            <a:spAutoFit/>
          </a:bodyPr>
          <a:lstStyle/>
          <a:p>
            <a:pPr algn="ctr"/>
            <a:r>
              <a:rPr lang="en-US" dirty="0">
                <a:solidFill>
                  <a:schemeClr val="bg1"/>
                </a:solidFill>
              </a:rPr>
              <a:t>[O’Toole et al. 2012]</a:t>
            </a:r>
            <a:endParaRPr lang="en-US" dirty="0"/>
          </a:p>
        </p:txBody>
      </p:sp>
      <p:sp>
        <p:nvSpPr>
          <p:cNvPr id="80" name="Rectangle 79"/>
          <p:cNvSpPr/>
          <p:nvPr/>
        </p:nvSpPr>
        <p:spPr>
          <a:xfrm>
            <a:off x="1099173" y="4768044"/>
            <a:ext cx="2081532" cy="369332"/>
          </a:xfrm>
          <a:prstGeom prst="rect">
            <a:avLst/>
          </a:prstGeom>
        </p:spPr>
        <p:txBody>
          <a:bodyPr wrap="none">
            <a:spAutoFit/>
          </a:bodyPr>
          <a:lstStyle/>
          <a:p>
            <a:pPr algn="ctr"/>
            <a:r>
              <a:rPr lang="en-US" dirty="0">
                <a:solidFill>
                  <a:schemeClr val="bg1"/>
                </a:solidFill>
              </a:rPr>
              <a:t>[O’Toole et al. 2014]</a:t>
            </a:r>
            <a:endParaRPr lang="en-US" dirty="0"/>
          </a:p>
        </p:txBody>
      </p:sp>
      <p:grpSp>
        <p:nvGrpSpPr>
          <p:cNvPr id="185" name="Group 184"/>
          <p:cNvGrpSpPr/>
          <p:nvPr/>
        </p:nvGrpSpPr>
        <p:grpSpPr>
          <a:xfrm>
            <a:off x="742196" y="2115822"/>
            <a:ext cx="2389443" cy="1244600"/>
            <a:chOff x="1818587" y="4412724"/>
            <a:chExt cx="2389443" cy="1244600"/>
          </a:xfrm>
        </p:grpSpPr>
        <p:pic>
          <p:nvPicPr>
            <p:cNvPr id="186" name="Picture 18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18587" y="4412724"/>
              <a:ext cx="2286000" cy="1143000"/>
            </a:xfrm>
            <a:prstGeom prst="rect">
              <a:avLst/>
            </a:prstGeom>
            <a:ln w="6350">
              <a:solidFill>
                <a:srgbClr val="FFFF00"/>
              </a:solidFill>
            </a:ln>
          </p:spPr>
        </p:pic>
        <p:pic>
          <p:nvPicPr>
            <p:cNvPr id="187" name="Picture 18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42655" y="4438124"/>
              <a:ext cx="2286000" cy="1143000"/>
            </a:xfrm>
            <a:prstGeom prst="rect">
              <a:avLst/>
            </a:prstGeom>
            <a:ln w="6350">
              <a:solidFill>
                <a:srgbClr val="FFFF00"/>
              </a:solidFill>
            </a:ln>
          </p:spPr>
        </p:pic>
        <p:pic>
          <p:nvPicPr>
            <p:cNvPr id="188" name="Picture 18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68055" y="4463524"/>
              <a:ext cx="2286000" cy="1143000"/>
            </a:xfrm>
            <a:prstGeom prst="rect">
              <a:avLst/>
            </a:prstGeom>
            <a:ln w="6350">
              <a:solidFill>
                <a:srgbClr val="FFFF00"/>
              </a:solidFill>
            </a:ln>
          </p:spPr>
        </p:pic>
        <p:pic>
          <p:nvPicPr>
            <p:cNvPr id="189" name="Picture 18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93455" y="4488924"/>
              <a:ext cx="2286000" cy="1143000"/>
            </a:xfrm>
            <a:prstGeom prst="rect">
              <a:avLst/>
            </a:prstGeom>
            <a:ln w="6350">
              <a:solidFill>
                <a:srgbClr val="FFFF00"/>
              </a:solidFill>
            </a:ln>
          </p:spPr>
        </p:pic>
        <p:pic>
          <p:nvPicPr>
            <p:cNvPr id="190" name="Picture 18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22030" y="4514324"/>
              <a:ext cx="2286000" cy="1143000"/>
            </a:xfrm>
            <a:prstGeom prst="rect">
              <a:avLst/>
            </a:prstGeom>
            <a:ln w="6350">
              <a:solidFill>
                <a:srgbClr val="FFFF00"/>
              </a:solidFill>
            </a:ln>
          </p:spPr>
        </p:pic>
      </p:grpSp>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6003" y="2242600"/>
            <a:ext cx="2286000" cy="1143000"/>
          </a:xfrm>
          <a:prstGeom prst="rect">
            <a:avLst/>
          </a:prstGeom>
          <a:ln w="12700">
            <a:solidFill>
              <a:schemeClr val="bg1"/>
            </a:solidFill>
          </a:ln>
        </p:spPr>
      </p:pic>
      <p:grpSp>
        <p:nvGrpSpPr>
          <p:cNvPr id="191" name="Group 190"/>
          <p:cNvGrpSpPr/>
          <p:nvPr/>
        </p:nvGrpSpPr>
        <p:grpSpPr>
          <a:xfrm>
            <a:off x="891421" y="2265047"/>
            <a:ext cx="2389443" cy="1244600"/>
            <a:chOff x="1818587" y="4412724"/>
            <a:chExt cx="2389443" cy="1244600"/>
          </a:xfrm>
        </p:grpSpPr>
        <p:pic>
          <p:nvPicPr>
            <p:cNvPr id="192" name="Picture 19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18587" y="4412724"/>
              <a:ext cx="2286000" cy="1143000"/>
            </a:xfrm>
            <a:prstGeom prst="rect">
              <a:avLst/>
            </a:prstGeom>
            <a:ln w="6350">
              <a:solidFill>
                <a:srgbClr val="FFFF00"/>
              </a:solidFill>
            </a:ln>
          </p:spPr>
        </p:pic>
        <p:pic>
          <p:nvPicPr>
            <p:cNvPr id="193" name="Picture 19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42655" y="4438124"/>
              <a:ext cx="2286000" cy="1143000"/>
            </a:xfrm>
            <a:prstGeom prst="rect">
              <a:avLst/>
            </a:prstGeom>
            <a:ln w="6350">
              <a:solidFill>
                <a:srgbClr val="FFFF00"/>
              </a:solidFill>
            </a:ln>
          </p:spPr>
        </p:pic>
        <p:pic>
          <p:nvPicPr>
            <p:cNvPr id="194" name="Picture 19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68055" y="4463524"/>
              <a:ext cx="2286000" cy="1143000"/>
            </a:xfrm>
            <a:prstGeom prst="rect">
              <a:avLst/>
            </a:prstGeom>
            <a:ln w="6350">
              <a:solidFill>
                <a:srgbClr val="FFFF00"/>
              </a:solidFill>
            </a:ln>
          </p:spPr>
        </p:pic>
        <p:pic>
          <p:nvPicPr>
            <p:cNvPr id="195" name="Picture 19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93455" y="4488924"/>
              <a:ext cx="2286000" cy="1143000"/>
            </a:xfrm>
            <a:prstGeom prst="rect">
              <a:avLst/>
            </a:prstGeom>
            <a:ln w="6350">
              <a:solidFill>
                <a:srgbClr val="FFFF00"/>
              </a:solidFill>
            </a:ln>
          </p:spPr>
        </p:pic>
        <p:pic>
          <p:nvPicPr>
            <p:cNvPr id="196" name="Picture 19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22030" y="4514324"/>
              <a:ext cx="2286000" cy="1143000"/>
            </a:xfrm>
            <a:prstGeom prst="rect">
              <a:avLst/>
            </a:prstGeom>
            <a:ln w="6350">
              <a:solidFill>
                <a:srgbClr val="FFFF00"/>
              </a:solidFill>
            </a:ln>
          </p:spPr>
        </p:pic>
      </p:grpSp>
      <p:pic>
        <p:nvPicPr>
          <p:cNvPr id="16" name="Picture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16003" y="2392600"/>
            <a:ext cx="2286000" cy="1143000"/>
          </a:xfrm>
          <a:prstGeom prst="rect">
            <a:avLst/>
          </a:prstGeom>
          <a:ln w="12700">
            <a:solidFill>
              <a:schemeClr val="bg1"/>
            </a:solidFill>
          </a:ln>
        </p:spPr>
      </p:pic>
      <p:grpSp>
        <p:nvGrpSpPr>
          <p:cNvPr id="197" name="Group 196"/>
          <p:cNvGrpSpPr/>
          <p:nvPr/>
        </p:nvGrpSpPr>
        <p:grpSpPr>
          <a:xfrm>
            <a:off x="1037471" y="2417447"/>
            <a:ext cx="2389443" cy="1244600"/>
            <a:chOff x="1818587" y="4412724"/>
            <a:chExt cx="2389443" cy="1244600"/>
          </a:xfrm>
        </p:grpSpPr>
        <p:pic>
          <p:nvPicPr>
            <p:cNvPr id="198" name="Picture 19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18587" y="4412724"/>
              <a:ext cx="2286000" cy="1143000"/>
            </a:xfrm>
            <a:prstGeom prst="rect">
              <a:avLst/>
            </a:prstGeom>
            <a:ln w="6350">
              <a:solidFill>
                <a:srgbClr val="FFFF00"/>
              </a:solidFill>
            </a:ln>
          </p:spPr>
        </p:pic>
        <p:pic>
          <p:nvPicPr>
            <p:cNvPr id="199" name="Picture 19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42655" y="4438124"/>
              <a:ext cx="2286000" cy="1143000"/>
            </a:xfrm>
            <a:prstGeom prst="rect">
              <a:avLst/>
            </a:prstGeom>
            <a:ln w="6350">
              <a:solidFill>
                <a:srgbClr val="FFFF00"/>
              </a:solidFill>
            </a:ln>
          </p:spPr>
        </p:pic>
        <p:pic>
          <p:nvPicPr>
            <p:cNvPr id="200" name="Picture 19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68055" y="4463524"/>
              <a:ext cx="2286000" cy="1143000"/>
            </a:xfrm>
            <a:prstGeom prst="rect">
              <a:avLst/>
            </a:prstGeom>
            <a:ln w="6350">
              <a:solidFill>
                <a:srgbClr val="FFFF00"/>
              </a:solidFill>
            </a:ln>
          </p:spPr>
        </p:pic>
        <p:pic>
          <p:nvPicPr>
            <p:cNvPr id="201" name="Picture 20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93455" y="4488924"/>
              <a:ext cx="2286000" cy="1143000"/>
            </a:xfrm>
            <a:prstGeom prst="rect">
              <a:avLst/>
            </a:prstGeom>
            <a:ln w="6350">
              <a:solidFill>
                <a:srgbClr val="FFFF00"/>
              </a:solidFill>
            </a:ln>
          </p:spPr>
        </p:pic>
        <p:pic>
          <p:nvPicPr>
            <p:cNvPr id="202" name="Picture 20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22030" y="4514324"/>
              <a:ext cx="2286000" cy="1143000"/>
            </a:xfrm>
            <a:prstGeom prst="rect">
              <a:avLst/>
            </a:prstGeom>
            <a:ln w="6350">
              <a:solidFill>
                <a:srgbClr val="FFFF00"/>
              </a:solidFill>
            </a:ln>
          </p:spPr>
        </p:pic>
      </p:grpSp>
      <p:cxnSp>
        <p:nvCxnSpPr>
          <p:cNvPr id="104" name="Straight Connector 103"/>
          <p:cNvCxnSpPr/>
          <p:nvPr/>
        </p:nvCxnSpPr>
        <p:spPr>
          <a:xfrm flipH="1" flipV="1">
            <a:off x="5943237" y="1191260"/>
            <a:ext cx="1098451" cy="1395940"/>
          </a:xfrm>
          <a:prstGeom prst="line">
            <a:avLst/>
          </a:prstGeom>
          <a:ln w="38100">
            <a:solidFill>
              <a:srgbClr val="F9965B"/>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flipV="1">
            <a:off x="6328738" y="978453"/>
            <a:ext cx="400852" cy="371751"/>
          </a:xfrm>
          <a:prstGeom prst="line">
            <a:avLst/>
          </a:prstGeom>
          <a:ln w="38100">
            <a:solidFill>
              <a:srgbClr val="83C7A0"/>
            </a:solidFill>
            <a:prstDash val="solid"/>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flipV="1">
            <a:off x="5939874" y="851652"/>
            <a:ext cx="173203" cy="339797"/>
          </a:xfrm>
          <a:prstGeom prst="line">
            <a:avLst/>
          </a:prstGeom>
          <a:ln w="38100">
            <a:solidFill>
              <a:srgbClr val="84AECD"/>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V="1">
            <a:off x="6104282" y="787469"/>
            <a:ext cx="497420" cy="65863"/>
          </a:xfrm>
          <a:prstGeom prst="line">
            <a:avLst/>
          </a:prstGeom>
          <a:ln w="38100">
            <a:solidFill>
              <a:srgbClr val="84AECD"/>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6601702" y="787469"/>
            <a:ext cx="914686" cy="98464"/>
          </a:xfrm>
          <a:prstGeom prst="line">
            <a:avLst/>
          </a:prstGeom>
          <a:ln w="38100">
            <a:solidFill>
              <a:srgbClr val="4C9ED9">
                <a:alpha val="50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H="1">
            <a:off x="7041688" y="1090086"/>
            <a:ext cx="1071773" cy="1497115"/>
          </a:xfrm>
          <a:prstGeom prst="line">
            <a:avLst/>
          </a:prstGeom>
          <a:ln w="38100">
            <a:solidFill>
              <a:srgbClr val="4C9ED9"/>
            </a:solidFill>
          </a:ln>
        </p:spPr>
        <p:style>
          <a:lnRef idx="1">
            <a:schemeClr val="accent1"/>
          </a:lnRef>
          <a:fillRef idx="0">
            <a:schemeClr val="accent1"/>
          </a:fillRef>
          <a:effectRef idx="0">
            <a:schemeClr val="accent1"/>
          </a:effectRef>
          <a:fontRef idx="minor">
            <a:schemeClr val="tx1"/>
          </a:fontRef>
        </p:style>
      </p:cxnSp>
      <p:sp>
        <p:nvSpPr>
          <p:cNvPr id="95" name="Oval 94"/>
          <p:cNvSpPr/>
          <p:nvPr/>
        </p:nvSpPr>
        <p:spPr>
          <a:xfrm>
            <a:off x="6078299" y="807810"/>
            <a:ext cx="87682" cy="87682"/>
          </a:xfrm>
          <a:prstGeom prst="ellipse">
            <a:avLst/>
          </a:prstGeom>
          <a:solidFill>
            <a:srgbClr val="84AECD"/>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7" name="Straight Connector 96"/>
          <p:cNvCxnSpPr/>
          <p:nvPr/>
        </p:nvCxnSpPr>
        <p:spPr>
          <a:xfrm>
            <a:off x="7497645" y="881283"/>
            <a:ext cx="615815" cy="207329"/>
          </a:xfrm>
          <a:prstGeom prst="line">
            <a:avLst/>
          </a:prstGeom>
          <a:ln w="38100">
            <a:solidFill>
              <a:srgbClr val="84AECD"/>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flipH="1" flipV="1">
            <a:off x="6252454" y="1045835"/>
            <a:ext cx="76285" cy="296136"/>
          </a:xfrm>
          <a:prstGeom prst="line">
            <a:avLst/>
          </a:prstGeom>
          <a:ln w="38100">
            <a:solidFill>
              <a:srgbClr val="9C5FA5"/>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flipV="1">
            <a:off x="6250539" y="928913"/>
            <a:ext cx="273702" cy="118209"/>
          </a:xfrm>
          <a:prstGeom prst="line">
            <a:avLst/>
          </a:prstGeom>
          <a:ln w="38100">
            <a:solidFill>
              <a:srgbClr val="9C5FA5"/>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6525035" y="930599"/>
            <a:ext cx="304735" cy="253714"/>
          </a:xfrm>
          <a:prstGeom prst="line">
            <a:avLst/>
          </a:prstGeom>
          <a:ln w="38100">
            <a:solidFill>
              <a:srgbClr val="9C5FA5"/>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a:off x="6679699" y="1370800"/>
            <a:ext cx="361988" cy="1216401"/>
          </a:xfrm>
          <a:prstGeom prst="line">
            <a:avLst/>
          </a:prstGeom>
          <a:ln w="38100">
            <a:solidFill>
              <a:srgbClr val="7C008A"/>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flipH="1">
            <a:off x="6679701" y="1184313"/>
            <a:ext cx="150069" cy="186486"/>
          </a:xfrm>
          <a:prstGeom prst="line">
            <a:avLst/>
          </a:prstGeom>
          <a:ln w="38100">
            <a:solidFill>
              <a:srgbClr val="9C5FA5"/>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a:off x="6730383" y="976541"/>
            <a:ext cx="382490" cy="27889"/>
          </a:xfrm>
          <a:prstGeom prst="line">
            <a:avLst/>
          </a:prstGeom>
          <a:ln w="38100">
            <a:solidFill>
              <a:srgbClr val="49CF80">
                <a:alpha val="50000"/>
              </a:srgbClr>
            </a:solidFill>
            <a:prstDash val="solid"/>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7111528" y="1004429"/>
            <a:ext cx="411941" cy="245986"/>
          </a:xfrm>
          <a:prstGeom prst="line">
            <a:avLst/>
          </a:prstGeom>
          <a:ln w="38100">
            <a:solidFill>
              <a:srgbClr val="49CF80">
                <a:alpha val="50000"/>
              </a:srgbClr>
            </a:solidFill>
            <a:prstDash val="solid"/>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flipH="1">
            <a:off x="7041688" y="1245764"/>
            <a:ext cx="484793" cy="1341436"/>
          </a:xfrm>
          <a:prstGeom prst="line">
            <a:avLst/>
          </a:prstGeom>
          <a:ln w="38100">
            <a:solidFill>
              <a:srgbClr val="49CF80"/>
            </a:solidFill>
            <a:prstDash val="solid"/>
          </a:ln>
        </p:spPr>
        <p:style>
          <a:lnRef idx="1">
            <a:schemeClr val="accent1"/>
          </a:lnRef>
          <a:fillRef idx="0">
            <a:schemeClr val="accent1"/>
          </a:fillRef>
          <a:effectRef idx="0">
            <a:schemeClr val="accent1"/>
          </a:effectRef>
          <a:fontRef idx="minor">
            <a:schemeClr val="tx1"/>
          </a:fontRef>
        </p:style>
      </p:cxnSp>
      <p:sp>
        <p:nvSpPr>
          <p:cNvPr id="161" name="Oval 160"/>
          <p:cNvSpPr/>
          <p:nvPr/>
        </p:nvSpPr>
        <p:spPr>
          <a:xfrm>
            <a:off x="6555698" y="739791"/>
            <a:ext cx="87682" cy="87682"/>
          </a:xfrm>
          <a:prstGeom prst="ellipse">
            <a:avLst/>
          </a:prstGeom>
          <a:solidFill>
            <a:srgbClr val="84AECD"/>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Oval 161"/>
          <p:cNvSpPr/>
          <p:nvPr/>
        </p:nvSpPr>
        <p:spPr>
          <a:xfrm>
            <a:off x="7470125" y="844689"/>
            <a:ext cx="87682" cy="87682"/>
          </a:xfrm>
          <a:prstGeom prst="ellipse">
            <a:avLst/>
          </a:prstGeom>
          <a:solidFill>
            <a:srgbClr val="84AECD"/>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Oval 162"/>
          <p:cNvSpPr/>
          <p:nvPr/>
        </p:nvSpPr>
        <p:spPr>
          <a:xfrm>
            <a:off x="8065161" y="1048725"/>
            <a:ext cx="87682" cy="87682"/>
          </a:xfrm>
          <a:prstGeom prst="ellipse">
            <a:avLst/>
          </a:prstGeom>
          <a:solidFill>
            <a:srgbClr val="4C9ED9"/>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Oval 164"/>
          <p:cNvSpPr/>
          <p:nvPr/>
        </p:nvSpPr>
        <p:spPr>
          <a:xfrm>
            <a:off x="5897984" y="1146710"/>
            <a:ext cx="87682" cy="87682"/>
          </a:xfrm>
          <a:prstGeom prst="ellipse">
            <a:avLst/>
          </a:prstGeom>
          <a:solidFill>
            <a:srgbClr val="F9965B"/>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Oval 165"/>
          <p:cNvSpPr>
            <a:spLocks noChangeAspect="1"/>
          </p:cNvSpPr>
          <p:nvPr/>
        </p:nvSpPr>
        <p:spPr>
          <a:xfrm>
            <a:off x="5909346" y="1159537"/>
            <a:ext cx="64008" cy="64008"/>
          </a:xfrm>
          <a:prstGeom prst="ellipse">
            <a:avLst/>
          </a:prstGeom>
          <a:solidFill>
            <a:srgbClr val="4C9ED9"/>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Oval 166"/>
          <p:cNvSpPr/>
          <p:nvPr/>
        </p:nvSpPr>
        <p:spPr>
          <a:xfrm>
            <a:off x="6284030" y="1292747"/>
            <a:ext cx="87682" cy="87682"/>
          </a:xfrm>
          <a:prstGeom prst="ellipse">
            <a:avLst/>
          </a:prstGeom>
          <a:solidFill>
            <a:srgbClr val="49CF8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Oval 167"/>
          <p:cNvSpPr/>
          <p:nvPr/>
        </p:nvSpPr>
        <p:spPr>
          <a:xfrm>
            <a:off x="6216927" y="1006693"/>
            <a:ext cx="87682" cy="87682"/>
          </a:xfrm>
          <a:prstGeom prst="ellipse">
            <a:avLst/>
          </a:prstGeom>
          <a:solidFill>
            <a:srgbClr val="9C5FA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Oval 168"/>
          <p:cNvSpPr/>
          <p:nvPr/>
        </p:nvSpPr>
        <p:spPr>
          <a:xfrm>
            <a:off x="6480400" y="893682"/>
            <a:ext cx="87682" cy="87682"/>
          </a:xfrm>
          <a:prstGeom prst="ellipse">
            <a:avLst/>
          </a:prstGeom>
          <a:solidFill>
            <a:srgbClr val="9C5FA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Oval 169"/>
          <p:cNvSpPr/>
          <p:nvPr/>
        </p:nvSpPr>
        <p:spPr>
          <a:xfrm>
            <a:off x="6778003" y="1141181"/>
            <a:ext cx="87682" cy="87682"/>
          </a:xfrm>
          <a:prstGeom prst="ellipse">
            <a:avLst/>
          </a:prstGeom>
          <a:solidFill>
            <a:srgbClr val="9C5FA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Oval 170"/>
          <p:cNvSpPr/>
          <p:nvPr/>
        </p:nvSpPr>
        <p:spPr>
          <a:xfrm>
            <a:off x="6642305" y="1326330"/>
            <a:ext cx="87682" cy="87682"/>
          </a:xfrm>
          <a:prstGeom prst="ellipse">
            <a:avLst/>
          </a:prstGeom>
          <a:solidFill>
            <a:srgbClr val="7C008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Oval 171"/>
          <p:cNvSpPr>
            <a:spLocks noChangeAspect="1"/>
          </p:cNvSpPr>
          <p:nvPr/>
        </p:nvSpPr>
        <p:spPr>
          <a:xfrm>
            <a:off x="6296833" y="1304906"/>
            <a:ext cx="64008" cy="64008"/>
          </a:xfrm>
          <a:prstGeom prst="ellipse">
            <a:avLst/>
          </a:prstGeom>
          <a:solidFill>
            <a:srgbClr val="7C008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Oval 172"/>
          <p:cNvSpPr/>
          <p:nvPr/>
        </p:nvSpPr>
        <p:spPr>
          <a:xfrm>
            <a:off x="6693269" y="929403"/>
            <a:ext cx="87682" cy="87682"/>
          </a:xfrm>
          <a:prstGeom prst="ellipse">
            <a:avLst/>
          </a:prstGeom>
          <a:solidFill>
            <a:srgbClr val="83C7A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Oval 173"/>
          <p:cNvSpPr/>
          <p:nvPr/>
        </p:nvSpPr>
        <p:spPr>
          <a:xfrm>
            <a:off x="7061289" y="957505"/>
            <a:ext cx="87682" cy="87682"/>
          </a:xfrm>
          <a:prstGeom prst="ellipse">
            <a:avLst/>
          </a:prstGeom>
          <a:solidFill>
            <a:srgbClr val="9A835C"/>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Oval 174"/>
          <p:cNvSpPr/>
          <p:nvPr/>
        </p:nvSpPr>
        <p:spPr>
          <a:xfrm>
            <a:off x="7471608" y="1202767"/>
            <a:ext cx="87682" cy="87682"/>
          </a:xfrm>
          <a:prstGeom prst="ellipse">
            <a:avLst/>
          </a:prstGeom>
          <a:solidFill>
            <a:srgbClr val="49CF8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p:cNvSpPr/>
          <p:nvPr/>
        </p:nvSpPr>
        <p:spPr>
          <a:xfrm>
            <a:off x="4284007" y="1987523"/>
            <a:ext cx="1237584" cy="830997"/>
          </a:xfrm>
          <a:prstGeom prst="rect">
            <a:avLst/>
          </a:prstGeom>
        </p:spPr>
        <p:txBody>
          <a:bodyPr wrap="square">
            <a:spAutoFit/>
          </a:bodyPr>
          <a:lstStyle/>
          <a:p>
            <a:pPr lvl="0" algn="ctr">
              <a:spcBef>
                <a:spcPct val="20000"/>
              </a:spcBef>
            </a:pPr>
            <a:r>
              <a:rPr lang="en-US" sz="2400" dirty="0">
                <a:solidFill>
                  <a:schemeClr val="bg1"/>
                </a:solidFill>
              </a:rPr>
              <a:t>light source</a:t>
            </a:r>
          </a:p>
        </p:txBody>
      </p:sp>
      <p:sp>
        <p:nvSpPr>
          <p:cNvPr id="218" name="Rectangle 217"/>
          <p:cNvSpPr/>
          <p:nvPr/>
        </p:nvSpPr>
        <p:spPr>
          <a:xfrm>
            <a:off x="4289190" y="3790879"/>
            <a:ext cx="2036327" cy="461665"/>
          </a:xfrm>
          <a:prstGeom prst="rect">
            <a:avLst/>
          </a:prstGeom>
        </p:spPr>
        <p:txBody>
          <a:bodyPr wrap="none">
            <a:spAutoFit/>
          </a:bodyPr>
          <a:lstStyle/>
          <a:p>
            <a:r>
              <a:rPr lang="en-US" sz="2400" dirty="0">
                <a:solidFill>
                  <a:schemeClr val="bg1"/>
                </a:solidFill>
              </a:rPr>
              <a:t>spatial probing</a:t>
            </a:r>
            <a:endParaRPr lang="en-US" sz="2400" dirty="0"/>
          </a:p>
        </p:txBody>
      </p:sp>
      <p:sp>
        <p:nvSpPr>
          <p:cNvPr id="234" name="Rectangle 233"/>
          <p:cNvSpPr>
            <a:spLocks noChangeAspect="1"/>
          </p:cNvSpPr>
          <p:nvPr/>
        </p:nvSpPr>
        <p:spPr>
          <a:xfrm>
            <a:off x="6720840" y="2537938"/>
            <a:ext cx="91440" cy="91440"/>
          </a:xfrm>
          <a:prstGeom prst="rect">
            <a:avLst/>
          </a:prstGeom>
          <a:solidFill>
            <a:schemeClr val="tx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Rectangle 234"/>
          <p:cNvSpPr>
            <a:spLocks noChangeAspect="1"/>
          </p:cNvSpPr>
          <p:nvPr/>
        </p:nvSpPr>
        <p:spPr>
          <a:xfrm>
            <a:off x="6812280" y="2537938"/>
            <a:ext cx="91440" cy="91440"/>
          </a:xfrm>
          <a:prstGeom prst="rect">
            <a:avLst/>
          </a:prstGeom>
          <a:solidFill>
            <a:schemeClr val="tx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Rectangle 235"/>
          <p:cNvSpPr>
            <a:spLocks noChangeAspect="1"/>
          </p:cNvSpPr>
          <p:nvPr/>
        </p:nvSpPr>
        <p:spPr>
          <a:xfrm>
            <a:off x="6903720" y="2537938"/>
            <a:ext cx="91440" cy="91440"/>
          </a:xfrm>
          <a:prstGeom prst="rect">
            <a:avLst/>
          </a:prstGeom>
          <a:solidFill>
            <a:schemeClr val="tx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Rectangle 236"/>
          <p:cNvSpPr>
            <a:spLocks noChangeAspect="1"/>
          </p:cNvSpPr>
          <p:nvPr/>
        </p:nvSpPr>
        <p:spPr>
          <a:xfrm>
            <a:off x="6995160" y="2537938"/>
            <a:ext cx="91440" cy="91440"/>
          </a:xfrm>
          <a:prstGeom prst="rect">
            <a:avLst/>
          </a:prstGeom>
          <a:solidFill>
            <a:schemeClr val="tx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Rectangle 237"/>
          <p:cNvSpPr>
            <a:spLocks noChangeAspect="1"/>
          </p:cNvSpPr>
          <p:nvPr/>
        </p:nvSpPr>
        <p:spPr>
          <a:xfrm>
            <a:off x="7086600" y="2537938"/>
            <a:ext cx="91440" cy="91440"/>
          </a:xfrm>
          <a:prstGeom prst="rect">
            <a:avLst/>
          </a:prstGeom>
          <a:solidFill>
            <a:schemeClr val="tx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Rectangle 238"/>
          <p:cNvSpPr>
            <a:spLocks noChangeAspect="1"/>
          </p:cNvSpPr>
          <p:nvPr/>
        </p:nvSpPr>
        <p:spPr>
          <a:xfrm>
            <a:off x="7178040" y="2537938"/>
            <a:ext cx="91440" cy="91440"/>
          </a:xfrm>
          <a:prstGeom prst="rect">
            <a:avLst/>
          </a:prstGeom>
          <a:solidFill>
            <a:schemeClr val="tx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Rectangle 239"/>
          <p:cNvSpPr>
            <a:spLocks noChangeAspect="1"/>
          </p:cNvSpPr>
          <p:nvPr/>
        </p:nvSpPr>
        <p:spPr>
          <a:xfrm>
            <a:off x="7269480" y="2537938"/>
            <a:ext cx="91440" cy="91440"/>
          </a:xfrm>
          <a:prstGeom prst="rect">
            <a:avLst/>
          </a:prstGeom>
          <a:solidFill>
            <a:schemeClr val="tx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Rectangle 244"/>
          <p:cNvSpPr>
            <a:spLocks noChangeAspect="1"/>
          </p:cNvSpPr>
          <p:nvPr/>
        </p:nvSpPr>
        <p:spPr>
          <a:xfrm rot="4200000">
            <a:off x="5056902" y="1365678"/>
            <a:ext cx="91440" cy="91440"/>
          </a:xfrm>
          <a:prstGeom prst="rect">
            <a:avLst/>
          </a:prstGeom>
          <a:solidFill>
            <a:schemeClr val="tx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Rectangle 245"/>
          <p:cNvSpPr>
            <a:spLocks noChangeAspect="1"/>
          </p:cNvSpPr>
          <p:nvPr/>
        </p:nvSpPr>
        <p:spPr>
          <a:xfrm rot="4200000">
            <a:off x="5088177" y="1451604"/>
            <a:ext cx="91440" cy="91440"/>
          </a:xfrm>
          <a:prstGeom prst="rect">
            <a:avLst/>
          </a:prstGeom>
          <a:solidFill>
            <a:schemeClr val="tx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Rectangle 246"/>
          <p:cNvSpPr>
            <a:spLocks noChangeAspect="1"/>
          </p:cNvSpPr>
          <p:nvPr/>
        </p:nvSpPr>
        <p:spPr>
          <a:xfrm rot="4200000">
            <a:off x="5119451" y="1537529"/>
            <a:ext cx="91440" cy="91440"/>
          </a:xfrm>
          <a:prstGeom prst="rect">
            <a:avLst/>
          </a:prstGeom>
          <a:solidFill>
            <a:schemeClr val="tx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Rectangle 247"/>
          <p:cNvSpPr>
            <a:spLocks noChangeAspect="1"/>
          </p:cNvSpPr>
          <p:nvPr/>
        </p:nvSpPr>
        <p:spPr>
          <a:xfrm rot="4200000">
            <a:off x="5150725" y="1623455"/>
            <a:ext cx="91440" cy="91440"/>
          </a:xfrm>
          <a:prstGeom prst="rect">
            <a:avLst/>
          </a:prstGeom>
          <a:solidFill>
            <a:schemeClr val="tx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Rectangle 248"/>
          <p:cNvSpPr>
            <a:spLocks noChangeAspect="1"/>
          </p:cNvSpPr>
          <p:nvPr/>
        </p:nvSpPr>
        <p:spPr>
          <a:xfrm rot="4200000">
            <a:off x="5181999" y="1709380"/>
            <a:ext cx="91440" cy="91440"/>
          </a:xfrm>
          <a:prstGeom prst="rect">
            <a:avLst/>
          </a:prstGeom>
          <a:solidFill>
            <a:schemeClr val="tx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Rectangle 249"/>
          <p:cNvSpPr>
            <a:spLocks noChangeAspect="1"/>
          </p:cNvSpPr>
          <p:nvPr/>
        </p:nvSpPr>
        <p:spPr>
          <a:xfrm rot="4200000">
            <a:off x="5213274" y="1795306"/>
            <a:ext cx="91440" cy="91440"/>
          </a:xfrm>
          <a:prstGeom prst="rect">
            <a:avLst/>
          </a:prstGeom>
          <a:solidFill>
            <a:schemeClr val="tx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Rectangle 252"/>
          <p:cNvSpPr/>
          <p:nvPr/>
        </p:nvSpPr>
        <p:spPr>
          <a:xfrm>
            <a:off x="6172979" y="3790879"/>
            <a:ext cx="2580002" cy="461665"/>
          </a:xfrm>
          <a:prstGeom prst="rect">
            <a:avLst/>
          </a:prstGeom>
        </p:spPr>
        <p:txBody>
          <a:bodyPr wrap="none">
            <a:spAutoFit/>
          </a:bodyPr>
          <a:lstStyle/>
          <a:p>
            <a:r>
              <a:rPr lang="en-US" sz="2400" dirty="0">
                <a:solidFill>
                  <a:schemeClr val="bg1"/>
                </a:solidFill>
              </a:rPr>
              <a:t>+ transient imaging</a:t>
            </a:r>
            <a:endParaRPr lang="en-US" sz="2400" dirty="0"/>
          </a:p>
        </p:txBody>
      </p:sp>
      <p:sp>
        <p:nvSpPr>
          <p:cNvPr id="254" name="Rectangle 253"/>
          <p:cNvSpPr/>
          <p:nvPr/>
        </p:nvSpPr>
        <p:spPr>
          <a:xfrm>
            <a:off x="4279014" y="4273742"/>
            <a:ext cx="3205573" cy="461665"/>
          </a:xfrm>
          <a:prstGeom prst="rect">
            <a:avLst/>
          </a:prstGeom>
        </p:spPr>
        <p:txBody>
          <a:bodyPr wrap="square">
            <a:spAutoFit/>
          </a:bodyPr>
          <a:lstStyle/>
          <a:p>
            <a:r>
              <a:rPr lang="en-US" sz="2400" dirty="0">
                <a:solidFill>
                  <a:srgbClr val="FFFF00"/>
                </a:solidFill>
              </a:rPr>
              <a:t>using interferometry</a:t>
            </a:r>
          </a:p>
        </p:txBody>
      </p:sp>
      <p:sp>
        <p:nvSpPr>
          <p:cNvPr id="111" name="Rectangle 110"/>
          <p:cNvSpPr/>
          <p:nvPr/>
        </p:nvSpPr>
        <p:spPr>
          <a:xfrm>
            <a:off x="4284008" y="4645562"/>
            <a:ext cx="4598736" cy="461665"/>
          </a:xfrm>
          <a:prstGeom prst="rect">
            <a:avLst/>
          </a:prstGeom>
        </p:spPr>
        <p:txBody>
          <a:bodyPr wrap="square">
            <a:spAutoFit/>
          </a:bodyPr>
          <a:lstStyle/>
          <a:p>
            <a:r>
              <a:rPr lang="en-US" sz="2400" dirty="0">
                <a:solidFill>
                  <a:srgbClr val="FFFF00"/>
                </a:solidFill>
              </a:rPr>
              <a:t>1000x larger temporal resolution</a:t>
            </a:r>
          </a:p>
        </p:txBody>
      </p:sp>
      <p:pic>
        <p:nvPicPr>
          <p:cNvPr id="252" name="Picture 251"/>
          <p:cNvPicPr>
            <a:picLocks noChangeAspect="1"/>
          </p:cNvPicPr>
          <p:nvPr/>
        </p:nvPicPr>
        <p:blipFill rotWithShape="1">
          <a:blip r:embed="rId11" cstate="print">
            <a:extLst>
              <a:ext uri="{28A0092B-C50C-407E-A947-70E740481C1C}">
                <a14:useLocalDpi xmlns:a14="http://schemas.microsoft.com/office/drawing/2010/main" val="0"/>
              </a:ext>
            </a:extLst>
          </a:blip>
          <a:srcRect t="33599" r="78963" b="46339"/>
          <a:stretch/>
        </p:blipFill>
        <p:spPr>
          <a:xfrm rot="20379075">
            <a:off x="4395838" y="1419576"/>
            <a:ext cx="795528" cy="698270"/>
          </a:xfrm>
          <a:prstGeom prst="rect">
            <a:avLst/>
          </a:prstGeom>
        </p:spPr>
      </p:pic>
      <p:grpSp>
        <p:nvGrpSpPr>
          <p:cNvPr id="18" name="Group 17"/>
          <p:cNvGrpSpPr/>
          <p:nvPr/>
        </p:nvGrpSpPr>
        <p:grpSpPr>
          <a:xfrm>
            <a:off x="6722455" y="2644356"/>
            <a:ext cx="1717732" cy="799086"/>
            <a:chOff x="6722455" y="2596731"/>
            <a:chExt cx="1717732" cy="799086"/>
          </a:xfrm>
        </p:grpSpPr>
        <p:grpSp>
          <p:nvGrpSpPr>
            <p:cNvPr id="229" name="Group 228"/>
            <p:cNvGrpSpPr>
              <a:grpSpLocks noChangeAspect="1"/>
            </p:cNvGrpSpPr>
            <p:nvPr/>
          </p:nvGrpSpPr>
          <p:grpSpPr>
            <a:xfrm>
              <a:off x="6722455" y="2596731"/>
              <a:ext cx="638466" cy="799086"/>
              <a:chOff x="2994015" y="3946194"/>
              <a:chExt cx="739889" cy="913767"/>
            </a:xfrm>
          </p:grpSpPr>
          <p:sp>
            <p:nvSpPr>
              <p:cNvPr id="230" name="Isosceles Triangle 229"/>
              <p:cNvSpPr/>
              <p:nvPr/>
            </p:nvSpPr>
            <p:spPr>
              <a:xfrm flipV="1">
                <a:off x="2994015" y="3946194"/>
                <a:ext cx="739889" cy="671059"/>
              </a:xfrm>
              <a:prstGeom prst="triangle">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u="sng"/>
              </a:p>
            </p:txBody>
          </p:sp>
          <p:sp>
            <p:nvSpPr>
              <p:cNvPr id="231" name="Rectangle 230"/>
              <p:cNvSpPr/>
              <p:nvPr/>
            </p:nvSpPr>
            <p:spPr>
              <a:xfrm flipV="1">
                <a:off x="3030641" y="4277312"/>
                <a:ext cx="666638" cy="582649"/>
              </a:xfrm>
              <a:prstGeom prst="rect">
                <a:avLst/>
              </a:prstGeom>
              <a:solidFill>
                <a:schemeClr val="tx1">
                  <a:lumMod val="65000"/>
                  <a:lumOff val="3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u="sng"/>
              </a:p>
            </p:txBody>
          </p:sp>
        </p:grpSp>
        <p:sp>
          <p:nvSpPr>
            <p:cNvPr id="114" name="Rectangle 113"/>
            <p:cNvSpPr/>
            <p:nvPr/>
          </p:nvSpPr>
          <p:spPr>
            <a:xfrm>
              <a:off x="7329316" y="2916845"/>
              <a:ext cx="1110871" cy="461665"/>
            </a:xfrm>
            <a:prstGeom prst="rect">
              <a:avLst/>
            </a:prstGeom>
          </p:spPr>
          <p:txBody>
            <a:bodyPr wrap="square">
              <a:spAutoFit/>
            </a:bodyPr>
            <a:lstStyle/>
            <a:p>
              <a:pPr lvl="0" algn="ctr">
                <a:spcBef>
                  <a:spcPct val="20000"/>
                </a:spcBef>
              </a:pPr>
              <a:r>
                <a:rPr lang="en-US" sz="2400" dirty="0">
                  <a:solidFill>
                    <a:schemeClr val="bg1"/>
                  </a:solidFill>
                </a:rPr>
                <a:t>camera</a:t>
              </a:r>
            </a:p>
          </p:txBody>
        </p:sp>
      </p:grpSp>
      <p:pic>
        <p:nvPicPr>
          <p:cNvPr id="118" name="Picture 1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63273" y="2541054"/>
            <a:ext cx="2286000" cy="1143000"/>
          </a:xfrm>
          <a:prstGeom prst="rect">
            <a:avLst/>
          </a:prstGeom>
          <a:ln w="12700">
            <a:solidFill>
              <a:schemeClr val="bg1"/>
            </a:solidFill>
          </a:ln>
        </p:spPr>
      </p:pic>
      <p:grpSp>
        <p:nvGrpSpPr>
          <p:cNvPr id="27" name="Group 26"/>
          <p:cNvGrpSpPr/>
          <p:nvPr/>
        </p:nvGrpSpPr>
        <p:grpSpPr>
          <a:xfrm>
            <a:off x="3788229" y="3446414"/>
            <a:ext cx="522823" cy="1055429"/>
            <a:chOff x="3788229" y="3446414"/>
            <a:chExt cx="522823" cy="1055429"/>
          </a:xfrm>
        </p:grpSpPr>
        <p:grpSp>
          <p:nvGrpSpPr>
            <p:cNvPr id="119" name="Group 118"/>
            <p:cNvGrpSpPr/>
            <p:nvPr/>
          </p:nvGrpSpPr>
          <p:grpSpPr>
            <a:xfrm flipH="1">
              <a:off x="4212839" y="3446414"/>
              <a:ext cx="98213" cy="786990"/>
              <a:chOff x="7207724" y="1646061"/>
              <a:chExt cx="229810" cy="886317"/>
            </a:xfrm>
          </p:grpSpPr>
          <p:cxnSp>
            <p:nvCxnSpPr>
              <p:cNvPr id="120" name="Straight Connector 119"/>
              <p:cNvCxnSpPr/>
              <p:nvPr/>
            </p:nvCxnSpPr>
            <p:spPr>
              <a:xfrm>
                <a:off x="7207724" y="2530631"/>
                <a:ext cx="229810" cy="1"/>
              </a:xfrm>
              <a:prstGeom prst="line">
                <a:avLst/>
              </a:prstGeom>
              <a:ln w="38100" cap="rnd">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7207724" y="1646061"/>
                <a:ext cx="229810" cy="1"/>
              </a:xfrm>
              <a:prstGeom prst="line">
                <a:avLst/>
              </a:prstGeom>
              <a:ln w="38100" cap="rnd">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7436313" y="1654696"/>
                <a:ext cx="0" cy="877682"/>
              </a:xfrm>
              <a:prstGeom prst="line">
                <a:avLst/>
              </a:prstGeom>
              <a:ln w="38100" cap="rnd">
                <a:solidFill>
                  <a:srgbClr val="FFFF00"/>
                </a:solidFill>
              </a:ln>
            </p:spPr>
            <p:style>
              <a:lnRef idx="1">
                <a:schemeClr val="accent1"/>
              </a:lnRef>
              <a:fillRef idx="0">
                <a:schemeClr val="accent1"/>
              </a:fillRef>
              <a:effectRef idx="0">
                <a:schemeClr val="accent1"/>
              </a:effectRef>
              <a:fontRef idx="minor">
                <a:schemeClr val="tx1"/>
              </a:fontRef>
            </p:style>
          </p:cxnSp>
        </p:grpSp>
        <p:cxnSp>
          <p:nvCxnSpPr>
            <p:cNvPr id="20" name="Straight Connector 19"/>
            <p:cNvCxnSpPr/>
            <p:nvPr/>
          </p:nvCxnSpPr>
          <p:spPr>
            <a:xfrm>
              <a:off x="3788229" y="3843742"/>
              <a:ext cx="424610"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803979" y="3839843"/>
              <a:ext cx="0" cy="66200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3788229" y="4501843"/>
              <a:ext cx="490785"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724860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18"/>
                                        </p:tgtEl>
                                        <p:attrNameLst>
                                          <p:attrName>style.visibility</p:attrName>
                                        </p:attrNameLst>
                                      </p:cBhvr>
                                      <p:to>
                                        <p:strVal val="visible"/>
                                      </p:to>
                                    </p:set>
                                    <p:animEffect transition="in" filter="fade">
                                      <p:cBhvr>
                                        <p:cTn id="12" dur="500"/>
                                        <p:tgtEl>
                                          <p:spTgt spid="618"/>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par>
                          <p:cTn id="17" fill="hold">
                            <p:stCondLst>
                              <p:cond delay="1000"/>
                            </p:stCondLst>
                            <p:childTnLst>
                              <p:par>
                                <p:cTn id="18" presetID="1" presetClass="mediacall" presetSubtype="0" fill="hold" nodeType="afterEffect">
                                  <p:stCondLst>
                                    <p:cond delay="0"/>
                                  </p:stCondLst>
                                  <p:childTnLst>
                                    <p:cmd type="call" cmd="playFrom(0.0)">
                                      <p:cBhvr>
                                        <p:cTn id="19" dur="7000" fill="hold"/>
                                        <p:tgtEl>
                                          <p:spTgt spid="11"/>
                                        </p:tgtEl>
                                      </p:cBhvr>
                                    </p:cmd>
                                  </p:childTnLst>
                                </p:cTn>
                              </p:par>
                            </p:childTnLst>
                          </p:cTn>
                        </p:par>
                        <p:par>
                          <p:cTn id="20" fill="hold">
                            <p:stCondLst>
                              <p:cond delay="8000"/>
                            </p:stCondLst>
                            <p:childTnLst>
                              <p:par>
                                <p:cTn id="21" presetID="1" presetClass="mediacall" presetSubtype="0" fill="hold" nodeType="afterEffect">
                                  <p:stCondLst>
                                    <p:cond delay="0"/>
                                  </p:stCondLst>
                                  <p:childTnLst>
                                    <p:cmd type="call" cmd="playFrom(0.0)">
                                      <p:cBhvr>
                                        <p:cTn id="22" dur="7000" fill="hold"/>
                                        <p:tgtEl>
                                          <p:spTgt spid="11"/>
                                        </p:tgtEl>
                                      </p:cBhvr>
                                    </p:cmd>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0" nodeType="afterEffect">
                                  <p:stCondLst>
                                    <p:cond delay="250"/>
                                  </p:stCondLst>
                                  <p:childTnLst>
                                    <p:set>
                                      <p:cBhvr>
                                        <p:cTn id="29" dur="1" fill="hold">
                                          <p:stCondLst>
                                            <p:cond delay="0"/>
                                          </p:stCondLst>
                                        </p:cTn>
                                        <p:tgtEl>
                                          <p:spTgt spid="8"/>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1"/>
                                        </p:tgtEl>
                                      </p:cBhvr>
                                    </p:animEffect>
                                    <p:set>
                                      <p:cBhvr>
                                        <p:cTn id="34" dur="1" fill="hold">
                                          <p:stCondLst>
                                            <p:cond delay="499"/>
                                          </p:stCondLst>
                                        </p:cTn>
                                        <p:tgtEl>
                                          <p:spTgt spid="11"/>
                                        </p:tgtEl>
                                        <p:attrNameLst>
                                          <p:attrName>style.visibility</p:attrName>
                                        </p:attrNameLst>
                                      </p:cBhvr>
                                      <p:to>
                                        <p:strVal val="hidden"/>
                                      </p:to>
                                    </p:set>
                                    <p:cmd type="call" cmd="stop">
                                      <p:cBhvr>
                                        <p:cTn id="35" dur="1">
                                          <p:stCondLst>
                                            <p:cond delay="499"/>
                                          </p:stCondLst>
                                        </p:cTn>
                                        <p:tgtEl>
                                          <p:spTgt spid="11"/>
                                        </p:tgtEl>
                                      </p:cBhvr>
                                    </p:cmd>
                                  </p:childTnLst>
                                </p:cTn>
                              </p:par>
                            </p:childTnLst>
                          </p:cTn>
                        </p:par>
                        <p:par>
                          <p:cTn id="36" fill="hold">
                            <p:stCondLst>
                              <p:cond delay="500"/>
                            </p:stCondLst>
                            <p:childTnLst>
                              <p:par>
                                <p:cTn id="37" presetID="10" presetClass="entr" presetSubtype="0" fill="hold"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childTnLst>
                          </p:cTn>
                        </p:par>
                        <p:par>
                          <p:cTn id="40" fill="hold">
                            <p:stCondLst>
                              <p:cond delay="1000"/>
                            </p:stCondLst>
                            <p:childTnLst>
                              <p:par>
                                <p:cTn id="41" presetID="10" presetClass="entr" presetSubtype="0" fill="hold" nodeType="after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fade">
                                      <p:cBhvr>
                                        <p:cTn id="43" dur="500"/>
                                        <p:tgtEl>
                                          <p:spTgt spid="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37"/>
                                        </p:tgtEl>
                                        <p:attrNameLst>
                                          <p:attrName>style.visibility</p:attrName>
                                        </p:attrNameLst>
                                      </p:cBhvr>
                                      <p:to>
                                        <p:strVal val="visible"/>
                                      </p:to>
                                    </p:set>
                                    <p:animEffect transition="in" filter="fade">
                                      <p:cBhvr>
                                        <p:cTn id="46" dur="500"/>
                                        <p:tgtEl>
                                          <p:spTgt spid="237"/>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46"/>
                                        </p:tgtEl>
                                        <p:attrNameLst>
                                          <p:attrName>style.visibility</p:attrName>
                                        </p:attrNameLst>
                                      </p:cBhvr>
                                      <p:to>
                                        <p:strVal val="visible"/>
                                      </p:to>
                                    </p:set>
                                    <p:animEffect transition="in" filter="fade">
                                      <p:cBhvr>
                                        <p:cTn id="49" dur="500"/>
                                        <p:tgtEl>
                                          <p:spTgt spid="246"/>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49"/>
                                        </p:tgtEl>
                                        <p:attrNameLst>
                                          <p:attrName>style.visibility</p:attrName>
                                        </p:attrNameLst>
                                      </p:cBhvr>
                                      <p:to>
                                        <p:strVal val="visible"/>
                                      </p:to>
                                    </p:set>
                                    <p:animEffect transition="in" filter="fade">
                                      <p:cBhvr>
                                        <p:cTn id="52" dur="500"/>
                                        <p:tgtEl>
                                          <p:spTgt spid="249"/>
                                        </p:tgtEl>
                                      </p:cBhvr>
                                    </p:animEffect>
                                  </p:childTnLst>
                                </p:cTn>
                              </p:par>
                              <p:par>
                                <p:cTn id="53" presetID="10" presetClass="entr" presetSubtype="0" fill="hold" nodeType="with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500"/>
                                        <p:tgtEl>
                                          <p:spTgt spid="18"/>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34"/>
                                        </p:tgtEl>
                                        <p:attrNameLst>
                                          <p:attrName>style.visibility</p:attrName>
                                        </p:attrNameLst>
                                      </p:cBhvr>
                                      <p:to>
                                        <p:strVal val="visible"/>
                                      </p:to>
                                    </p:set>
                                    <p:animEffect transition="in" filter="fade">
                                      <p:cBhvr>
                                        <p:cTn id="58" dur="500"/>
                                        <p:tgtEl>
                                          <p:spTgt spid="234"/>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35"/>
                                        </p:tgtEl>
                                        <p:attrNameLst>
                                          <p:attrName>style.visibility</p:attrName>
                                        </p:attrNameLst>
                                      </p:cBhvr>
                                      <p:to>
                                        <p:strVal val="visible"/>
                                      </p:to>
                                    </p:set>
                                    <p:animEffect transition="in" filter="fade">
                                      <p:cBhvr>
                                        <p:cTn id="61" dur="500"/>
                                        <p:tgtEl>
                                          <p:spTgt spid="235"/>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36"/>
                                        </p:tgtEl>
                                        <p:attrNameLst>
                                          <p:attrName>style.visibility</p:attrName>
                                        </p:attrNameLst>
                                      </p:cBhvr>
                                      <p:to>
                                        <p:strVal val="visible"/>
                                      </p:to>
                                    </p:set>
                                    <p:animEffect transition="in" filter="fade">
                                      <p:cBhvr>
                                        <p:cTn id="64" dur="500"/>
                                        <p:tgtEl>
                                          <p:spTgt spid="236"/>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38"/>
                                        </p:tgtEl>
                                        <p:attrNameLst>
                                          <p:attrName>style.visibility</p:attrName>
                                        </p:attrNameLst>
                                      </p:cBhvr>
                                      <p:to>
                                        <p:strVal val="visible"/>
                                      </p:to>
                                    </p:set>
                                    <p:animEffect transition="in" filter="fade">
                                      <p:cBhvr>
                                        <p:cTn id="67" dur="500"/>
                                        <p:tgtEl>
                                          <p:spTgt spid="23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39"/>
                                        </p:tgtEl>
                                        <p:attrNameLst>
                                          <p:attrName>style.visibility</p:attrName>
                                        </p:attrNameLst>
                                      </p:cBhvr>
                                      <p:to>
                                        <p:strVal val="visible"/>
                                      </p:to>
                                    </p:set>
                                    <p:animEffect transition="in" filter="fade">
                                      <p:cBhvr>
                                        <p:cTn id="70" dur="500"/>
                                        <p:tgtEl>
                                          <p:spTgt spid="239"/>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240"/>
                                        </p:tgtEl>
                                        <p:attrNameLst>
                                          <p:attrName>style.visibility</p:attrName>
                                        </p:attrNameLst>
                                      </p:cBhvr>
                                      <p:to>
                                        <p:strVal val="visible"/>
                                      </p:to>
                                    </p:set>
                                    <p:animEffect transition="in" filter="fade">
                                      <p:cBhvr>
                                        <p:cTn id="73" dur="500"/>
                                        <p:tgtEl>
                                          <p:spTgt spid="240"/>
                                        </p:tgtEl>
                                      </p:cBhvr>
                                    </p:animEffect>
                                  </p:childTnLst>
                                </p:cTn>
                              </p:par>
                              <p:par>
                                <p:cTn id="74" presetID="10" presetClass="entr" presetSubtype="0" fill="hold" nodeType="withEffect">
                                  <p:stCondLst>
                                    <p:cond delay="0"/>
                                  </p:stCondLst>
                                  <p:childTnLst>
                                    <p:set>
                                      <p:cBhvr>
                                        <p:cTn id="75" dur="1" fill="hold">
                                          <p:stCondLst>
                                            <p:cond delay="0"/>
                                          </p:stCondLst>
                                        </p:cTn>
                                        <p:tgtEl>
                                          <p:spTgt spid="252"/>
                                        </p:tgtEl>
                                        <p:attrNameLst>
                                          <p:attrName>style.visibility</p:attrName>
                                        </p:attrNameLst>
                                      </p:cBhvr>
                                      <p:to>
                                        <p:strVal val="visible"/>
                                      </p:to>
                                    </p:set>
                                    <p:animEffect transition="in" filter="fade">
                                      <p:cBhvr>
                                        <p:cTn id="76" dur="500"/>
                                        <p:tgtEl>
                                          <p:spTgt spid="252"/>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245"/>
                                        </p:tgtEl>
                                        <p:attrNameLst>
                                          <p:attrName>style.visibility</p:attrName>
                                        </p:attrNameLst>
                                      </p:cBhvr>
                                      <p:to>
                                        <p:strVal val="visible"/>
                                      </p:to>
                                    </p:set>
                                    <p:animEffect transition="in" filter="fade">
                                      <p:cBhvr>
                                        <p:cTn id="79" dur="500"/>
                                        <p:tgtEl>
                                          <p:spTgt spid="245"/>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247"/>
                                        </p:tgtEl>
                                        <p:attrNameLst>
                                          <p:attrName>style.visibility</p:attrName>
                                        </p:attrNameLst>
                                      </p:cBhvr>
                                      <p:to>
                                        <p:strVal val="visible"/>
                                      </p:to>
                                    </p:set>
                                    <p:animEffect transition="in" filter="fade">
                                      <p:cBhvr>
                                        <p:cTn id="82" dur="500"/>
                                        <p:tgtEl>
                                          <p:spTgt spid="247"/>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248"/>
                                        </p:tgtEl>
                                        <p:attrNameLst>
                                          <p:attrName>style.visibility</p:attrName>
                                        </p:attrNameLst>
                                      </p:cBhvr>
                                      <p:to>
                                        <p:strVal val="visible"/>
                                      </p:to>
                                    </p:set>
                                    <p:animEffect transition="in" filter="fade">
                                      <p:cBhvr>
                                        <p:cTn id="85" dur="500"/>
                                        <p:tgtEl>
                                          <p:spTgt spid="248"/>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250"/>
                                        </p:tgtEl>
                                        <p:attrNameLst>
                                          <p:attrName>style.visibility</p:attrName>
                                        </p:attrNameLst>
                                      </p:cBhvr>
                                      <p:to>
                                        <p:strVal val="visible"/>
                                      </p:to>
                                    </p:set>
                                    <p:animEffect transition="in" filter="fade">
                                      <p:cBhvr>
                                        <p:cTn id="88" dur="500"/>
                                        <p:tgtEl>
                                          <p:spTgt spid="250"/>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103"/>
                                        </p:tgtEl>
                                        <p:attrNameLst>
                                          <p:attrName>style.visibility</p:attrName>
                                        </p:attrNameLst>
                                      </p:cBhvr>
                                      <p:to>
                                        <p:strVal val="visible"/>
                                      </p:to>
                                    </p:set>
                                    <p:animEffect transition="in" filter="fade">
                                      <p:cBhvr>
                                        <p:cTn id="91" dur="500"/>
                                        <p:tgtEl>
                                          <p:spTgt spid="103"/>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8" fill="hold" nodeType="clickEffect">
                                  <p:stCondLst>
                                    <p:cond delay="0"/>
                                  </p:stCondLst>
                                  <p:childTnLst>
                                    <p:set>
                                      <p:cBhvr>
                                        <p:cTn id="95" dur="1" fill="hold">
                                          <p:stCondLst>
                                            <p:cond delay="0"/>
                                          </p:stCondLst>
                                        </p:cTn>
                                        <p:tgtEl>
                                          <p:spTgt spid="105"/>
                                        </p:tgtEl>
                                        <p:attrNameLst>
                                          <p:attrName>style.visibility</p:attrName>
                                        </p:attrNameLst>
                                      </p:cBhvr>
                                      <p:to>
                                        <p:strVal val="visible"/>
                                      </p:to>
                                    </p:set>
                                    <p:animEffect transition="in" filter="wipe(left)">
                                      <p:cBhvr>
                                        <p:cTn id="96" dur="250"/>
                                        <p:tgtEl>
                                          <p:spTgt spid="105"/>
                                        </p:tgtEl>
                                      </p:cBhvr>
                                    </p:animEffect>
                                  </p:childTnLst>
                                </p:cTn>
                              </p:par>
                            </p:childTnLst>
                          </p:cTn>
                        </p:par>
                        <p:par>
                          <p:cTn id="97" fill="hold">
                            <p:stCondLst>
                              <p:cond delay="250"/>
                            </p:stCondLst>
                            <p:childTnLst>
                              <p:par>
                                <p:cTn id="98" presetID="10" presetClass="entr" presetSubtype="0" fill="hold" grpId="0" nodeType="afterEffect">
                                  <p:stCondLst>
                                    <p:cond delay="0"/>
                                  </p:stCondLst>
                                  <p:childTnLst>
                                    <p:set>
                                      <p:cBhvr>
                                        <p:cTn id="99" dur="1" fill="hold">
                                          <p:stCondLst>
                                            <p:cond delay="0"/>
                                          </p:stCondLst>
                                        </p:cTn>
                                        <p:tgtEl>
                                          <p:spTgt spid="165"/>
                                        </p:tgtEl>
                                        <p:attrNameLst>
                                          <p:attrName>style.visibility</p:attrName>
                                        </p:attrNameLst>
                                      </p:cBhvr>
                                      <p:to>
                                        <p:strVal val="visible"/>
                                      </p:to>
                                    </p:set>
                                    <p:animEffect transition="in" filter="fade">
                                      <p:cBhvr>
                                        <p:cTn id="100" dur="250"/>
                                        <p:tgtEl>
                                          <p:spTgt spid="165"/>
                                        </p:tgtEl>
                                      </p:cBhvr>
                                    </p:animEffect>
                                  </p:childTnLst>
                                </p:cTn>
                              </p:par>
                            </p:childTnLst>
                          </p:cTn>
                        </p:par>
                        <p:par>
                          <p:cTn id="101" fill="hold">
                            <p:stCondLst>
                              <p:cond delay="500"/>
                            </p:stCondLst>
                            <p:childTnLst>
                              <p:par>
                                <p:cTn id="102" presetID="22" presetClass="entr" presetSubtype="1" fill="hold" nodeType="afterEffect">
                                  <p:stCondLst>
                                    <p:cond delay="0"/>
                                  </p:stCondLst>
                                  <p:childTnLst>
                                    <p:set>
                                      <p:cBhvr>
                                        <p:cTn id="103" dur="1" fill="hold">
                                          <p:stCondLst>
                                            <p:cond delay="0"/>
                                          </p:stCondLst>
                                        </p:cTn>
                                        <p:tgtEl>
                                          <p:spTgt spid="104"/>
                                        </p:tgtEl>
                                        <p:attrNameLst>
                                          <p:attrName>style.visibility</p:attrName>
                                        </p:attrNameLst>
                                      </p:cBhvr>
                                      <p:to>
                                        <p:strVal val="visible"/>
                                      </p:to>
                                    </p:set>
                                    <p:animEffect transition="in" filter="wipe(up)">
                                      <p:cBhvr>
                                        <p:cTn id="104" dur="250"/>
                                        <p:tgtEl>
                                          <p:spTgt spid="104"/>
                                        </p:tgtEl>
                                      </p:cBhvr>
                                    </p:animEffect>
                                  </p:childTnLst>
                                </p:cTn>
                              </p:par>
                            </p:childTnLst>
                          </p:cTn>
                        </p:par>
                        <p:par>
                          <p:cTn id="105" fill="hold">
                            <p:stCondLst>
                              <p:cond delay="750"/>
                            </p:stCondLst>
                            <p:childTnLst>
                              <p:par>
                                <p:cTn id="106" presetID="22" presetClass="entr" presetSubtype="8" fill="hold" nodeType="afterEffect">
                                  <p:stCondLst>
                                    <p:cond delay="0"/>
                                  </p:stCondLst>
                                  <p:childTnLst>
                                    <p:set>
                                      <p:cBhvr>
                                        <p:cTn id="107" dur="1" fill="hold">
                                          <p:stCondLst>
                                            <p:cond delay="0"/>
                                          </p:stCondLst>
                                        </p:cTn>
                                        <p:tgtEl>
                                          <p:spTgt spid="164"/>
                                        </p:tgtEl>
                                        <p:attrNameLst>
                                          <p:attrName>style.visibility</p:attrName>
                                        </p:attrNameLst>
                                      </p:cBhvr>
                                      <p:to>
                                        <p:strVal val="visible"/>
                                      </p:to>
                                    </p:set>
                                    <p:animEffect transition="in" filter="wipe(left)">
                                      <p:cBhvr>
                                        <p:cTn id="108" dur="250"/>
                                        <p:tgtEl>
                                          <p:spTgt spid="164"/>
                                        </p:tgtEl>
                                      </p:cBhvr>
                                    </p:animEffect>
                                  </p:childTnLst>
                                </p:cTn>
                              </p:par>
                            </p:childTnLst>
                          </p:cTn>
                        </p:par>
                        <p:par>
                          <p:cTn id="109" fill="hold">
                            <p:stCondLst>
                              <p:cond delay="1000"/>
                            </p:stCondLst>
                            <p:childTnLst>
                              <p:par>
                                <p:cTn id="110" presetID="10" presetClass="entr" presetSubtype="0" fill="hold" grpId="0" nodeType="afterEffect">
                                  <p:stCondLst>
                                    <p:cond delay="0"/>
                                  </p:stCondLst>
                                  <p:childTnLst>
                                    <p:set>
                                      <p:cBhvr>
                                        <p:cTn id="111" dur="1" fill="hold">
                                          <p:stCondLst>
                                            <p:cond delay="0"/>
                                          </p:stCondLst>
                                        </p:cTn>
                                        <p:tgtEl>
                                          <p:spTgt spid="166"/>
                                        </p:tgtEl>
                                        <p:attrNameLst>
                                          <p:attrName>style.visibility</p:attrName>
                                        </p:attrNameLst>
                                      </p:cBhvr>
                                      <p:to>
                                        <p:strVal val="visible"/>
                                      </p:to>
                                    </p:set>
                                    <p:animEffect transition="in" filter="fade">
                                      <p:cBhvr>
                                        <p:cTn id="112" dur="250"/>
                                        <p:tgtEl>
                                          <p:spTgt spid="166"/>
                                        </p:tgtEl>
                                      </p:cBhvr>
                                    </p:animEffect>
                                  </p:childTnLst>
                                </p:cTn>
                              </p:par>
                            </p:childTnLst>
                          </p:cTn>
                        </p:par>
                        <p:par>
                          <p:cTn id="113" fill="hold">
                            <p:stCondLst>
                              <p:cond delay="1250"/>
                            </p:stCondLst>
                            <p:childTnLst>
                              <p:par>
                                <p:cTn id="114" presetID="22" presetClass="entr" presetSubtype="4" fill="hold" nodeType="afterEffect">
                                  <p:stCondLst>
                                    <p:cond delay="0"/>
                                  </p:stCondLst>
                                  <p:childTnLst>
                                    <p:set>
                                      <p:cBhvr>
                                        <p:cTn id="115" dur="1" fill="hold">
                                          <p:stCondLst>
                                            <p:cond delay="0"/>
                                          </p:stCondLst>
                                        </p:cTn>
                                        <p:tgtEl>
                                          <p:spTgt spid="125"/>
                                        </p:tgtEl>
                                        <p:attrNameLst>
                                          <p:attrName>style.visibility</p:attrName>
                                        </p:attrNameLst>
                                      </p:cBhvr>
                                      <p:to>
                                        <p:strVal val="visible"/>
                                      </p:to>
                                    </p:set>
                                    <p:animEffect transition="in" filter="wipe(down)">
                                      <p:cBhvr>
                                        <p:cTn id="116" dur="250"/>
                                        <p:tgtEl>
                                          <p:spTgt spid="125"/>
                                        </p:tgtEl>
                                      </p:cBhvr>
                                    </p:animEffect>
                                  </p:childTnLst>
                                </p:cTn>
                              </p:par>
                            </p:childTnLst>
                          </p:cTn>
                        </p:par>
                        <p:par>
                          <p:cTn id="117" fill="hold">
                            <p:stCondLst>
                              <p:cond delay="1500"/>
                            </p:stCondLst>
                            <p:childTnLst>
                              <p:par>
                                <p:cTn id="118" presetID="10" presetClass="entr" presetSubtype="0" fill="hold" grpId="0" nodeType="afterEffect">
                                  <p:stCondLst>
                                    <p:cond delay="0"/>
                                  </p:stCondLst>
                                  <p:childTnLst>
                                    <p:set>
                                      <p:cBhvr>
                                        <p:cTn id="119" dur="1" fill="hold">
                                          <p:stCondLst>
                                            <p:cond delay="0"/>
                                          </p:stCondLst>
                                        </p:cTn>
                                        <p:tgtEl>
                                          <p:spTgt spid="95"/>
                                        </p:tgtEl>
                                        <p:attrNameLst>
                                          <p:attrName>style.visibility</p:attrName>
                                        </p:attrNameLst>
                                      </p:cBhvr>
                                      <p:to>
                                        <p:strVal val="visible"/>
                                      </p:to>
                                    </p:set>
                                    <p:animEffect transition="in" filter="fade">
                                      <p:cBhvr>
                                        <p:cTn id="120" dur="250"/>
                                        <p:tgtEl>
                                          <p:spTgt spid="95"/>
                                        </p:tgtEl>
                                      </p:cBhvr>
                                    </p:animEffect>
                                  </p:childTnLst>
                                </p:cTn>
                              </p:par>
                            </p:childTnLst>
                          </p:cTn>
                        </p:par>
                        <p:par>
                          <p:cTn id="121" fill="hold">
                            <p:stCondLst>
                              <p:cond delay="1750"/>
                            </p:stCondLst>
                            <p:childTnLst>
                              <p:par>
                                <p:cTn id="122" presetID="22" presetClass="entr" presetSubtype="8" fill="hold" nodeType="afterEffect">
                                  <p:stCondLst>
                                    <p:cond delay="0"/>
                                  </p:stCondLst>
                                  <p:childTnLst>
                                    <p:set>
                                      <p:cBhvr>
                                        <p:cTn id="123" dur="1" fill="hold">
                                          <p:stCondLst>
                                            <p:cond delay="0"/>
                                          </p:stCondLst>
                                        </p:cTn>
                                        <p:tgtEl>
                                          <p:spTgt spid="81"/>
                                        </p:tgtEl>
                                        <p:attrNameLst>
                                          <p:attrName>style.visibility</p:attrName>
                                        </p:attrNameLst>
                                      </p:cBhvr>
                                      <p:to>
                                        <p:strVal val="visible"/>
                                      </p:to>
                                    </p:set>
                                    <p:animEffect transition="in" filter="wipe(left)">
                                      <p:cBhvr>
                                        <p:cTn id="124" dur="250"/>
                                        <p:tgtEl>
                                          <p:spTgt spid="81"/>
                                        </p:tgtEl>
                                      </p:cBhvr>
                                    </p:animEffect>
                                  </p:childTnLst>
                                </p:cTn>
                              </p:par>
                            </p:childTnLst>
                          </p:cTn>
                        </p:par>
                        <p:par>
                          <p:cTn id="125" fill="hold">
                            <p:stCondLst>
                              <p:cond delay="2000"/>
                            </p:stCondLst>
                            <p:childTnLst>
                              <p:par>
                                <p:cTn id="126" presetID="10" presetClass="entr" presetSubtype="0" fill="hold" grpId="0" nodeType="afterEffect">
                                  <p:stCondLst>
                                    <p:cond delay="0"/>
                                  </p:stCondLst>
                                  <p:childTnLst>
                                    <p:set>
                                      <p:cBhvr>
                                        <p:cTn id="127" dur="1" fill="hold">
                                          <p:stCondLst>
                                            <p:cond delay="0"/>
                                          </p:stCondLst>
                                        </p:cTn>
                                        <p:tgtEl>
                                          <p:spTgt spid="161"/>
                                        </p:tgtEl>
                                        <p:attrNameLst>
                                          <p:attrName>style.visibility</p:attrName>
                                        </p:attrNameLst>
                                      </p:cBhvr>
                                      <p:to>
                                        <p:strVal val="visible"/>
                                      </p:to>
                                    </p:set>
                                    <p:animEffect transition="in" filter="fade">
                                      <p:cBhvr>
                                        <p:cTn id="128" dur="250"/>
                                        <p:tgtEl>
                                          <p:spTgt spid="161"/>
                                        </p:tgtEl>
                                      </p:cBhvr>
                                    </p:animEffect>
                                  </p:childTnLst>
                                </p:cTn>
                              </p:par>
                            </p:childTnLst>
                          </p:cTn>
                        </p:par>
                        <p:par>
                          <p:cTn id="129" fill="hold">
                            <p:stCondLst>
                              <p:cond delay="2250"/>
                            </p:stCondLst>
                            <p:childTnLst>
                              <p:par>
                                <p:cTn id="130" presetID="22" presetClass="entr" presetSubtype="8" fill="hold" nodeType="afterEffect">
                                  <p:stCondLst>
                                    <p:cond delay="0"/>
                                  </p:stCondLst>
                                  <p:childTnLst>
                                    <p:set>
                                      <p:cBhvr>
                                        <p:cTn id="131" dur="1" fill="hold">
                                          <p:stCondLst>
                                            <p:cond delay="0"/>
                                          </p:stCondLst>
                                        </p:cTn>
                                        <p:tgtEl>
                                          <p:spTgt spid="82"/>
                                        </p:tgtEl>
                                        <p:attrNameLst>
                                          <p:attrName>style.visibility</p:attrName>
                                        </p:attrNameLst>
                                      </p:cBhvr>
                                      <p:to>
                                        <p:strVal val="visible"/>
                                      </p:to>
                                    </p:set>
                                    <p:animEffect transition="in" filter="wipe(left)">
                                      <p:cBhvr>
                                        <p:cTn id="132" dur="250"/>
                                        <p:tgtEl>
                                          <p:spTgt spid="82"/>
                                        </p:tgtEl>
                                      </p:cBhvr>
                                    </p:animEffect>
                                  </p:childTnLst>
                                </p:cTn>
                              </p:par>
                            </p:childTnLst>
                          </p:cTn>
                        </p:par>
                        <p:par>
                          <p:cTn id="133" fill="hold">
                            <p:stCondLst>
                              <p:cond delay="2500"/>
                            </p:stCondLst>
                            <p:childTnLst>
                              <p:par>
                                <p:cTn id="134" presetID="10" presetClass="entr" presetSubtype="0" fill="hold" grpId="0" nodeType="afterEffect">
                                  <p:stCondLst>
                                    <p:cond delay="0"/>
                                  </p:stCondLst>
                                  <p:childTnLst>
                                    <p:set>
                                      <p:cBhvr>
                                        <p:cTn id="135" dur="1" fill="hold">
                                          <p:stCondLst>
                                            <p:cond delay="0"/>
                                          </p:stCondLst>
                                        </p:cTn>
                                        <p:tgtEl>
                                          <p:spTgt spid="162"/>
                                        </p:tgtEl>
                                        <p:attrNameLst>
                                          <p:attrName>style.visibility</p:attrName>
                                        </p:attrNameLst>
                                      </p:cBhvr>
                                      <p:to>
                                        <p:strVal val="visible"/>
                                      </p:to>
                                    </p:set>
                                    <p:animEffect transition="in" filter="fade">
                                      <p:cBhvr>
                                        <p:cTn id="136" dur="250"/>
                                        <p:tgtEl>
                                          <p:spTgt spid="162"/>
                                        </p:tgtEl>
                                      </p:cBhvr>
                                    </p:animEffect>
                                  </p:childTnLst>
                                </p:cTn>
                              </p:par>
                            </p:childTnLst>
                          </p:cTn>
                        </p:par>
                        <p:par>
                          <p:cTn id="137" fill="hold">
                            <p:stCondLst>
                              <p:cond delay="2750"/>
                            </p:stCondLst>
                            <p:childTnLst>
                              <p:par>
                                <p:cTn id="138" presetID="22" presetClass="entr" presetSubtype="8" fill="hold" nodeType="afterEffect">
                                  <p:stCondLst>
                                    <p:cond delay="0"/>
                                  </p:stCondLst>
                                  <p:childTnLst>
                                    <p:set>
                                      <p:cBhvr>
                                        <p:cTn id="139" dur="1" fill="hold">
                                          <p:stCondLst>
                                            <p:cond delay="0"/>
                                          </p:stCondLst>
                                        </p:cTn>
                                        <p:tgtEl>
                                          <p:spTgt spid="97"/>
                                        </p:tgtEl>
                                        <p:attrNameLst>
                                          <p:attrName>style.visibility</p:attrName>
                                        </p:attrNameLst>
                                      </p:cBhvr>
                                      <p:to>
                                        <p:strVal val="visible"/>
                                      </p:to>
                                    </p:set>
                                    <p:animEffect transition="in" filter="wipe(left)">
                                      <p:cBhvr>
                                        <p:cTn id="140" dur="250"/>
                                        <p:tgtEl>
                                          <p:spTgt spid="97"/>
                                        </p:tgtEl>
                                      </p:cBhvr>
                                    </p:animEffect>
                                  </p:childTnLst>
                                </p:cTn>
                              </p:par>
                            </p:childTnLst>
                          </p:cTn>
                        </p:par>
                        <p:par>
                          <p:cTn id="141" fill="hold">
                            <p:stCondLst>
                              <p:cond delay="3000"/>
                            </p:stCondLst>
                            <p:childTnLst>
                              <p:par>
                                <p:cTn id="142" presetID="10" presetClass="entr" presetSubtype="0" fill="hold" grpId="0" nodeType="afterEffect">
                                  <p:stCondLst>
                                    <p:cond delay="0"/>
                                  </p:stCondLst>
                                  <p:childTnLst>
                                    <p:set>
                                      <p:cBhvr>
                                        <p:cTn id="143" dur="1" fill="hold">
                                          <p:stCondLst>
                                            <p:cond delay="0"/>
                                          </p:stCondLst>
                                        </p:cTn>
                                        <p:tgtEl>
                                          <p:spTgt spid="163"/>
                                        </p:tgtEl>
                                        <p:attrNameLst>
                                          <p:attrName>style.visibility</p:attrName>
                                        </p:attrNameLst>
                                      </p:cBhvr>
                                      <p:to>
                                        <p:strVal val="visible"/>
                                      </p:to>
                                    </p:set>
                                    <p:animEffect transition="in" filter="fade">
                                      <p:cBhvr>
                                        <p:cTn id="144" dur="250"/>
                                        <p:tgtEl>
                                          <p:spTgt spid="163"/>
                                        </p:tgtEl>
                                      </p:cBhvr>
                                    </p:animEffect>
                                  </p:childTnLst>
                                </p:cTn>
                              </p:par>
                            </p:childTnLst>
                          </p:cTn>
                        </p:par>
                        <p:par>
                          <p:cTn id="145" fill="hold">
                            <p:stCondLst>
                              <p:cond delay="3250"/>
                            </p:stCondLst>
                            <p:childTnLst>
                              <p:par>
                                <p:cTn id="146" presetID="22" presetClass="entr" presetSubtype="1" fill="hold" nodeType="afterEffect">
                                  <p:stCondLst>
                                    <p:cond delay="0"/>
                                  </p:stCondLst>
                                  <p:childTnLst>
                                    <p:set>
                                      <p:cBhvr>
                                        <p:cTn id="147" dur="1" fill="hold">
                                          <p:stCondLst>
                                            <p:cond delay="0"/>
                                          </p:stCondLst>
                                        </p:cTn>
                                        <p:tgtEl>
                                          <p:spTgt spid="85"/>
                                        </p:tgtEl>
                                        <p:attrNameLst>
                                          <p:attrName>style.visibility</p:attrName>
                                        </p:attrNameLst>
                                      </p:cBhvr>
                                      <p:to>
                                        <p:strVal val="visible"/>
                                      </p:to>
                                    </p:set>
                                    <p:animEffect transition="in" filter="wipe(up)">
                                      <p:cBhvr>
                                        <p:cTn id="148" dur="250"/>
                                        <p:tgtEl>
                                          <p:spTgt spid="85"/>
                                        </p:tgtEl>
                                      </p:cBhvr>
                                    </p:animEffect>
                                  </p:childTnLst>
                                </p:cTn>
                              </p:par>
                            </p:childTnLst>
                          </p:cTn>
                        </p:par>
                        <p:par>
                          <p:cTn id="149" fill="hold">
                            <p:stCondLst>
                              <p:cond delay="3500"/>
                            </p:stCondLst>
                            <p:childTnLst>
                              <p:par>
                                <p:cTn id="150" presetID="22" presetClass="entr" presetSubtype="8" fill="hold" nodeType="afterEffect">
                                  <p:stCondLst>
                                    <p:cond delay="0"/>
                                  </p:stCondLst>
                                  <p:childTnLst>
                                    <p:set>
                                      <p:cBhvr>
                                        <p:cTn id="151" dur="1" fill="hold">
                                          <p:stCondLst>
                                            <p:cond delay="0"/>
                                          </p:stCondLst>
                                        </p:cTn>
                                        <p:tgtEl>
                                          <p:spTgt spid="92"/>
                                        </p:tgtEl>
                                        <p:attrNameLst>
                                          <p:attrName>style.visibility</p:attrName>
                                        </p:attrNameLst>
                                      </p:cBhvr>
                                      <p:to>
                                        <p:strVal val="visible"/>
                                      </p:to>
                                    </p:set>
                                    <p:animEffect transition="in" filter="wipe(left)">
                                      <p:cBhvr>
                                        <p:cTn id="152" dur="250"/>
                                        <p:tgtEl>
                                          <p:spTgt spid="92"/>
                                        </p:tgtEl>
                                      </p:cBhvr>
                                    </p:animEffect>
                                  </p:childTnLst>
                                </p:cTn>
                              </p:par>
                            </p:childTnLst>
                          </p:cTn>
                        </p:par>
                        <p:par>
                          <p:cTn id="153" fill="hold">
                            <p:stCondLst>
                              <p:cond delay="3750"/>
                            </p:stCondLst>
                            <p:childTnLst>
                              <p:par>
                                <p:cTn id="154" presetID="10" presetClass="entr" presetSubtype="0" fill="hold" grpId="0" nodeType="afterEffect">
                                  <p:stCondLst>
                                    <p:cond delay="0"/>
                                  </p:stCondLst>
                                  <p:childTnLst>
                                    <p:set>
                                      <p:cBhvr>
                                        <p:cTn id="155" dur="1" fill="hold">
                                          <p:stCondLst>
                                            <p:cond delay="0"/>
                                          </p:stCondLst>
                                        </p:cTn>
                                        <p:tgtEl>
                                          <p:spTgt spid="167"/>
                                        </p:tgtEl>
                                        <p:attrNameLst>
                                          <p:attrName>style.visibility</p:attrName>
                                        </p:attrNameLst>
                                      </p:cBhvr>
                                      <p:to>
                                        <p:strVal val="visible"/>
                                      </p:to>
                                    </p:set>
                                    <p:animEffect transition="in" filter="fade">
                                      <p:cBhvr>
                                        <p:cTn id="156" dur="250"/>
                                        <p:tgtEl>
                                          <p:spTgt spid="167"/>
                                        </p:tgtEl>
                                      </p:cBhvr>
                                    </p:animEffect>
                                  </p:childTnLst>
                                </p:cTn>
                              </p:par>
                            </p:childTnLst>
                          </p:cTn>
                        </p:par>
                        <p:par>
                          <p:cTn id="157" fill="hold">
                            <p:stCondLst>
                              <p:cond delay="4000"/>
                            </p:stCondLst>
                            <p:childTnLst>
                              <p:par>
                                <p:cTn id="158" presetID="22" presetClass="entr" presetSubtype="8" fill="hold" nodeType="afterEffect">
                                  <p:stCondLst>
                                    <p:cond delay="0"/>
                                  </p:stCondLst>
                                  <p:childTnLst>
                                    <p:set>
                                      <p:cBhvr>
                                        <p:cTn id="159" dur="1" fill="hold">
                                          <p:stCondLst>
                                            <p:cond delay="0"/>
                                          </p:stCondLst>
                                        </p:cTn>
                                        <p:tgtEl>
                                          <p:spTgt spid="108"/>
                                        </p:tgtEl>
                                        <p:attrNameLst>
                                          <p:attrName>style.visibility</p:attrName>
                                        </p:attrNameLst>
                                      </p:cBhvr>
                                      <p:to>
                                        <p:strVal val="visible"/>
                                      </p:to>
                                    </p:set>
                                    <p:animEffect transition="in" filter="wipe(left)">
                                      <p:cBhvr>
                                        <p:cTn id="160" dur="250"/>
                                        <p:tgtEl>
                                          <p:spTgt spid="108"/>
                                        </p:tgtEl>
                                      </p:cBhvr>
                                    </p:animEffect>
                                  </p:childTnLst>
                                </p:cTn>
                              </p:par>
                            </p:childTnLst>
                          </p:cTn>
                        </p:par>
                        <p:par>
                          <p:cTn id="161" fill="hold">
                            <p:stCondLst>
                              <p:cond delay="4250"/>
                            </p:stCondLst>
                            <p:childTnLst>
                              <p:par>
                                <p:cTn id="162" presetID="10" presetClass="entr" presetSubtype="0" fill="hold" grpId="0" nodeType="afterEffect">
                                  <p:stCondLst>
                                    <p:cond delay="0"/>
                                  </p:stCondLst>
                                  <p:childTnLst>
                                    <p:set>
                                      <p:cBhvr>
                                        <p:cTn id="163" dur="1" fill="hold">
                                          <p:stCondLst>
                                            <p:cond delay="0"/>
                                          </p:stCondLst>
                                        </p:cTn>
                                        <p:tgtEl>
                                          <p:spTgt spid="173"/>
                                        </p:tgtEl>
                                        <p:attrNameLst>
                                          <p:attrName>style.visibility</p:attrName>
                                        </p:attrNameLst>
                                      </p:cBhvr>
                                      <p:to>
                                        <p:strVal val="visible"/>
                                      </p:to>
                                    </p:set>
                                    <p:animEffect transition="in" filter="fade">
                                      <p:cBhvr>
                                        <p:cTn id="164" dur="250"/>
                                        <p:tgtEl>
                                          <p:spTgt spid="173"/>
                                        </p:tgtEl>
                                      </p:cBhvr>
                                    </p:animEffect>
                                  </p:childTnLst>
                                </p:cTn>
                              </p:par>
                            </p:childTnLst>
                          </p:cTn>
                        </p:par>
                        <p:par>
                          <p:cTn id="165" fill="hold">
                            <p:stCondLst>
                              <p:cond delay="4500"/>
                            </p:stCondLst>
                            <p:childTnLst>
                              <p:par>
                                <p:cTn id="166" presetID="22" presetClass="entr" presetSubtype="8" fill="hold" nodeType="afterEffect">
                                  <p:stCondLst>
                                    <p:cond delay="0"/>
                                  </p:stCondLst>
                                  <p:childTnLst>
                                    <p:set>
                                      <p:cBhvr>
                                        <p:cTn id="167" dur="1" fill="hold">
                                          <p:stCondLst>
                                            <p:cond delay="0"/>
                                          </p:stCondLst>
                                        </p:cTn>
                                        <p:tgtEl>
                                          <p:spTgt spid="132"/>
                                        </p:tgtEl>
                                        <p:attrNameLst>
                                          <p:attrName>style.visibility</p:attrName>
                                        </p:attrNameLst>
                                      </p:cBhvr>
                                      <p:to>
                                        <p:strVal val="visible"/>
                                      </p:to>
                                    </p:set>
                                    <p:animEffect transition="in" filter="wipe(left)">
                                      <p:cBhvr>
                                        <p:cTn id="168" dur="250"/>
                                        <p:tgtEl>
                                          <p:spTgt spid="132"/>
                                        </p:tgtEl>
                                      </p:cBhvr>
                                    </p:animEffect>
                                  </p:childTnLst>
                                </p:cTn>
                              </p:par>
                            </p:childTnLst>
                          </p:cTn>
                        </p:par>
                        <p:par>
                          <p:cTn id="169" fill="hold">
                            <p:stCondLst>
                              <p:cond delay="4750"/>
                            </p:stCondLst>
                            <p:childTnLst>
                              <p:par>
                                <p:cTn id="170" presetID="10" presetClass="entr" presetSubtype="0" fill="hold" grpId="0" nodeType="afterEffect">
                                  <p:stCondLst>
                                    <p:cond delay="0"/>
                                  </p:stCondLst>
                                  <p:childTnLst>
                                    <p:set>
                                      <p:cBhvr>
                                        <p:cTn id="171" dur="1" fill="hold">
                                          <p:stCondLst>
                                            <p:cond delay="0"/>
                                          </p:stCondLst>
                                        </p:cTn>
                                        <p:tgtEl>
                                          <p:spTgt spid="174"/>
                                        </p:tgtEl>
                                        <p:attrNameLst>
                                          <p:attrName>style.visibility</p:attrName>
                                        </p:attrNameLst>
                                      </p:cBhvr>
                                      <p:to>
                                        <p:strVal val="visible"/>
                                      </p:to>
                                    </p:set>
                                    <p:animEffect transition="in" filter="fade">
                                      <p:cBhvr>
                                        <p:cTn id="172" dur="250"/>
                                        <p:tgtEl>
                                          <p:spTgt spid="174"/>
                                        </p:tgtEl>
                                      </p:cBhvr>
                                    </p:animEffect>
                                  </p:childTnLst>
                                </p:cTn>
                              </p:par>
                            </p:childTnLst>
                          </p:cTn>
                        </p:par>
                        <p:par>
                          <p:cTn id="173" fill="hold">
                            <p:stCondLst>
                              <p:cond delay="5000"/>
                            </p:stCondLst>
                            <p:childTnLst>
                              <p:par>
                                <p:cTn id="174" presetID="22" presetClass="entr" presetSubtype="8" fill="hold" nodeType="afterEffect">
                                  <p:stCondLst>
                                    <p:cond delay="0"/>
                                  </p:stCondLst>
                                  <p:childTnLst>
                                    <p:set>
                                      <p:cBhvr>
                                        <p:cTn id="175" dur="1" fill="hold">
                                          <p:stCondLst>
                                            <p:cond delay="0"/>
                                          </p:stCondLst>
                                        </p:cTn>
                                        <p:tgtEl>
                                          <p:spTgt spid="136"/>
                                        </p:tgtEl>
                                        <p:attrNameLst>
                                          <p:attrName>style.visibility</p:attrName>
                                        </p:attrNameLst>
                                      </p:cBhvr>
                                      <p:to>
                                        <p:strVal val="visible"/>
                                      </p:to>
                                    </p:set>
                                    <p:animEffect transition="in" filter="wipe(left)">
                                      <p:cBhvr>
                                        <p:cTn id="176" dur="250"/>
                                        <p:tgtEl>
                                          <p:spTgt spid="136"/>
                                        </p:tgtEl>
                                      </p:cBhvr>
                                    </p:animEffect>
                                  </p:childTnLst>
                                </p:cTn>
                              </p:par>
                            </p:childTnLst>
                          </p:cTn>
                        </p:par>
                        <p:par>
                          <p:cTn id="177" fill="hold">
                            <p:stCondLst>
                              <p:cond delay="5250"/>
                            </p:stCondLst>
                            <p:childTnLst>
                              <p:par>
                                <p:cTn id="178" presetID="10" presetClass="entr" presetSubtype="0" fill="hold" grpId="0" nodeType="afterEffect">
                                  <p:stCondLst>
                                    <p:cond delay="0"/>
                                  </p:stCondLst>
                                  <p:childTnLst>
                                    <p:set>
                                      <p:cBhvr>
                                        <p:cTn id="179" dur="1" fill="hold">
                                          <p:stCondLst>
                                            <p:cond delay="0"/>
                                          </p:stCondLst>
                                        </p:cTn>
                                        <p:tgtEl>
                                          <p:spTgt spid="175"/>
                                        </p:tgtEl>
                                        <p:attrNameLst>
                                          <p:attrName>style.visibility</p:attrName>
                                        </p:attrNameLst>
                                      </p:cBhvr>
                                      <p:to>
                                        <p:strVal val="visible"/>
                                      </p:to>
                                    </p:set>
                                    <p:animEffect transition="in" filter="fade">
                                      <p:cBhvr>
                                        <p:cTn id="180" dur="250"/>
                                        <p:tgtEl>
                                          <p:spTgt spid="175"/>
                                        </p:tgtEl>
                                      </p:cBhvr>
                                    </p:animEffect>
                                  </p:childTnLst>
                                </p:cTn>
                              </p:par>
                            </p:childTnLst>
                          </p:cTn>
                        </p:par>
                        <p:par>
                          <p:cTn id="181" fill="hold">
                            <p:stCondLst>
                              <p:cond delay="5500"/>
                            </p:stCondLst>
                            <p:childTnLst>
                              <p:par>
                                <p:cTn id="182" presetID="22" presetClass="entr" presetSubtype="1" fill="hold" nodeType="afterEffect">
                                  <p:stCondLst>
                                    <p:cond delay="0"/>
                                  </p:stCondLst>
                                  <p:childTnLst>
                                    <p:set>
                                      <p:cBhvr>
                                        <p:cTn id="183" dur="1" fill="hold">
                                          <p:stCondLst>
                                            <p:cond delay="0"/>
                                          </p:stCondLst>
                                        </p:cTn>
                                        <p:tgtEl>
                                          <p:spTgt spid="138"/>
                                        </p:tgtEl>
                                        <p:attrNameLst>
                                          <p:attrName>style.visibility</p:attrName>
                                        </p:attrNameLst>
                                      </p:cBhvr>
                                      <p:to>
                                        <p:strVal val="visible"/>
                                      </p:to>
                                    </p:set>
                                    <p:animEffect transition="in" filter="wipe(up)">
                                      <p:cBhvr>
                                        <p:cTn id="184" dur="250"/>
                                        <p:tgtEl>
                                          <p:spTgt spid="138"/>
                                        </p:tgtEl>
                                      </p:cBhvr>
                                    </p:animEffect>
                                  </p:childTnLst>
                                </p:cTn>
                              </p:par>
                            </p:childTnLst>
                          </p:cTn>
                        </p:par>
                        <p:par>
                          <p:cTn id="185" fill="hold">
                            <p:stCondLst>
                              <p:cond delay="5750"/>
                            </p:stCondLst>
                            <p:childTnLst>
                              <p:par>
                                <p:cTn id="186" presetID="22" presetClass="entr" presetSubtype="8" fill="hold" nodeType="afterEffect">
                                  <p:stCondLst>
                                    <p:cond delay="0"/>
                                  </p:stCondLst>
                                  <p:childTnLst>
                                    <p:set>
                                      <p:cBhvr>
                                        <p:cTn id="187" dur="1" fill="hold">
                                          <p:stCondLst>
                                            <p:cond delay="0"/>
                                          </p:stCondLst>
                                        </p:cTn>
                                        <p:tgtEl>
                                          <p:spTgt spid="160"/>
                                        </p:tgtEl>
                                        <p:attrNameLst>
                                          <p:attrName>style.visibility</p:attrName>
                                        </p:attrNameLst>
                                      </p:cBhvr>
                                      <p:to>
                                        <p:strVal val="visible"/>
                                      </p:to>
                                    </p:set>
                                    <p:animEffect transition="in" filter="wipe(left)">
                                      <p:cBhvr>
                                        <p:cTn id="188" dur="250"/>
                                        <p:tgtEl>
                                          <p:spTgt spid="160"/>
                                        </p:tgtEl>
                                      </p:cBhvr>
                                    </p:animEffect>
                                  </p:childTnLst>
                                </p:cTn>
                              </p:par>
                            </p:childTnLst>
                          </p:cTn>
                        </p:par>
                        <p:par>
                          <p:cTn id="189" fill="hold">
                            <p:stCondLst>
                              <p:cond delay="6000"/>
                            </p:stCondLst>
                            <p:childTnLst>
                              <p:par>
                                <p:cTn id="190" presetID="10" presetClass="entr" presetSubtype="0" fill="hold" grpId="0" nodeType="afterEffect">
                                  <p:stCondLst>
                                    <p:cond delay="0"/>
                                  </p:stCondLst>
                                  <p:childTnLst>
                                    <p:set>
                                      <p:cBhvr>
                                        <p:cTn id="191" dur="1" fill="hold">
                                          <p:stCondLst>
                                            <p:cond delay="0"/>
                                          </p:stCondLst>
                                        </p:cTn>
                                        <p:tgtEl>
                                          <p:spTgt spid="172"/>
                                        </p:tgtEl>
                                        <p:attrNameLst>
                                          <p:attrName>style.visibility</p:attrName>
                                        </p:attrNameLst>
                                      </p:cBhvr>
                                      <p:to>
                                        <p:strVal val="visible"/>
                                      </p:to>
                                    </p:set>
                                    <p:animEffect transition="in" filter="fade">
                                      <p:cBhvr>
                                        <p:cTn id="192" dur="250"/>
                                        <p:tgtEl>
                                          <p:spTgt spid="172"/>
                                        </p:tgtEl>
                                      </p:cBhvr>
                                    </p:animEffect>
                                  </p:childTnLst>
                                </p:cTn>
                              </p:par>
                            </p:childTnLst>
                          </p:cTn>
                        </p:par>
                        <p:par>
                          <p:cTn id="193" fill="hold">
                            <p:stCondLst>
                              <p:cond delay="6250"/>
                            </p:stCondLst>
                            <p:childTnLst>
                              <p:par>
                                <p:cTn id="194" presetID="22" presetClass="entr" presetSubtype="4" fill="hold" nodeType="afterEffect">
                                  <p:stCondLst>
                                    <p:cond delay="0"/>
                                  </p:stCondLst>
                                  <p:childTnLst>
                                    <p:set>
                                      <p:cBhvr>
                                        <p:cTn id="195" dur="1" fill="hold">
                                          <p:stCondLst>
                                            <p:cond delay="0"/>
                                          </p:stCondLst>
                                        </p:cTn>
                                        <p:tgtEl>
                                          <p:spTgt spid="109"/>
                                        </p:tgtEl>
                                        <p:attrNameLst>
                                          <p:attrName>style.visibility</p:attrName>
                                        </p:attrNameLst>
                                      </p:cBhvr>
                                      <p:to>
                                        <p:strVal val="visible"/>
                                      </p:to>
                                    </p:set>
                                    <p:animEffect transition="in" filter="wipe(down)">
                                      <p:cBhvr>
                                        <p:cTn id="196" dur="250"/>
                                        <p:tgtEl>
                                          <p:spTgt spid="109"/>
                                        </p:tgtEl>
                                      </p:cBhvr>
                                    </p:animEffect>
                                  </p:childTnLst>
                                </p:cTn>
                              </p:par>
                            </p:childTnLst>
                          </p:cTn>
                        </p:par>
                        <p:par>
                          <p:cTn id="197" fill="hold">
                            <p:stCondLst>
                              <p:cond delay="6500"/>
                            </p:stCondLst>
                            <p:childTnLst>
                              <p:par>
                                <p:cTn id="198" presetID="10" presetClass="entr" presetSubtype="0" fill="hold" grpId="0" nodeType="afterEffect">
                                  <p:stCondLst>
                                    <p:cond delay="0"/>
                                  </p:stCondLst>
                                  <p:childTnLst>
                                    <p:set>
                                      <p:cBhvr>
                                        <p:cTn id="199" dur="1" fill="hold">
                                          <p:stCondLst>
                                            <p:cond delay="0"/>
                                          </p:stCondLst>
                                        </p:cTn>
                                        <p:tgtEl>
                                          <p:spTgt spid="168"/>
                                        </p:tgtEl>
                                        <p:attrNameLst>
                                          <p:attrName>style.visibility</p:attrName>
                                        </p:attrNameLst>
                                      </p:cBhvr>
                                      <p:to>
                                        <p:strVal val="visible"/>
                                      </p:to>
                                    </p:set>
                                    <p:animEffect transition="in" filter="fade">
                                      <p:cBhvr>
                                        <p:cTn id="200" dur="250"/>
                                        <p:tgtEl>
                                          <p:spTgt spid="168"/>
                                        </p:tgtEl>
                                      </p:cBhvr>
                                    </p:animEffect>
                                  </p:childTnLst>
                                </p:cTn>
                              </p:par>
                            </p:childTnLst>
                          </p:cTn>
                        </p:par>
                        <p:par>
                          <p:cTn id="201" fill="hold">
                            <p:stCondLst>
                              <p:cond delay="6750"/>
                            </p:stCondLst>
                            <p:childTnLst>
                              <p:par>
                                <p:cTn id="202" presetID="22" presetClass="entr" presetSubtype="8" fill="hold" nodeType="afterEffect">
                                  <p:stCondLst>
                                    <p:cond delay="0"/>
                                  </p:stCondLst>
                                  <p:childTnLst>
                                    <p:set>
                                      <p:cBhvr>
                                        <p:cTn id="203" dur="1" fill="hold">
                                          <p:stCondLst>
                                            <p:cond delay="0"/>
                                          </p:stCondLst>
                                        </p:cTn>
                                        <p:tgtEl>
                                          <p:spTgt spid="110"/>
                                        </p:tgtEl>
                                        <p:attrNameLst>
                                          <p:attrName>style.visibility</p:attrName>
                                        </p:attrNameLst>
                                      </p:cBhvr>
                                      <p:to>
                                        <p:strVal val="visible"/>
                                      </p:to>
                                    </p:set>
                                    <p:animEffect transition="in" filter="wipe(left)">
                                      <p:cBhvr>
                                        <p:cTn id="204" dur="250"/>
                                        <p:tgtEl>
                                          <p:spTgt spid="110"/>
                                        </p:tgtEl>
                                      </p:cBhvr>
                                    </p:animEffect>
                                  </p:childTnLst>
                                </p:cTn>
                              </p:par>
                            </p:childTnLst>
                          </p:cTn>
                        </p:par>
                        <p:par>
                          <p:cTn id="205" fill="hold">
                            <p:stCondLst>
                              <p:cond delay="7000"/>
                            </p:stCondLst>
                            <p:childTnLst>
                              <p:par>
                                <p:cTn id="206" presetID="10" presetClass="entr" presetSubtype="0" fill="hold" grpId="0" nodeType="afterEffect">
                                  <p:stCondLst>
                                    <p:cond delay="0"/>
                                  </p:stCondLst>
                                  <p:childTnLst>
                                    <p:set>
                                      <p:cBhvr>
                                        <p:cTn id="207" dur="1" fill="hold">
                                          <p:stCondLst>
                                            <p:cond delay="0"/>
                                          </p:stCondLst>
                                        </p:cTn>
                                        <p:tgtEl>
                                          <p:spTgt spid="169"/>
                                        </p:tgtEl>
                                        <p:attrNameLst>
                                          <p:attrName>style.visibility</p:attrName>
                                        </p:attrNameLst>
                                      </p:cBhvr>
                                      <p:to>
                                        <p:strVal val="visible"/>
                                      </p:to>
                                    </p:set>
                                    <p:animEffect transition="in" filter="fade">
                                      <p:cBhvr>
                                        <p:cTn id="208" dur="250"/>
                                        <p:tgtEl>
                                          <p:spTgt spid="169"/>
                                        </p:tgtEl>
                                      </p:cBhvr>
                                    </p:animEffect>
                                  </p:childTnLst>
                                </p:cTn>
                              </p:par>
                            </p:childTnLst>
                          </p:cTn>
                        </p:par>
                        <p:par>
                          <p:cTn id="209" fill="hold">
                            <p:stCondLst>
                              <p:cond delay="7250"/>
                            </p:stCondLst>
                            <p:childTnLst>
                              <p:par>
                                <p:cTn id="210" presetID="22" presetClass="entr" presetSubtype="8" fill="hold" nodeType="afterEffect">
                                  <p:stCondLst>
                                    <p:cond delay="0"/>
                                  </p:stCondLst>
                                  <p:childTnLst>
                                    <p:set>
                                      <p:cBhvr>
                                        <p:cTn id="211" dur="1" fill="hold">
                                          <p:stCondLst>
                                            <p:cond delay="0"/>
                                          </p:stCondLst>
                                        </p:cTn>
                                        <p:tgtEl>
                                          <p:spTgt spid="113"/>
                                        </p:tgtEl>
                                        <p:attrNameLst>
                                          <p:attrName>style.visibility</p:attrName>
                                        </p:attrNameLst>
                                      </p:cBhvr>
                                      <p:to>
                                        <p:strVal val="visible"/>
                                      </p:to>
                                    </p:set>
                                    <p:animEffect transition="in" filter="wipe(left)">
                                      <p:cBhvr>
                                        <p:cTn id="212" dur="250"/>
                                        <p:tgtEl>
                                          <p:spTgt spid="113"/>
                                        </p:tgtEl>
                                      </p:cBhvr>
                                    </p:animEffect>
                                  </p:childTnLst>
                                </p:cTn>
                              </p:par>
                            </p:childTnLst>
                          </p:cTn>
                        </p:par>
                        <p:par>
                          <p:cTn id="213" fill="hold">
                            <p:stCondLst>
                              <p:cond delay="7500"/>
                            </p:stCondLst>
                            <p:childTnLst>
                              <p:par>
                                <p:cTn id="214" presetID="10" presetClass="entr" presetSubtype="0" fill="hold" grpId="0" nodeType="afterEffect">
                                  <p:stCondLst>
                                    <p:cond delay="0"/>
                                  </p:stCondLst>
                                  <p:childTnLst>
                                    <p:set>
                                      <p:cBhvr>
                                        <p:cTn id="215" dur="1" fill="hold">
                                          <p:stCondLst>
                                            <p:cond delay="0"/>
                                          </p:stCondLst>
                                        </p:cTn>
                                        <p:tgtEl>
                                          <p:spTgt spid="170"/>
                                        </p:tgtEl>
                                        <p:attrNameLst>
                                          <p:attrName>style.visibility</p:attrName>
                                        </p:attrNameLst>
                                      </p:cBhvr>
                                      <p:to>
                                        <p:strVal val="visible"/>
                                      </p:to>
                                    </p:set>
                                    <p:animEffect transition="in" filter="fade">
                                      <p:cBhvr>
                                        <p:cTn id="216" dur="250"/>
                                        <p:tgtEl>
                                          <p:spTgt spid="170"/>
                                        </p:tgtEl>
                                      </p:cBhvr>
                                    </p:animEffect>
                                  </p:childTnLst>
                                </p:cTn>
                              </p:par>
                            </p:childTnLst>
                          </p:cTn>
                        </p:par>
                        <p:par>
                          <p:cTn id="217" fill="hold">
                            <p:stCondLst>
                              <p:cond delay="7750"/>
                            </p:stCondLst>
                            <p:childTnLst>
                              <p:par>
                                <p:cTn id="218" presetID="22" presetClass="entr" presetSubtype="1" fill="hold" nodeType="afterEffect">
                                  <p:stCondLst>
                                    <p:cond delay="0"/>
                                  </p:stCondLst>
                                  <p:childTnLst>
                                    <p:set>
                                      <p:cBhvr>
                                        <p:cTn id="219" dur="1" fill="hold">
                                          <p:stCondLst>
                                            <p:cond delay="0"/>
                                          </p:stCondLst>
                                        </p:cTn>
                                        <p:tgtEl>
                                          <p:spTgt spid="117"/>
                                        </p:tgtEl>
                                        <p:attrNameLst>
                                          <p:attrName>style.visibility</p:attrName>
                                        </p:attrNameLst>
                                      </p:cBhvr>
                                      <p:to>
                                        <p:strVal val="visible"/>
                                      </p:to>
                                    </p:set>
                                    <p:animEffect transition="in" filter="wipe(up)">
                                      <p:cBhvr>
                                        <p:cTn id="220" dur="250"/>
                                        <p:tgtEl>
                                          <p:spTgt spid="117"/>
                                        </p:tgtEl>
                                      </p:cBhvr>
                                    </p:animEffect>
                                  </p:childTnLst>
                                </p:cTn>
                              </p:par>
                            </p:childTnLst>
                          </p:cTn>
                        </p:par>
                        <p:par>
                          <p:cTn id="221" fill="hold">
                            <p:stCondLst>
                              <p:cond delay="8000"/>
                            </p:stCondLst>
                            <p:childTnLst>
                              <p:par>
                                <p:cTn id="222" presetID="10" presetClass="entr" presetSubtype="0" fill="hold" grpId="0" nodeType="afterEffect">
                                  <p:stCondLst>
                                    <p:cond delay="0"/>
                                  </p:stCondLst>
                                  <p:childTnLst>
                                    <p:set>
                                      <p:cBhvr>
                                        <p:cTn id="223" dur="1" fill="hold">
                                          <p:stCondLst>
                                            <p:cond delay="0"/>
                                          </p:stCondLst>
                                        </p:cTn>
                                        <p:tgtEl>
                                          <p:spTgt spid="171"/>
                                        </p:tgtEl>
                                        <p:attrNameLst>
                                          <p:attrName>style.visibility</p:attrName>
                                        </p:attrNameLst>
                                      </p:cBhvr>
                                      <p:to>
                                        <p:strVal val="visible"/>
                                      </p:to>
                                    </p:set>
                                    <p:animEffect transition="in" filter="fade">
                                      <p:cBhvr>
                                        <p:cTn id="224" dur="250"/>
                                        <p:tgtEl>
                                          <p:spTgt spid="171"/>
                                        </p:tgtEl>
                                      </p:cBhvr>
                                    </p:animEffect>
                                  </p:childTnLst>
                                </p:cTn>
                              </p:par>
                            </p:childTnLst>
                          </p:cTn>
                        </p:par>
                        <p:par>
                          <p:cTn id="225" fill="hold">
                            <p:stCondLst>
                              <p:cond delay="8250"/>
                            </p:stCondLst>
                            <p:childTnLst>
                              <p:par>
                                <p:cTn id="226" presetID="22" presetClass="entr" presetSubtype="1" fill="hold" nodeType="afterEffect">
                                  <p:stCondLst>
                                    <p:cond delay="0"/>
                                  </p:stCondLst>
                                  <p:childTnLst>
                                    <p:set>
                                      <p:cBhvr>
                                        <p:cTn id="227" dur="1" fill="hold">
                                          <p:stCondLst>
                                            <p:cond delay="0"/>
                                          </p:stCondLst>
                                        </p:cTn>
                                        <p:tgtEl>
                                          <p:spTgt spid="115"/>
                                        </p:tgtEl>
                                        <p:attrNameLst>
                                          <p:attrName>style.visibility</p:attrName>
                                        </p:attrNameLst>
                                      </p:cBhvr>
                                      <p:to>
                                        <p:strVal val="visible"/>
                                      </p:to>
                                    </p:set>
                                    <p:animEffect transition="in" filter="wipe(up)">
                                      <p:cBhvr>
                                        <p:cTn id="228" dur="250"/>
                                        <p:tgtEl>
                                          <p:spTgt spid="115"/>
                                        </p:tgtEl>
                                      </p:cBhvr>
                                    </p:animEffect>
                                  </p:childTnLst>
                                </p:cTn>
                              </p:par>
                            </p:childTnLst>
                          </p:cTn>
                        </p:par>
                      </p:childTnLst>
                    </p:cTn>
                  </p:par>
                  <p:par>
                    <p:cTn id="229" fill="hold">
                      <p:stCondLst>
                        <p:cond delay="indefinite"/>
                      </p:stCondLst>
                      <p:childTnLst>
                        <p:par>
                          <p:cTn id="230" fill="hold">
                            <p:stCondLst>
                              <p:cond delay="0"/>
                            </p:stCondLst>
                            <p:childTnLst>
                              <p:par>
                                <p:cTn id="231" presetID="22" presetClass="entr" presetSubtype="1" fill="hold" nodeType="clickEffect">
                                  <p:stCondLst>
                                    <p:cond delay="0"/>
                                  </p:stCondLst>
                                  <p:childTnLst>
                                    <p:set>
                                      <p:cBhvr>
                                        <p:cTn id="232" dur="1" fill="hold">
                                          <p:stCondLst>
                                            <p:cond delay="0"/>
                                          </p:stCondLst>
                                        </p:cTn>
                                        <p:tgtEl>
                                          <p:spTgt spid="23"/>
                                        </p:tgtEl>
                                        <p:attrNameLst>
                                          <p:attrName>style.visibility</p:attrName>
                                        </p:attrNameLst>
                                      </p:cBhvr>
                                      <p:to>
                                        <p:strVal val="visible"/>
                                      </p:to>
                                    </p:set>
                                    <p:animEffect transition="in" filter="wipe(up)">
                                      <p:cBhvr>
                                        <p:cTn id="233" dur="500"/>
                                        <p:tgtEl>
                                          <p:spTgt spid="23"/>
                                        </p:tgtEl>
                                      </p:cBhvr>
                                    </p:animEffect>
                                  </p:childTnLst>
                                </p:cTn>
                              </p:par>
                            </p:childTnLst>
                          </p:cTn>
                        </p:par>
                        <p:par>
                          <p:cTn id="234" fill="hold">
                            <p:stCondLst>
                              <p:cond delay="500"/>
                            </p:stCondLst>
                            <p:childTnLst>
                              <p:par>
                                <p:cTn id="235" presetID="1" presetClass="entr" presetSubtype="0" fill="hold" nodeType="afterEffect">
                                  <p:stCondLst>
                                    <p:cond delay="500"/>
                                  </p:stCondLst>
                                  <p:childTnLst>
                                    <p:set>
                                      <p:cBhvr>
                                        <p:cTn id="236" dur="1" fill="hold">
                                          <p:stCondLst>
                                            <p:cond delay="0"/>
                                          </p:stCondLst>
                                        </p:cTn>
                                        <p:tgtEl>
                                          <p:spTgt spid="14"/>
                                        </p:tgtEl>
                                        <p:attrNameLst>
                                          <p:attrName>style.visibility</p:attrName>
                                        </p:attrNameLst>
                                      </p:cBhvr>
                                      <p:to>
                                        <p:strVal val="visible"/>
                                      </p:to>
                                    </p:set>
                                  </p:childTnLst>
                                </p:cTn>
                              </p:par>
                              <p:par>
                                <p:cTn id="237" presetID="1" presetClass="exit" presetSubtype="0" fill="hold" nodeType="withEffect">
                                  <p:stCondLst>
                                    <p:cond delay="500"/>
                                  </p:stCondLst>
                                  <p:childTnLst>
                                    <p:set>
                                      <p:cBhvr>
                                        <p:cTn id="238" dur="1" fill="hold">
                                          <p:stCondLst>
                                            <p:cond delay="0"/>
                                          </p:stCondLst>
                                        </p:cTn>
                                        <p:tgtEl>
                                          <p:spTgt spid="160"/>
                                        </p:tgtEl>
                                        <p:attrNameLst>
                                          <p:attrName>style.visibility</p:attrName>
                                        </p:attrNameLst>
                                      </p:cBhvr>
                                      <p:to>
                                        <p:strVal val="hidden"/>
                                      </p:to>
                                    </p:set>
                                  </p:childTnLst>
                                </p:cTn>
                              </p:par>
                              <p:par>
                                <p:cTn id="239" presetID="1" presetClass="exit" presetSubtype="0" fill="hold" grpId="2" nodeType="withEffect">
                                  <p:stCondLst>
                                    <p:cond delay="500"/>
                                  </p:stCondLst>
                                  <p:childTnLst>
                                    <p:set>
                                      <p:cBhvr>
                                        <p:cTn id="240" dur="1" fill="hold">
                                          <p:stCondLst>
                                            <p:cond delay="0"/>
                                          </p:stCondLst>
                                        </p:cTn>
                                        <p:tgtEl>
                                          <p:spTgt spid="172"/>
                                        </p:tgtEl>
                                        <p:attrNameLst>
                                          <p:attrName>style.visibility</p:attrName>
                                        </p:attrNameLst>
                                      </p:cBhvr>
                                      <p:to>
                                        <p:strVal val="hidden"/>
                                      </p:to>
                                    </p:set>
                                  </p:childTnLst>
                                </p:cTn>
                              </p:par>
                              <p:par>
                                <p:cTn id="241" presetID="1" presetClass="exit" presetSubtype="0" fill="hold" nodeType="withEffect">
                                  <p:stCondLst>
                                    <p:cond delay="500"/>
                                  </p:stCondLst>
                                  <p:childTnLst>
                                    <p:set>
                                      <p:cBhvr>
                                        <p:cTn id="242" dur="1" fill="hold">
                                          <p:stCondLst>
                                            <p:cond delay="0"/>
                                          </p:stCondLst>
                                        </p:cTn>
                                        <p:tgtEl>
                                          <p:spTgt spid="109"/>
                                        </p:tgtEl>
                                        <p:attrNameLst>
                                          <p:attrName>style.visibility</p:attrName>
                                        </p:attrNameLst>
                                      </p:cBhvr>
                                      <p:to>
                                        <p:strVal val="hidden"/>
                                      </p:to>
                                    </p:set>
                                  </p:childTnLst>
                                </p:cTn>
                              </p:par>
                              <p:par>
                                <p:cTn id="243" presetID="1" presetClass="exit" presetSubtype="0" fill="hold" grpId="2" nodeType="withEffect">
                                  <p:stCondLst>
                                    <p:cond delay="500"/>
                                  </p:stCondLst>
                                  <p:childTnLst>
                                    <p:set>
                                      <p:cBhvr>
                                        <p:cTn id="244" dur="1" fill="hold">
                                          <p:stCondLst>
                                            <p:cond delay="0"/>
                                          </p:stCondLst>
                                        </p:cTn>
                                        <p:tgtEl>
                                          <p:spTgt spid="168"/>
                                        </p:tgtEl>
                                        <p:attrNameLst>
                                          <p:attrName>style.visibility</p:attrName>
                                        </p:attrNameLst>
                                      </p:cBhvr>
                                      <p:to>
                                        <p:strVal val="hidden"/>
                                      </p:to>
                                    </p:set>
                                  </p:childTnLst>
                                </p:cTn>
                              </p:par>
                              <p:par>
                                <p:cTn id="245" presetID="1" presetClass="exit" presetSubtype="0" fill="hold" nodeType="withEffect">
                                  <p:stCondLst>
                                    <p:cond delay="500"/>
                                  </p:stCondLst>
                                  <p:childTnLst>
                                    <p:set>
                                      <p:cBhvr>
                                        <p:cTn id="246" dur="1" fill="hold">
                                          <p:stCondLst>
                                            <p:cond delay="0"/>
                                          </p:stCondLst>
                                        </p:cTn>
                                        <p:tgtEl>
                                          <p:spTgt spid="110"/>
                                        </p:tgtEl>
                                        <p:attrNameLst>
                                          <p:attrName>style.visibility</p:attrName>
                                        </p:attrNameLst>
                                      </p:cBhvr>
                                      <p:to>
                                        <p:strVal val="hidden"/>
                                      </p:to>
                                    </p:set>
                                  </p:childTnLst>
                                </p:cTn>
                              </p:par>
                              <p:par>
                                <p:cTn id="247" presetID="1" presetClass="exit" presetSubtype="0" fill="hold" grpId="2" nodeType="withEffect">
                                  <p:stCondLst>
                                    <p:cond delay="500"/>
                                  </p:stCondLst>
                                  <p:childTnLst>
                                    <p:set>
                                      <p:cBhvr>
                                        <p:cTn id="248" dur="1" fill="hold">
                                          <p:stCondLst>
                                            <p:cond delay="0"/>
                                          </p:stCondLst>
                                        </p:cTn>
                                        <p:tgtEl>
                                          <p:spTgt spid="169"/>
                                        </p:tgtEl>
                                        <p:attrNameLst>
                                          <p:attrName>style.visibility</p:attrName>
                                        </p:attrNameLst>
                                      </p:cBhvr>
                                      <p:to>
                                        <p:strVal val="hidden"/>
                                      </p:to>
                                    </p:set>
                                  </p:childTnLst>
                                </p:cTn>
                              </p:par>
                              <p:par>
                                <p:cTn id="249" presetID="1" presetClass="exit" presetSubtype="0" fill="hold" nodeType="withEffect">
                                  <p:stCondLst>
                                    <p:cond delay="500"/>
                                  </p:stCondLst>
                                  <p:childTnLst>
                                    <p:set>
                                      <p:cBhvr>
                                        <p:cTn id="250" dur="1" fill="hold">
                                          <p:stCondLst>
                                            <p:cond delay="0"/>
                                          </p:stCondLst>
                                        </p:cTn>
                                        <p:tgtEl>
                                          <p:spTgt spid="113"/>
                                        </p:tgtEl>
                                        <p:attrNameLst>
                                          <p:attrName>style.visibility</p:attrName>
                                        </p:attrNameLst>
                                      </p:cBhvr>
                                      <p:to>
                                        <p:strVal val="hidden"/>
                                      </p:to>
                                    </p:set>
                                  </p:childTnLst>
                                </p:cTn>
                              </p:par>
                              <p:par>
                                <p:cTn id="251" presetID="1" presetClass="exit" presetSubtype="0" fill="hold" grpId="2" nodeType="withEffect">
                                  <p:stCondLst>
                                    <p:cond delay="500"/>
                                  </p:stCondLst>
                                  <p:childTnLst>
                                    <p:set>
                                      <p:cBhvr>
                                        <p:cTn id="252" dur="1" fill="hold">
                                          <p:stCondLst>
                                            <p:cond delay="0"/>
                                          </p:stCondLst>
                                        </p:cTn>
                                        <p:tgtEl>
                                          <p:spTgt spid="170"/>
                                        </p:tgtEl>
                                        <p:attrNameLst>
                                          <p:attrName>style.visibility</p:attrName>
                                        </p:attrNameLst>
                                      </p:cBhvr>
                                      <p:to>
                                        <p:strVal val="hidden"/>
                                      </p:to>
                                    </p:set>
                                  </p:childTnLst>
                                </p:cTn>
                              </p:par>
                              <p:par>
                                <p:cTn id="253" presetID="1" presetClass="exit" presetSubtype="0" fill="hold" nodeType="withEffect">
                                  <p:stCondLst>
                                    <p:cond delay="500"/>
                                  </p:stCondLst>
                                  <p:childTnLst>
                                    <p:set>
                                      <p:cBhvr>
                                        <p:cTn id="254" dur="1" fill="hold">
                                          <p:stCondLst>
                                            <p:cond delay="0"/>
                                          </p:stCondLst>
                                        </p:cTn>
                                        <p:tgtEl>
                                          <p:spTgt spid="117"/>
                                        </p:tgtEl>
                                        <p:attrNameLst>
                                          <p:attrName>style.visibility</p:attrName>
                                        </p:attrNameLst>
                                      </p:cBhvr>
                                      <p:to>
                                        <p:strVal val="hidden"/>
                                      </p:to>
                                    </p:set>
                                  </p:childTnLst>
                                </p:cTn>
                              </p:par>
                              <p:par>
                                <p:cTn id="255" presetID="1" presetClass="exit" presetSubtype="0" fill="hold" grpId="2" nodeType="withEffect">
                                  <p:stCondLst>
                                    <p:cond delay="500"/>
                                  </p:stCondLst>
                                  <p:childTnLst>
                                    <p:set>
                                      <p:cBhvr>
                                        <p:cTn id="256" dur="1" fill="hold">
                                          <p:stCondLst>
                                            <p:cond delay="0"/>
                                          </p:stCondLst>
                                        </p:cTn>
                                        <p:tgtEl>
                                          <p:spTgt spid="171"/>
                                        </p:tgtEl>
                                        <p:attrNameLst>
                                          <p:attrName>style.visibility</p:attrName>
                                        </p:attrNameLst>
                                      </p:cBhvr>
                                      <p:to>
                                        <p:strVal val="hidden"/>
                                      </p:to>
                                    </p:set>
                                  </p:childTnLst>
                                </p:cTn>
                              </p:par>
                              <p:par>
                                <p:cTn id="257" presetID="1" presetClass="exit" presetSubtype="0" fill="hold" nodeType="withEffect">
                                  <p:stCondLst>
                                    <p:cond delay="500"/>
                                  </p:stCondLst>
                                  <p:childTnLst>
                                    <p:set>
                                      <p:cBhvr>
                                        <p:cTn id="258" dur="1" fill="hold">
                                          <p:stCondLst>
                                            <p:cond delay="0"/>
                                          </p:stCondLst>
                                        </p:cTn>
                                        <p:tgtEl>
                                          <p:spTgt spid="115"/>
                                        </p:tgtEl>
                                        <p:attrNameLst>
                                          <p:attrName>style.visibility</p:attrName>
                                        </p:attrNameLst>
                                      </p:cBhvr>
                                      <p:to>
                                        <p:strVal val="hidden"/>
                                      </p:to>
                                    </p:set>
                                  </p:childTnLst>
                                </p:cTn>
                              </p:par>
                              <p:par>
                                <p:cTn id="259" presetID="1" presetClass="exit" presetSubtype="0" fill="hold" nodeType="withEffect">
                                  <p:stCondLst>
                                    <p:cond delay="500"/>
                                  </p:stCondLst>
                                  <p:childTnLst>
                                    <p:set>
                                      <p:cBhvr>
                                        <p:cTn id="260" dur="1" fill="hold">
                                          <p:stCondLst>
                                            <p:cond delay="0"/>
                                          </p:stCondLst>
                                        </p:cTn>
                                        <p:tgtEl>
                                          <p:spTgt spid="92"/>
                                        </p:tgtEl>
                                        <p:attrNameLst>
                                          <p:attrName>style.visibility</p:attrName>
                                        </p:attrNameLst>
                                      </p:cBhvr>
                                      <p:to>
                                        <p:strVal val="hidden"/>
                                      </p:to>
                                    </p:set>
                                  </p:childTnLst>
                                </p:cTn>
                              </p:par>
                              <p:par>
                                <p:cTn id="261" presetID="1" presetClass="exit" presetSubtype="0" fill="hold" grpId="2" nodeType="withEffect">
                                  <p:stCondLst>
                                    <p:cond delay="500"/>
                                  </p:stCondLst>
                                  <p:childTnLst>
                                    <p:set>
                                      <p:cBhvr>
                                        <p:cTn id="262" dur="1" fill="hold">
                                          <p:stCondLst>
                                            <p:cond delay="0"/>
                                          </p:stCondLst>
                                        </p:cTn>
                                        <p:tgtEl>
                                          <p:spTgt spid="167"/>
                                        </p:tgtEl>
                                        <p:attrNameLst>
                                          <p:attrName>style.visibility</p:attrName>
                                        </p:attrNameLst>
                                      </p:cBhvr>
                                      <p:to>
                                        <p:strVal val="hidden"/>
                                      </p:to>
                                    </p:set>
                                  </p:childTnLst>
                                </p:cTn>
                              </p:par>
                              <p:par>
                                <p:cTn id="263" presetID="1" presetClass="exit" presetSubtype="0" fill="hold" nodeType="withEffect">
                                  <p:stCondLst>
                                    <p:cond delay="500"/>
                                  </p:stCondLst>
                                  <p:childTnLst>
                                    <p:set>
                                      <p:cBhvr>
                                        <p:cTn id="264" dur="1" fill="hold">
                                          <p:stCondLst>
                                            <p:cond delay="0"/>
                                          </p:stCondLst>
                                        </p:cTn>
                                        <p:tgtEl>
                                          <p:spTgt spid="108"/>
                                        </p:tgtEl>
                                        <p:attrNameLst>
                                          <p:attrName>style.visibility</p:attrName>
                                        </p:attrNameLst>
                                      </p:cBhvr>
                                      <p:to>
                                        <p:strVal val="hidden"/>
                                      </p:to>
                                    </p:set>
                                  </p:childTnLst>
                                </p:cTn>
                              </p:par>
                              <p:par>
                                <p:cTn id="265" presetID="1" presetClass="exit" presetSubtype="0" fill="hold" grpId="2" nodeType="withEffect">
                                  <p:stCondLst>
                                    <p:cond delay="500"/>
                                  </p:stCondLst>
                                  <p:childTnLst>
                                    <p:set>
                                      <p:cBhvr>
                                        <p:cTn id="266" dur="1" fill="hold">
                                          <p:stCondLst>
                                            <p:cond delay="0"/>
                                          </p:stCondLst>
                                        </p:cTn>
                                        <p:tgtEl>
                                          <p:spTgt spid="173"/>
                                        </p:tgtEl>
                                        <p:attrNameLst>
                                          <p:attrName>style.visibility</p:attrName>
                                        </p:attrNameLst>
                                      </p:cBhvr>
                                      <p:to>
                                        <p:strVal val="hidden"/>
                                      </p:to>
                                    </p:set>
                                  </p:childTnLst>
                                </p:cTn>
                              </p:par>
                              <p:par>
                                <p:cTn id="267" presetID="1" presetClass="exit" presetSubtype="0" fill="hold" nodeType="withEffect">
                                  <p:stCondLst>
                                    <p:cond delay="500"/>
                                  </p:stCondLst>
                                  <p:childTnLst>
                                    <p:set>
                                      <p:cBhvr>
                                        <p:cTn id="268" dur="1" fill="hold">
                                          <p:stCondLst>
                                            <p:cond delay="0"/>
                                          </p:stCondLst>
                                        </p:cTn>
                                        <p:tgtEl>
                                          <p:spTgt spid="132"/>
                                        </p:tgtEl>
                                        <p:attrNameLst>
                                          <p:attrName>style.visibility</p:attrName>
                                        </p:attrNameLst>
                                      </p:cBhvr>
                                      <p:to>
                                        <p:strVal val="hidden"/>
                                      </p:to>
                                    </p:set>
                                  </p:childTnLst>
                                </p:cTn>
                              </p:par>
                              <p:par>
                                <p:cTn id="269" presetID="1" presetClass="exit" presetSubtype="0" fill="hold" grpId="2" nodeType="withEffect">
                                  <p:stCondLst>
                                    <p:cond delay="500"/>
                                  </p:stCondLst>
                                  <p:childTnLst>
                                    <p:set>
                                      <p:cBhvr>
                                        <p:cTn id="270" dur="1" fill="hold">
                                          <p:stCondLst>
                                            <p:cond delay="0"/>
                                          </p:stCondLst>
                                        </p:cTn>
                                        <p:tgtEl>
                                          <p:spTgt spid="174"/>
                                        </p:tgtEl>
                                        <p:attrNameLst>
                                          <p:attrName>style.visibility</p:attrName>
                                        </p:attrNameLst>
                                      </p:cBhvr>
                                      <p:to>
                                        <p:strVal val="hidden"/>
                                      </p:to>
                                    </p:set>
                                  </p:childTnLst>
                                </p:cTn>
                              </p:par>
                              <p:par>
                                <p:cTn id="271" presetID="1" presetClass="exit" presetSubtype="0" fill="hold" nodeType="withEffect">
                                  <p:stCondLst>
                                    <p:cond delay="500"/>
                                  </p:stCondLst>
                                  <p:childTnLst>
                                    <p:set>
                                      <p:cBhvr>
                                        <p:cTn id="272" dur="1" fill="hold">
                                          <p:stCondLst>
                                            <p:cond delay="0"/>
                                          </p:stCondLst>
                                        </p:cTn>
                                        <p:tgtEl>
                                          <p:spTgt spid="136"/>
                                        </p:tgtEl>
                                        <p:attrNameLst>
                                          <p:attrName>style.visibility</p:attrName>
                                        </p:attrNameLst>
                                      </p:cBhvr>
                                      <p:to>
                                        <p:strVal val="hidden"/>
                                      </p:to>
                                    </p:set>
                                  </p:childTnLst>
                                </p:cTn>
                              </p:par>
                              <p:par>
                                <p:cTn id="273" presetID="1" presetClass="exit" presetSubtype="0" fill="hold" grpId="2" nodeType="withEffect">
                                  <p:stCondLst>
                                    <p:cond delay="500"/>
                                  </p:stCondLst>
                                  <p:childTnLst>
                                    <p:set>
                                      <p:cBhvr>
                                        <p:cTn id="274" dur="1" fill="hold">
                                          <p:stCondLst>
                                            <p:cond delay="0"/>
                                          </p:stCondLst>
                                        </p:cTn>
                                        <p:tgtEl>
                                          <p:spTgt spid="175"/>
                                        </p:tgtEl>
                                        <p:attrNameLst>
                                          <p:attrName>style.visibility</p:attrName>
                                        </p:attrNameLst>
                                      </p:cBhvr>
                                      <p:to>
                                        <p:strVal val="hidden"/>
                                      </p:to>
                                    </p:set>
                                  </p:childTnLst>
                                </p:cTn>
                              </p:par>
                              <p:par>
                                <p:cTn id="275" presetID="1" presetClass="exit" presetSubtype="0" fill="hold" nodeType="withEffect">
                                  <p:stCondLst>
                                    <p:cond delay="500"/>
                                  </p:stCondLst>
                                  <p:childTnLst>
                                    <p:set>
                                      <p:cBhvr>
                                        <p:cTn id="276" dur="1" fill="hold">
                                          <p:stCondLst>
                                            <p:cond delay="0"/>
                                          </p:stCondLst>
                                        </p:cTn>
                                        <p:tgtEl>
                                          <p:spTgt spid="138"/>
                                        </p:tgtEl>
                                        <p:attrNameLst>
                                          <p:attrName>style.visibility</p:attrName>
                                        </p:attrNameLst>
                                      </p:cBhvr>
                                      <p:to>
                                        <p:strVal val="hidden"/>
                                      </p:to>
                                    </p:set>
                                  </p:childTnLst>
                                </p:cTn>
                              </p:par>
                              <p:par>
                                <p:cTn id="277" presetID="1" presetClass="exit" presetSubtype="0" fill="hold" nodeType="withEffect">
                                  <p:stCondLst>
                                    <p:cond delay="500"/>
                                  </p:stCondLst>
                                  <p:childTnLst>
                                    <p:set>
                                      <p:cBhvr>
                                        <p:cTn id="278" dur="1" fill="hold">
                                          <p:stCondLst>
                                            <p:cond delay="0"/>
                                          </p:stCondLst>
                                        </p:cTn>
                                        <p:tgtEl>
                                          <p:spTgt spid="164"/>
                                        </p:tgtEl>
                                        <p:attrNameLst>
                                          <p:attrName>style.visibility</p:attrName>
                                        </p:attrNameLst>
                                      </p:cBhvr>
                                      <p:to>
                                        <p:strVal val="hidden"/>
                                      </p:to>
                                    </p:set>
                                  </p:childTnLst>
                                </p:cTn>
                              </p:par>
                              <p:par>
                                <p:cTn id="279" presetID="1" presetClass="exit" presetSubtype="0" fill="hold" grpId="2" nodeType="withEffect">
                                  <p:stCondLst>
                                    <p:cond delay="500"/>
                                  </p:stCondLst>
                                  <p:childTnLst>
                                    <p:set>
                                      <p:cBhvr>
                                        <p:cTn id="280" dur="1" fill="hold">
                                          <p:stCondLst>
                                            <p:cond delay="0"/>
                                          </p:stCondLst>
                                        </p:cTn>
                                        <p:tgtEl>
                                          <p:spTgt spid="166"/>
                                        </p:tgtEl>
                                        <p:attrNameLst>
                                          <p:attrName>style.visibility</p:attrName>
                                        </p:attrNameLst>
                                      </p:cBhvr>
                                      <p:to>
                                        <p:strVal val="hidden"/>
                                      </p:to>
                                    </p:set>
                                  </p:childTnLst>
                                </p:cTn>
                              </p:par>
                              <p:par>
                                <p:cTn id="281" presetID="1" presetClass="exit" presetSubtype="0" fill="hold" nodeType="withEffect">
                                  <p:stCondLst>
                                    <p:cond delay="500"/>
                                  </p:stCondLst>
                                  <p:childTnLst>
                                    <p:set>
                                      <p:cBhvr>
                                        <p:cTn id="282" dur="1" fill="hold">
                                          <p:stCondLst>
                                            <p:cond delay="0"/>
                                          </p:stCondLst>
                                        </p:cTn>
                                        <p:tgtEl>
                                          <p:spTgt spid="125"/>
                                        </p:tgtEl>
                                        <p:attrNameLst>
                                          <p:attrName>style.visibility</p:attrName>
                                        </p:attrNameLst>
                                      </p:cBhvr>
                                      <p:to>
                                        <p:strVal val="hidden"/>
                                      </p:to>
                                    </p:set>
                                  </p:childTnLst>
                                </p:cTn>
                              </p:par>
                              <p:par>
                                <p:cTn id="283" presetID="1" presetClass="exit" presetSubtype="0" fill="hold" grpId="2" nodeType="withEffect">
                                  <p:stCondLst>
                                    <p:cond delay="500"/>
                                  </p:stCondLst>
                                  <p:childTnLst>
                                    <p:set>
                                      <p:cBhvr>
                                        <p:cTn id="284" dur="1" fill="hold">
                                          <p:stCondLst>
                                            <p:cond delay="0"/>
                                          </p:stCondLst>
                                        </p:cTn>
                                        <p:tgtEl>
                                          <p:spTgt spid="95"/>
                                        </p:tgtEl>
                                        <p:attrNameLst>
                                          <p:attrName>style.visibility</p:attrName>
                                        </p:attrNameLst>
                                      </p:cBhvr>
                                      <p:to>
                                        <p:strVal val="hidden"/>
                                      </p:to>
                                    </p:set>
                                  </p:childTnLst>
                                </p:cTn>
                              </p:par>
                              <p:par>
                                <p:cTn id="285" presetID="1" presetClass="exit" presetSubtype="0" fill="hold" nodeType="withEffect">
                                  <p:stCondLst>
                                    <p:cond delay="500"/>
                                  </p:stCondLst>
                                  <p:childTnLst>
                                    <p:set>
                                      <p:cBhvr>
                                        <p:cTn id="286" dur="1" fill="hold">
                                          <p:stCondLst>
                                            <p:cond delay="0"/>
                                          </p:stCondLst>
                                        </p:cTn>
                                        <p:tgtEl>
                                          <p:spTgt spid="81"/>
                                        </p:tgtEl>
                                        <p:attrNameLst>
                                          <p:attrName>style.visibility</p:attrName>
                                        </p:attrNameLst>
                                      </p:cBhvr>
                                      <p:to>
                                        <p:strVal val="hidden"/>
                                      </p:to>
                                    </p:set>
                                  </p:childTnLst>
                                </p:cTn>
                              </p:par>
                              <p:par>
                                <p:cTn id="287" presetID="1" presetClass="exit" presetSubtype="0" fill="hold" grpId="2" nodeType="withEffect">
                                  <p:stCondLst>
                                    <p:cond delay="500"/>
                                  </p:stCondLst>
                                  <p:childTnLst>
                                    <p:set>
                                      <p:cBhvr>
                                        <p:cTn id="288" dur="1" fill="hold">
                                          <p:stCondLst>
                                            <p:cond delay="0"/>
                                          </p:stCondLst>
                                        </p:cTn>
                                        <p:tgtEl>
                                          <p:spTgt spid="161"/>
                                        </p:tgtEl>
                                        <p:attrNameLst>
                                          <p:attrName>style.visibility</p:attrName>
                                        </p:attrNameLst>
                                      </p:cBhvr>
                                      <p:to>
                                        <p:strVal val="hidden"/>
                                      </p:to>
                                    </p:set>
                                  </p:childTnLst>
                                </p:cTn>
                              </p:par>
                              <p:par>
                                <p:cTn id="289" presetID="1" presetClass="exit" presetSubtype="0" fill="hold" nodeType="withEffect">
                                  <p:stCondLst>
                                    <p:cond delay="500"/>
                                  </p:stCondLst>
                                  <p:childTnLst>
                                    <p:set>
                                      <p:cBhvr>
                                        <p:cTn id="290" dur="1" fill="hold">
                                          <p:stCondLst>
                                            <p:cond delay="0"/>
                                          </p:stCondLst>
                                        </p:cTn>
                                        <p:tgtEl>
                                          <p:spTgt spid="82"/>
                                        </p:tgtEl>
                                        <p:attrNameLst>
                                          <p:attrName>style.visibility</p:attrName>
                                        </p:attrNameLst>
                                      </p:cBhvr>
                                      <p:to>
                                        <p:strVal val="hidden"/>
                                      </p:to>
                                    </p:set>
                                  </p:childTnLst>
                                </p:cTn>
                              </p:par>
                              <p:par>
                                <p:cTn id="291" presetID="1" presetClass="exit" presetSubtype="0" fill="hold" grpId="2" nodeType="withEffect">
                                  <p:stCondLst>
                                    <p:cond delay="500"/>
                                  </p:stCondLst>
                                  <p:childTnLst>
                                    <p:set>
                                      <p:cBhvr>
                                        <p:cTn id="292" dur="1" fill="hold">
                                          <p:stCondLst>
                                            <p:cond delay="0"/>
                                          </p:stCondLst>
                                        </p:cTn>
                                        <p:tgtEl>
                                          <p:spTgt spid="162"/>
                                        </p:tgtEl>
                                        <p:attrNameLst>
                                          <p:attrName>style.visibility</p:attrName>
                                        </p:attrNameLst>
                                      </p:cBhvr>
                                      <p:to>
                                        <p:strVal val="hidden"/>
                                      </p:to>
                                    </p:set>
                                  </p:childTnLst>
                                </p:cTn>
                              </p:par>
                              <p:par>
                                <p:cTn id="293" presetID="1" presetClass="exit" presetSubtype="0" fill="hold" nodeType="withEffect">
                                  <p:stCondLst>
                                    <p:cond delay="500"/>
                                  </p:stCondLst>
                                  <p:childTnLst>
                                    <p:set>
                                      <p:cBhvr>
                                        <p:cTn id="294" dur="1" fill="hold">
                                          <p:stCondLst>
                                            <p:cond delay="0"/>
                                          </p:stCondLst>
                                        </p:cTn>
                                        <p:tgtEl>
                                          <p:spTgt spid="97"/>
                                        </p:tgtEl>
                                        <p:attrNameLst>
                                          <p:attrName>style.visibility</p:attrName>
                                        </p:attrNameLst>
                                      </p:cBhvr>
                                      <p:to>
                                        <p:strVal val="hidden"/>
                                      </p:to>
                                    </p:set>
                                  </p:childTnLst>
                                </p:cTn>
                              </p:par>
                              <p:par>
                                <p:cTn id="295" presetID="1" presetClass="exit" presetSubtype="0" fill="hold" grpId="2" nodeType="withEffect">
                                  <p:stCondLst>
                                    <p:cond delay="500"/>
                                  </p:stCondLst>
                                  <p:childTnLst>
                                    <p:set>
                                      <p:cBhvr>
                                        <p:cTn id="296" dur="1" fill="hold">
                                          <p:stCondLst>
                                            <p:cond delay="0"/>
                                          </p:stCondLst>
                                        </p:cTn>
                                        <p:tgtEl>
                                          <p:spTgt spid="163"/>
                                        </p:tgtEl>
                                        <p:attrNameLst>
                                          <p:attrName>style.visibility</p:attrName>
                                        </p:attrNameLst>
                                      </p:cBhvr>
                                      <p:to>
                                        <p:strVal val="hidden"/>
                                      </p:to>
                                    </p:set>
                                  </p:childTnLst>
                                </p:cTn>
                              </p:par>
                              <p:par>
                                <p:cTn id="297" presetID="1" presetClass="exit" presetSubtype="0" fill="hold" nodeType="withEffect">
                                  <p:stCondLst>
                                    <p:cond delay="500"/>
                                  </p:stCondLst>
                                  <p:childTnLst>
                                    <p:set>
                                      <p:cBhvr>
                                        <p:cTn id="298" dur="1" fill="hold">
                                          <p:stCondLst>
                                            <p:cond delay="0"/>
                                          </p:stCondLst>
                                        </p:cTn>
                                        <p:tgtEl>
                                          <p:spTgt spid="85"/>
                                        </p:tgtEl>
                                        <p:attrNameLst>
                                          <p:attrName>style.visibility</p:attrName>
                                        </p:attrNameLst>
                                      </p:cBhvr>
                                      <p:to>
                                        <p:strVal val="hidden"/>
                                      </p:to>
                                    </p:set>
                                  </p:childTnLst>
                                </p:cTn>
                              </p:par>
                            </p:childTnLst>
                          </p:cTn>
                        </p:par>
                        <p:par>
                          <p:cTn id="299" fill="hold">
                            <p:stCondLst>
                              <p:cond delay="1000"/>
                            </p:stCondLst>
                            <p:childTnLst>
                              <p:par>
                                <p:cTn id="300" presetID="1" presetClass="entr" presetSubtype="0" fill="hold" nodeType="afterEffect">
                                  <p:stCondLst>
                                    <p:cond delay="1000"/>
                                  </p:stCondLst>
                                  <p:childTnLst>
                                    <p:set>
                                      <p:cBhvr>
                                        <p:cTn id="301" dur="1" fill="hold">
                                          <p:stCondLst>
                                            <p:cond delay="0"/>
                                          </p:stCondLst>
                                        </p:cTn>
                                        <p:tgtEl>
                                          <p:spTgt spid="15"/>
                                        </p:tgtEl>
                                        <p:attrNameLst>
                                          <p:attrName>style.visibility</p:attrName>
                                        </p:attrNameLst>
                                      </p:cBhvr>
                                      <p:to>
                                        <p:strVal val="visible"/>
                                      </p:to>
                                    </p:set>
                                  </p:childTnLst>
                                </p:cTn>
                              </p:par>
                              <p:par>
                                <p:cTn id="302" presetID="1" presetClass="exit" presetSubtype="0" fill="hold" nodeType="withEffect">
                                  <p:stCondLst>
                                    <p:cond delay="1000"/>
                                  </p:stCondLst>
                                  <p:childTnLst>
                                    <p:set>
                                      <p:cBhvr>
                                        <p:cTn id="303" dur="1" fill="hold">
                                          <p:stCondLst>
                                            <p:cond delay="0"/>
                                          </p:stCondLst>
                                        </p:cTn>
                                        <p:tgtEl>
                                          <p:spTgt spid="105"/>
                                        </p:tgtEl>
                                        <p:attrNameLst>
                                          <p:attrName>style.visibility</p:attrName>
                                        </p:attrNameLst>
                                      </p:cBhvr>
                                      <p:to>
                                        <p:strVal val="hidden"/>
                                      </p:to>
                                    </p:set>
                                  </p:childTnLst>
                                </p:cTn>
                              </p:par>
                              <p:par>
                                <p:cTn id="304" presetID="1" presetClass="exit" presetSubtype="0" fill="hold" grpId="2" nodeType="withEffect">
                                  <p:stCondLst>
                                    <p:cond delay="1000"/>
                                  </p:stCondLst>
                                  <p:childTnLst>
                                    <p:set>
                                      <p:cBhvr>
                                        <p:cTn id="305" dur="1" fill="hold">
                                          <p:stCondLst>
                                            <p:cond delay="0"/>
                                          </p:stCondLst>
                                        </p:cTn>
                                        <p:tgtEl>
                                          <p:spTgt spid="165"/>
                                        </p:tgtEl>
                                        <p:attrNameLst>
                                          <p:attrName>style.visibility</p:attrName>
                                        </p:attrNameLst>
                                      </p:cBhvr>
                                      <p:to>
                                        <p:strVal val="hidden"/>
                                      </p:to>
                                    </p:set>
                                  </p:childTnLst>
                                </p:cTn>
                              </p:par>
                              <p:par>
                                <p:cTn id="306" presetID="1" presetClass="exit" presetSubtype="0" fill="hold" nodeType="withEffect">
                                  <p:stCondLst>
                                    <p:cond delay="1000"/>
                                  </p:stCondLst>
                                  <p:childTnLst>
                                    <p:set>
                                      <p:cBhvr>
                                        <p:cTn id="307" dur="1" fill="hold">
                                          <p:stCondLst>
                                            <p:cond delay="0"/>
                                          </p:stCondLst>
                                        </p:cTn>
                                        <p:tgtEl>
                                          <p:spTgt spid="104"/>
                                        </p:tgtEl>
                                        <p:attrNameLst>
                                          <p:attrName>style.visibility</p:attrName>
                                        </p:attrNameLst>
                                      </p:cBhvr>
                                      <p:to>
                                        <p:strVal val="hidden"/>
                                      </p:to>
                                    </p:set>
                                  </p:childTnLst>
                                </p:cTn>
                              </p:par>
                              <p:par>
                                <p:cTn id="308" presetID="1" presetClass="entr" presetSubtype="0" fill="hold" nodeType="withEffect">
                                  <p:stCondLst>
                                    <p:cond delay="1000"/>
                                  </p:stCondLst>
                                  <p:childTnLst>
                                    <p:set>
                                      <p:cBhvr>
                                        <p:cTn id="309" dur="1" fill="hold">
                                          <p:stCondLst>
                                            <p:cond delay="0"/>
                                          </p:stCondLst>
                                        </p:cTn>
                                        <p:tgtEl>
                                          <p:spTgt spid="160"/>
                                        </p:tgtEl>
                                        <p:attrNameLst>
                                          <p:attrName>style.visibility</p:attrName>
                                        </p:attrNameLst>
                                      </p:cBhvr>
                                      <p:to>
                                        <p:strVal val="visible"/>
                                      </p:to>
                                    </p:set>
                                  </p:childTnLst>
                                </p:cTn>
                              </p:par>
                              <p:par>
                                <p:cTn id="310" presetID="1" presetClass="entr" presetSubtype="0" fill="hold" grpId="1" nodeType="withEffect">
                                  <p:stCondLst>
                                    <p:cond delay="1000"/>
                                  </p:stCondLst>
                                  <p:childTnLst>
                                    <p:set>
                                      <p:cBhvr>
                                        <p:cTn id="311" dur="1" fill="hold">
                                          <p:stCondLst>
                                            <p:cond delay="0"/>
                                          </p:stCondLst>
                                        </p:cTn>
                                        <p:tgtEl>
                                          <p:spTgt spid="172"/>
                                        </p:tgtEl>
                                        <p:attrNameLst>
                                          <p:attrName>style.visibility</p:attrName>
                                        </p:attrNameLst>
                                      </p:cBhvr>
                                      <p:to>
                                        <p:strVal val="visible"/>
                                      </p:to>
                                    </p:set>
                                  </p:childTnLst>
                                </p:cTn>
                              </p:par>
                              <p:par>
                                <p:cTn id="312" presetID="1" presetClass="entr" presetSubtype="0" fill="hold" nodeType="withEffect">
                                  <p:stCondLst>
                                    <p:cond delay="1000"/>
                                  </p:stCondLst>
                                  <p:childTnLst>
                                    <p:set>
                                      <p:cBhvr>
                                        <p:cTn id="313" dur="1" fill="hold">
                                          <p:stCondLst>
                                            <p:cond delay="0"/>
                                          </p:stCondLst>
                                        </p:cTn>
                                        <p:tgtEl>
                                          <p:spTgt spid="109"/>
                                        </p:tgtEl>
                                        <p:attrNameLst>
                                          <p:attrName>style.visibility</p:attrName>
                                        </p:attrNameLst>
                                      </p:cBhvr>
                                      <p:to>
                                        <p:strVal val="visible"/>
                                      </p:to>
                                    </p:set>
                                  </p:childTnLst>
                                </p:cTn>
                              </p:par>
                              <p:par>
                                <p:cTn id="314" presetID="1" presetClass="entr" presetSubtype="0" fill="hold" grpId="1" nodeType="withEffect">
                                  <p:stCondLst>
                                    <p:cond delay="1000"/>
                                  </p:stCondLst>
                                  <p:childTnLst>
                                    <p:set>
                                      <p:cBhvr>
                                        <p:cTn id="315" dur="1" fill="hold">
                                          <p:stCondLst>
                                            <p:cond delay="0"/>
                                          </p:stCondLst>
                                        </p:cTn>
                                        <p:tgtEl>
                                          <p:spTgt spid="168"/>
                                        </p:tgtEl>
                                        <p:attrNameLst>
                                          <p:attrName>style.visibility</p:attrName>
                                        </p:attrNameLst>
                                      </p:cBhvr>
                                      <p:to>
                                        <p:strVal val="visible"/>
                                      </p:to>
                                    </p:set>
                                  </p:childTnLst>
                                </p:cTn>
                              </p:par>
                              <p:par>
                                <p:cTn id="316" presetID="1" presetClass="entr" presetSubtype="0" fill="hold" nodeType="withEffect">
                                  <p:stCondLst>
                                    <p:cond delay="1000"/>
                                  </p:stCondLst>
                                  <p:childTnLst>
                                    <p:set>
                                      <p:cBhvr>
                                        <p:cTn id="317" dur="1" fill="hold">
                                          <p:stCondLst>
                                            <p:cond delay="0"/>
                                          </p:stCondLst>
                                        </p:cTn>
                                        <p:tgtEl>
                                          <p:spTgt spid="110"/>
                                        </p:tgtEl>
                                        <p:attrNameLst>
                                          <p:attrName>style.visibility</p:attrName>
                                        </p:attrNameLst>
                                      </p:cBhvr>
                                      <p:to>
                                        <p:strVal val="visible"/>
                                      </p:to>
                                    </p:set>
                                  </p:childTnLst>
                                </p:cTn>
                              </p:par>
                              <p:par>
                                <p:cTn id="318" presetID="1" presetClass="entr" presetSubtype="0" fill="hold" grpId="1" nodeType="withEffect">
                                  <p:stCondLst>
                                    <p:cond delay="1000"/>
                                  </p:stCondLst>
                                  <p:childTnLst>
                                    <p:set>
                                      <p:cBhvr>
                                        <p:cTn id="319" dur="1" fill="hold">
                                          <p:stCondLst>
                                            <p:cond delay="0"/>
                                          </p:stCondLst>
                                        </p:cTn>
                                        <p:tgtEl>
                                          <p:spTgt spid="169"/>
                                        </p:tgtEl>
                                        <p:attrNameLst>
                                          <p:attrName>style.visibility</p:attrName>
                                        </p:attrNameLst>
                                      </p:cBhvr>
                                      <p:to>
                                        <p:strVal val="visible"/>
                                      </p:to>
                                    </p:set>
                                  </p:childTnLst>
                                </p:cTn>
                              </p:par>
                              <p:par>
                                <p:cTn id="320" presetID="1" presetClass="entr" presetSubtype="0" fill="hold" nodeType="withEffect">
                                  <p:stCondLst>
                                    <p:cond delay="1000"/>
                                  </p:stCondLst>
                                  <p:childTnLst>
                                    <p:set>
                                      <p:cBhvr>
                                        <p:cTn id="321" dur="1" fill="hold">
                                          <p:stCondLst>
                                            <p:cond delay="0"/>
                                          </p:stCondLst>
                                        </p:cTn>
                                        <p:tgtEl>
                                          <p:spTgt spid="113"/>
                                        </p:tgtEl>
                                        <p:attrNameLst>
                                          <p:attrName>style.visibility</p:attrName>
                                        </p:attrNameLst>
                                      </p:cBhvr>
                                      <p:to>
                                        <p:strVal val="visible"/>
                                      </p:to>
                                    </p:set>
                                  </p:childTnLst>
                                </p:cTn>
                              </p:par>
                              <p:par>
                                <p:cTn id="322" presetID="1" presetClass="entr" presetSubtype="0" fill="hold" grpId="1" nodeType="withEffect">
                                  <p:stCondLst>
                                    <p:cond delay="1000"/>
                                  </p:stCondLst>
                                  <p:childTnLst>
                                    <p:set>
                                      <p:cBhvr>
                                        <p:cTn id="323" dur="1" fill="hold">
                                          <p:stCondLst>
                                            <p:cond delay="0"/>
                                          </p:stCondLst>
                                        </p:cTn>
                                        <p:tgtEl>
                                          <p:spTgt spid="170"/>
                                        </p:tgtEl>
                                        <p:attrNameLst>
                                          <p:attrName>style.visibility</p:attrName>
                                        </p:attrNameLst>
                                      </p:cBhvr>
                                      <p:to>
                                        <p:strVal val="visible"/>
                                      </p:to>
                                    </p:set>
                                  </p:childTnLst>
                                </p:cTn>
                              </p:par>
                              <p:par>
                                <p:cTn id="324" presetID="1" presetClass="entr" presetSubtype="0" fill="hold" nodeType="withEffect">
                                  <p:stCondLst>
                                    <p:cond delay="1000"/>
                                  </p:stCondLst>
                                  <p:childTnLst>
                                    <p:set>
                                      <p:cBhvr>
                                        <p:cTn id="325" dur="1" fill="hold">
                                          <p:stCondLst>
                                            <p:cond delay="0"/>
                                          </p:stCondLst>
                                        </p:cTn>
                                        <p:tgtEl>
                                          <p:spTgt spid="117"/>
                                        </p:tgtEl>
                                        <p:attrNameLst>
                                          <p:attrName>style.visibility</p:attrName>
                                        </p:attrNameLst>
                                      </p:cBhvr>
                                      <p:to>
                                        <p:strVal val="visible"/>
                                      </p:to>
                                    </p:set>
                                  </p:childTnLst>
                                </p:cTn>
                              </p:par>
                              <p:par>
                                <p:cTn id="326" presetID="1" presetClass="entr" presetSubtype="0" fill="hold" grpId="1" nodeType="withEffect">
                                  <p:stCondLst>
                                    <p:cond delay="1000"/>
                                  </p:stCondLst>
                                  <p:childTnLst>
                                    <p:set>
                                      <p:cBhvr>
                                        <p:cTn id="327" dur="1" fill="hold">
                                          <p:stCondLst>
                                            <p:cond delay="0"/>
                                          </p:stCondLst>
                                        </p:cTn>
                                        <p:tgtEl>
                                          <p:spTgt spid="171"/>
                                        </p:tgtEl>
                                        <p:attrNameLst>
                                          <p:attrName>style.visibility</p:attrName>
                                        </p:attrNameLst>
                                      </p:cBhvr>
                                      <p:to>
                                        <p:strVal val="visible"/>
                                      </p:to>
                                    </p:set>
                                  </p:childTnLst>
                                </p:cTn>
                              </p:par>
                              <p:par>
                                <p:cTn id="328" presetID="1" presetClass="entr" presetSubtype="0" fill="hold" nodeType="withEffect">
                                  <p:stCondLst>
                                    <p:cond delay="1000"/>
                                  </p:stCondLst>
                                  <p:childTnLst>
                                    <p:set>
                                      <p:cBhvr>
                                        <p:cTn id="329" dur="1" fill="hold">
                                          <p:stCondLst>
                                            <p:cond delay="0"/>
                                          </p:stCondLst>
                                        </p:cTn>
                                        <p:tgtEl>
                                          <p:spTgt spid="115"/>
                                        </p:tgtEl>
                                        <p:attrNameLst>
                                          <p:attrName>style.visibility</p:attrName>
                                        </p:attrNameLst>
                                      </p:cBhvr>
                                      <p:to>
                                        <p:strVal val="visible"/>
                                      </p:to>
                                    </p:set>
                                  </p:childTnLst>
                                </p:cTn>
                              </p:par>
                            </p:childTnLst>
                          </p:cTn>
                        </p:par>
                        <p:par>
                          <p:cTn id="330" fill="hold">
                            <p:stCondLst>
                              <p:cond delay="2000"/>
                            </p:stCondLst>
                            <p:childTnLst>
                              <p:par>
                                <p:cTn id="331" presetID="1" presetClass="entr" presetSubtype="0" fill="hold" nodeType="afterEffect">
                                  <p:stCondLst>
                                    <p:cond delay="1000"/>
                                  </p:stCondLst>
                                  <p:childTnLst>
                                    <p:set>
                                      <p:cBhvr>
                                        <p:cTn id="332" dur="1" fill="hold">
                                          <p:stCondLst>
                                            <p:cond delay="0"/>
                                          </p:stCondLst>
                                        </p:cTn>
                                        <p:tgtEl>
                                          <p:spTgt spid="16"/>
                                        </p:tgtEl>
                                        <p:attrNameLst>
                                          <p:attrName>style.visibility</p:attrName>
                                        </p:attrNameLst>
                                      </p:cBhvr>
                                      <p:to>
                                        <p:strVal val="visible"/>
                                      </p:to>
                                    </p:set>
                                  </p:childTnLst>
                                </p:cTn>
                              </p:par>
                              <p:par>
                                <p:cTn id="333" presetID="1" presetClass="exit" presetSubtype="0" fill="hold" nodeType="withEffect">
                                  <p:stCondLst>
                                    <p:cond delay="1000"/>
                                  </p:stCondLst>
                                  <p:childTnLst>
                                    <p:set>
                                      <p:cBhvr>
                                        <p:cTn id="334" dur="1" fill="hold">
                                          <p:stCondLst>
                                            <p:cond delay="0"/>
                                          </p:stCondLst>
                                        </p:cTn>
                                        <p:tgtEl>
                                          <p:spTgt spid="160"/>
                                        </p:tgtEl>
                                        <p:attrNameLst>
                                          <p:attrName>style.visibility</p:attrName>
                                        </p:attrNameLst>
                                      </p:cBhvr>
                                      <p:to>
                                        <p:strVal val="hidden"/>
                                      </p:to>
                                    </p:set>
                                  </p:childTnLst>
                                </p:cTn>
                              </p:par>
                              <p:par>
                                <p:cTn id="335" presetID="1" presetClass="exit" presetSubtype="0" fill="hold" grpId="3" nodeType="withEffect">
                                  <p:stCondLst>
                                    <p:cond delay="1000"/>
                                  </p:stCondLst>
                                  <p:childTnLst>
                                    <p:set>
                                      <p:cBhvr>
                                        <p:cTn id="336" dur="1" fill="hold">
                                          <p:stCondLst>
                                            <p:cond delay="0"/>
                                          </p:stCondLst>
                                        </p:cTn>
                                        <p:tgtEl>
                                          <p:spTgt spid="172"/>
                                        </p:tgtEl>
                                        <p:attrNameLst>
                                          <p:attrName>style.visibility</p:attrName>
                                        </p:attrNameLst>
                                      </p:cBhvr>
                                      <p:to>
                                        <p:strVal val="hidden"/>
                                      </p:to>
                                    </p:set>
                                  </p:childTnLst>
                                </p:cTn>
                              </p:par>
                              <p:par>
                                <p:cTn id="337" presetID="1" presetClass="exit" presetSubtype="0" fill="hold" nodeType="withEffect">
                                  <p:stCondLst>
                                    <p:cond delay="1000"/>
                                  </p:stCondLst>
                                  <p:childTnLst>
                                    <p:set>
                                      <p:cBhvr>
                                        <p:cTn id="338" dur="1" fill="hold">
                                          <p:stCondLst>
                                            <p:cond delay="0"/>
                                          </p:stCondLst>
                                        </p:cTn>
                                        <p:tgtEl>
                                          <p:spTgt spid="109"/>
                                        </p:tgtEl>
                                        <p:attrNameLst>
                                          <p:attrName>style.visibility</p:attrName>
                                        </p:attrNameLst>
                                      </p:cBhvr>
                                      <p:to>
                                        <p:strVal val="hidden"/>
                                      </p:to>
                                    </p:set>
                                  </p:childTnLst>
                                </p:cTn>
                              </p:par>
                              <p:par>
                                <p:cTn id="339" presetID="1" presetClass="exit" presetSubtype="0" fill="hold" grpId="3" nodeType="withEffect">
                                  <p:stCondLst>
                                    <p:cond delay="1000"/>
                                  </p:stCondLst>
                                  <p:childTnLst>
                                    <p:set>
                                      <p:cBhvr>
                                        <p:cTn id="340" dur="1" fill="hold">
                                          <p:stCondLst>
                                            <p:cond delay="0"/>
                                          </p:stCondLst>
                                        </p:cTn>
                                        <p:tgtEl>
                                          <p:spTgt spid="168"/>
                                        </p:tgtEl>
                                        <p:attrNameLst>
                                          <p:attrName>style.visibility</p:attrName>
                                        </p:attrNameLst>
                                      </p:cBhvr>
                                      <p:to>
                                        <p:strVal val="hidden"/>
                                      </p:to>
                                    </p:set>
                                  </p:childTnLst>
                                </p:cTn>
                              </p:par>
                              <p:par>
                                <p:cTn id="341" presetID="1" presetClass="exit" presetSubtype="0" fill="hold" nodeType="withEffect">
                                  <p:stCondLst>
                                    <p:cond delay="1000"/>
                                  </p:stCondLst>
                                  <p:childTnLst>
                                    <p:set>
                                      <p:cBhvr>
                                        <p:cTn id="342" dur="1" fill="hold">
                                          <p:stCondLst>
                                            <p:cond delay="0"/>
                                          </p:stCondLst>
                                        </p:cTn>
                                        <p:tgtEl>
                                          <p:spTgt spid="110"/>
                                        </p:tgtEl>
                                        <p:attrNameLst>
                                          <p:attrName>style.visibility</p:attrName>
                                        </p:attrNameLst>
                                      </p:cBhvr>
                                      <p:to>
                                        <p:strVal val="hidden"/>
                                      </p:to>
                                    </p:set>
                                  </p:childTnLst>
                                </p:cTn>
                              </p:par>
                              <p:par>
                                <p:cTn id="343" presetID="1" presetClass="exit" presetSubtype="0" fill="hold" grpId="3" nodeType="withEffect">
                                  <p:stCondLst>
                                    <p:cond delay="1000"/>
                                  </p:stCondLst>
                                  <p:childTnLst>
                                    <p:set>
                                      <p:cBhvr>
                                        <p:cTn id="344" dur="1" fill="hold">
                                          <p:stCondLst>
                                            <p:cond delay="0"/>
                                          </p:stCondLst>
                                        </p:cTn>
                                        <p:tgtEl>
                                          <p:spTgt spid="169"/>
                                        </p:tgtEl>
                                        <p:attrNameLst>
                                          <p:attrName>style.visibility</p:attrName>
                                        </p:attrNameLst>
                                      </p:cBhvr>
                                      <p:to>
                                        <p:strVal val="hidden"/>
                                      </p:to>
                                    </p:set>
                                  </p:childTnLst>
                                </p:cTn>
                              </p:par>
                              <p:par>
                                <p:cTn id="345" presetID="1" presetClass="exit" presetSubtype="0" fill="hold" nodeType="withEffect">
                                  <p:stCondLst>
                                    <p:cond delay="1000"/>
                                  </p:stCondLst>
                                  <p:childTnLst>
                                    <p:set>
                                      <p:cBhvr>
                                        <p:cTn id="346" dur="1" fill="hold">
                                          <p:stCondLst>
                                            <p:cond delay="0"/>
                                          </p:stCondLst>
                                        </p:cTn>
                                        <p:tgtEl>
                                          <p:spTgt spid="113"/>
                                        </p:tgtEl>
                                        <p:attrNameLst>
                                          <p:attrName>style.visibility</p:attrName>
                                        </p:attrNameLst>
                                      </p:cBhvr>
                                      <p:to>
                                        <p:strVal val="hidden"/>
                                      </p:to>
                                    </p:set>
                                  </p:childTnLst>
                                </p:cTn>
                              </p:par>
                              <p:par>
                                <p:cTn id="347" presetID="1" presetClass="exit" presetSubtype="0" fill="hold" grpId="3" nodeType="withEffect">
                                  <p:stCondLst>
                                    <p:cond delay="1000"/>
                                  </p:stCondLst>
                                  <p:childTnLst>
                                    <p:set>
                                      <p:cBhvr>
                                        <p:cTn id="348" dur="1" fill="hold">
                                          <p:stCondLst>
                                            <p:cond delay="0"/>
                                          </p:stCondLst>
                                        </p:cTn>
                                        <p:tgtEl>
                                          <p:spTgt spid="170"/>
                                        </p:tgtEl>
                                        <p:attrNameLst>
                                          <p:attrName>style.visibility</p:attrName>
                                        </p:attrNameLst>
                                      </p:cBhvr>
                                      <p:to>
                                        <p:strVal val="hidden"/>
                                      </p:to>
                                    </p:set>
                                  </p:childTnLst>
                                </p:cTn>
                              </p:par>
                              <p:par>
                                <p:cTn id="349" presetID="1" presetClass="exit" presetSubtype="0" fill="hold" nodeType="withEffect">
                                  <p:stCondLst>
                                    <p:cond delay="1000"/>
                                  </p:stCondLst>
                                  <p:childTnLst>
                                    <p:set>
                                      <p:cBhvr>
                                        <p:cTn id="350" dur="1" fill="hold">
                                          <p:stCondLst>
                                            <p:cond delay="0"/>
                                          </p:stCondLst>
                                        </p:cTn>
                                        <p:tgtEl>
                                          <p:spTgt spid="117"/>
                                        </p:tgtEl>
                                        <p:attrNameLst>
                                          <p:attrName>style.visibility</p:attrName>
                                        </p:attrNameLst>
                                      </p:cBhvr>
                                      <p:to>
                                        <p:strVal val="hidden"/>
                                      </p:to>
                                    </p:set>
                                  </p:childTnLst>
                                </p:cTn>
                              </p:par>
                              <p:par>
                                <p:cTn id="351" presetID="1" presetClass="exit" presetSubtype="0" fill="hold" grpId="3" nodeType="withEffect">
                                  <p:stCondLst>
                                    <p:cond delay="1000"/>
                                  </p:stCondLst>
                                  <p:childTnLst>
                                    <p:set>
                                      <p:cBhvr>
                                        <p:cTn id="352" dur="1" fill="hold">
                                          <p:stCondLst>
                                            <p:cond delay="0"/>
                                          </p:stCondLst>
                                        </p:cTn>
                                        <p:tgtEl>
                                          <p:spTgt spid="171"/>
                                        </p:tgtEl>
                                        <p:attrNameLst>
                                          <p:attrName>style.visibility</p:attrName>
                                        </p:attrNameLst>
                                      </p:cBhvr>
                                      <p:to>
                                        <p:strVal val="hidden"/>
                                      </p:to>
                                    </p:set>
                                  </p:childTnLst>
                                </p:cTn>
                              </p:par>
                              <p:par>
                                <p:cTn id="353" presetID="1" presetClass="exit" presetSubtype="0" fill="hold" nodeType="withEffect">
                                  <p:stCondLst>
                                    <p:cond delay="1000"/>
                                  </p:stCondLst>
                                  <p:childTnLst>
                                    <p:set>
                                      <p:cBhvr>
                                        <p:cTn id="354" dur="1" fill="hold">
                                          <p:stCondLst>
                                            <p:cond delay="0"/>
                                          </p:stCondLst>
                                        </p:cTn>
                                        <p:tgtEl>
                                          <p:spTgt spid="115"/>
                                        </p:tgtEl>
                                        <p:attrNameLst>
                                          <p:attrName>style.visibility</p:attrName>
                                        </p:attrNameLst>
                                      </p:cBhvr>
                                      <p:to>
                                        <p:strVal val="hidden"/>
                                      </p:to>
                                    </p:set>
                                  </p:childTnLst>
                                </p:cTn>
                              </p:par>
                              <p:par>
                                <p:cTn id="355" presetID="1" presetClass="entr" presetSubtype="0" fill="hold" nodeType="withEffect">
                                  <p:stCondLst>
                                    <p:cond delay="1000"/>
                                  </p:stCondLst>
                                  <p:childTnLst>
                                    <p:set>
                                      <p:cBhvr>
                                        <p:cTn id="356" dur="1" fill="hold">
                                          <p:stCondLst>
                                            <p:cond delay="0"/>
                                          </p:stCondLst>
                                        </p:cTn>
                                        <p:tgtEl>
                                          <p:spTgt spid="92"/>
                                        </p:tgtEl>
                                        <p:attrNameLst>
                                          <p:attrName>style.visibility</p:attrName>
                                        </p:attrNameLst>
                                      </p:cBhvr>
                                      <p:to>
                                        <p:strVal val="visible"/>
                                      </p:to>
                                    </p:set>
                                  </p:childTnLst>
                                </p:cTn>
                              </p:par>
                              <p:par>
                                <p:cTn id="357" presetID="1" presetClass="entr" presetSubtype="0" fill="hold" grpId="1" nodeType="withEffect">
                                  <p:stCondLst>
                                    <p:cond delay="1000"/>
                                  </p:stCondLst>
                                  <p:childTnLst>
                                    <p:set>
                                      <p:cBhvr>
                                        <p:cTn id="358" dur="1" fill="hold">
                                          <p:stCondLst>
                                            <p:cond delay="0"/>
                                          </p:stCondLst>
                                        </p:cTn>
                                        <p:tgtEl>
                                          <p:spTgt spid="167"/>
                                        </p:tgtEl>
                                        <p:attrNameLst>
                                          <p:attrName>style.visibility</p:attrName>
                                        </p:attrNameLst>
                                      </p:cBhvr>
                                      <p:to>
                                        <p:strVal val="visible"/>
                                      </p:to>
                                    </p:set>
                                  </p:childTnLst>
                                </p:cTn>
                              </p:par>
                              <p:par>
                                <p:cTn id="359" presetID="1" presetClass="entr" presetSubtype="0" fill="hold" nodeType="withEffect">
                                  <p:stCondLst>
                                    <p:cond delay="1000"/>
                                  </p:stCondLst>
                                  <p:childTnLst>
                                    <p:set>
                                      <p:cBhvr>
                                        <p:cTn id="360" dur="1" fill="hold">
                                          <p:stCondLst>
                                            <p:cond delay="0"/>
                                          </p:stCondLst>
                                        </p:cTn>
                                        <p:tgtEl>
                                          <p:spTgt spid="108"/>
                                        </p:tgtEl>
                                        <p:attrNameLst>
                                          <p:attrName>style.visibility</p:attrName>
                                        </p:attrNameLst>
                                      </p:cBhvr>
                                      <p:to>
                                        <p:strVal val="visible"/>
                                      </p:to>
                                    </p:set>
                                  </p:childTnLst>
                                </p:cTn>
                              </p:par>
                              <p:par>
                                <p:cTn id="361" presetID="1" presetClass="entr" presetSubtype="0" fill="hold" grpId="1" nodeType="withEffect">
                                  <p:stCondLst>
                                    <p:cond delay="1000"/>
                                  </p:stCondLst>
                                  <p:childTnLst>
                                    <p:set>
                                      <p:cBhvr>
                                        <p:cTn id="362" dur="1" fill="hold">
                                          <p:stCondLst>
                                            <p:cond delay="0"/>
                                          </p:stCondLst>
                                        </p:cTn>
                                        <p:tgtEl>
                                          <p:spTgt spid="173"/>
                                        </p:tgtEl>
                                        <p:attrNameLst>
                                          <p:attrName>style.visibility</p:attrName>
                                        </p:attrNameLst>
                                      </p:cBhvr>
                                      <p:to>
                                        <p:strVal val="visible"/>
                                      </p:to>
                                    </p:set>
                                  </p:childTnLst>
                                </p:cTn>
                              </p:par>
                              <p:par>
                                <p:cTn id="363" presetID="1" presetClass="entr" presetSubtype="0" fill="hold" nodeType="withEffect">
                                  <p:stCondLst>
                                    <p:cond delay="1000"/>
                                  </p:stCondLst>
                                  <p:childTnLst>
                                    <p:set>
                                      <p:cBhvr>
                                        <p:cTn id="364" dur="1" fill="hold">
                                          <p:stCondLst>
                                            <p:cond delay="0"/>
                                          </p:stCondLst>
                                        </p:cTn>
                                        <p:tgtEl>
                                          <p:spTgt spid="132"/>
                                        </p:tgtEl>
                                        <p:attrNameLst>
                                          <p:attrName>style.visibility</p:attrName>
                                        </p:attrNameLst>
                                      </p:cBhvr>
                                      <p:to>
                                        <p:strVal val="visible"/>
                                      </p:to>
                                    </p:set>
                                  </p:childTnLst>
                                </p:cTn>
                              </p:par>
                              <p:par>
                                <p:cTn id="365" presetID="1" presetClass="entr" presetSubtype="0" fill="hold" grpId="1" nodeType="withEffect">
                                  <p:stCondLst>
                                    <p:cond delay="1000"/>
                                  </p:stCondLst>
                                  <p:childTnLst>
                                    <p:set>
                                      <p:cBhvr>
                                        <p:cTn id="366" dur="1" fill="hold">
                                          <p:stCondLst>
                                            <p:cond delay="0"/>
                                          </p:stCondLst>
                                        </p:cTn>
                                        <p:tgtEl>
                                          <p:spTgt spid="174"/>
                                        </p:tgtEl>
                                        <p:attrNameLst>
                                          <p:attrName>style.visibility</p:attrName>
                                        </p:attrNameLst>
                                      </p:cBhvr>
                                      <p:to>
                                        <p:strVal val="visible"/>
                                      </p:to>
                                    </p:set>
                                  </p:childTnLst>
                                </p:cTn>
                              </p:par>
                              <p:par>
                                <p:cTn id="367" presetID="1" presetClass="entr" presetSubtype="0" fill="hold" nodeType="withEffect">
                                  <p:stCondLst>
                                    <p:cond delay="1000"/>
                                  </p:stCondLst>
                                  <p:childTnLst>
                                    <p:set>
                                      <p:cBhvr>
                                        <p:cTn id="368" dur="1" fill="hold">
                                          <p:stCondLst>
                                            <p:cond delay="0"/>
                                          </p:stCondLst>
                                        </p:cTn>
                                        <p:tgtEl>
                                          <p:spTgt spid="136"/>
                                        </p:tgtEl>
                                        <p:attrNameLst>
                                          <p:attrName>style.visibility</p:attrName>
                                        </p:attrNameLst>
                                      </p:cBhvr>
                                      <p:to>
                                        <p:strVal val="visible"/>
                                      </p:to>
                                    </p:set>
                                  </p:childTnLst>
                                </p:cTn>
                              </p:par>
                              <p:par>
                                <p:cTn id="369" presetID="1" presetClass="entr" presetSubtype="0" fill="hold" grpId="1" nodeType="withEffect">
                                  <p:stCondLst>
                                    <p:cond delay="1000"/>
                                  </p:stCondLst>
                                  <p:childTnLst>
                                    <p:set>
                                      <p:cBhvr>
                                        <p:cTn id="370" dur="1" fill="hold">
                                          <p:stCondLst>
                                            <p:cond delay="0"/>
                                          </p:stCondLst>
                                        </p:cTn>
                                        <p:tgtEl>
                                          <p:spTgt spid="175"/>
                                        </p:tgtEl>
                                        <p:attrNameLst>
                                          <p:attrName>style.visibility</p:attrName>
                                        </p:attrNameLst>
                                      </p:cBhvr>
                                      <p:to>
                                        <p:strVal val="visible"/>
                                      </p:to>
                                    </p:set>
                                  </p:childTnLst>
                                </p:cTn>
                              </p:par>
                              <p:par>
                                <p:cTn id="371" presetID="1" presetClass="entr" presetSubtype="0" fill="hold" nodeType="withEffect">
                                  <p:stCondLst>
                                    <p:cond delay="1000"/>
                                  </p:stCondLst>
                                  <p:childTnLst>
                                    <p:set>
                                      <p:cBhvr>
                                        <p:cTn id="372" dur="1" fill="hold">
                                          <p:stCondLst>
                                            <p:cond delay="0"/>
                                          </p:stCondLst>
                                        </p:cTn>
                                        <p:tgtEl>
                                          <p:spTgt spid="138"/>
                                        </p:tgtEl>
                                        <p:attrNameLst>
                                          <p:attrName>style.visibility</p:attrName>
                                        </p:attrNameLst>
                                      </p:cBhvr>
                                      <p:to>
                                        <p:strVal val="visible"/>
                                      </p:to>
                                    </p:set>
                                  </p:childTnLst>
                                </p:cTn>
                              </p:par>
                            </p:childTnLst>
                          </p:cTn>
                        </p:par>
                        <p:par>
                          <p:cTn id="373" fill="hold">
                            <p:stCondLst>
                              <p:cond delay="3000"/>
                            </p:stCondLst>
                            <p:childTnLst>
                              <p:par>
                                <p:cTn id="374" presetID="1" presetClass="entr" presetSubtype="0" fill="hold" nodeType="afterEffect">
                                  <p:stCondLst>
                                    <p:cond delay="1000"/>
                                  </p:stCondLst>
                                  <p:childTnLst>
                                    <p:set>
                                      <p:cBhvr>
                                        <p:cTn id="375" dur="1" fill="hold">
                                          <p:stCondLst>
                                            <p:cond delay="0"/>
                                          </p:stCondLst>
                                        </p:cTn>
                                        <p:tgtEl>
                                          <p:spTgt spid="118"/>
                                        </p:tgtEl>
                                        <p:attrNameLst>
                                          <p:attrName>style.visibility</p:attrName>
                                        </p:attrNameLst>
                                      </p:cBhvr>
                                      <p:to>
                                        <p:strVal val="visible"/>
                                      </p:to>
                                    </p:set>
                                  </p:childTnLst>
                                </p:cTn>
                              </p:par>
                              <p:par>
                                <p:cTn id="376" presetID="1" presetClass="exit" presetSubtype="0" fill="hold" nodeType="withEffect">
                                  <p:stCondLst>
                                    <p:cond delay="1000"/>
                                  </p:stCondLst>
                                  <p:childTnLst>
                                    <p:set>
                                      <p:cBhvr>
                                        <p:cTn id="377" dur="1" fill="hold">
                                          <p:stCondLst>
                                            <p:cond delay="0"/>
                                          </p:stCondLst>
                                        </p:cTn>
                                        <p:tgtEl>
                                          <p:spTgt spid="92"/>
                                        </p:tgtEl>
                                        <p:attrNameLst>
                                          <p:attrName>style.visibility</p:attrName>
                                        </p:attrNameLst>
                                      </p:cBhvr>
                                      <p:to>
                                        <p:strVal val="hidden"/>
                                      </p:to>
                                    </p:set>
                                  </p:childTnLst>
                                </p:cTn>
                              </p:par>
                              <p:par>
                                <p:cTn id="378" presetID="1" presetClass="exit" presetSubtype="0" fill="hold" grpId="3" nodeType="withEffect">
                                  <p:stCondLst>
                                    <p:cond delay="1000"/>
                                  </p:stCondLst>
                                  <p:childTnLst>
                                    <p:set>
                                      <p:cBhvr>
                                        <p:cTn id="379" dur="1" fill="hold">
                                          <p:stCondLst>
                                            <p:cond delay="0"/>
                                          </p:stCondLst>
                                        </p:cTn>
                                        <p:tgtEl>
                                          <p:spTgt spid="167"/>
                                        </p:tgtEl>
                                        <p:attrNameLst>
                                          <p:attrName>style.visibility</p:attrName>
                                        </p:attrNameLst>
                                      </p:cBhvr>
                                      <p:to>
                                        <p:strVal val="hidden"/>
                                      </p:to>
                                    </p:set>
                                  </p:childTnLst>
                                </p:cTn>
                              </p:par>
                              <p:par>
                                <p:cTn id="380" presetID="1" presetClass="exit" presetSubtype="0" fill="hold" nodeType="withEffect">
                                  <p:stCondLst>
                                    <p:cond delay="1000"/>
                                  </p:stCondLst>
                                  <p:childTnLst>
                                    <p:set>
                                      <p:cBhvr>
                                        <p:cTn id="381" dur="1" fill="hold">
                                          <p:stCondLst>
                                            <p:cond delay="0"/>
                                          </p:stCondLst>
                                        </p:cTn>
                                        <p:tgtEl>
                                          <p:spTgt spid="108"/>
                                        </p:tgtEl>
                                        <p:attrNameLst>
                                          <p:attrName>style.visibility</p:attrName>
                                        </p:attrNameLst>
                                      </p:cBhvr>
                                      <p:to>
                                        <p:strVal val="hidden"/>
                                      </p:to>
                                    </p:set>
                                  </p:childTnLst>
                                </p:cTn>
                              </p:par>
                              <p:par>
                                <p:cTn id="382" presetID="1" presetClass="exit" presetSubtype="0" fill="hold" grpId="3" nodeType="withEffect">
                                  <p:stCondLst>
                                    <p:cond delay="1000"/>
                                  </p:stCondLst>
                                  <p:childTnLst>
                                    <p:set>
                                      <p:cBhvr>
                                        <p:cTn id="383" dur="1" fill="hold">
                                          <p:stCondLst>
                                            <p:cond delay="0"/>
                                          </p:stCondLst>
                                        </p:cTn>
                                        <p:tgtEl>
                                          <p:spTgt spid="173"/>
                                        </p:tgtEl>
                                        <p:attrNameLst>
                                          <p:attrName>style.visibility</p:attrName>
                                        </p:attrNameLst>
                                      </p:cBhvr>
                                      <p:to>
                                        <p:strVal val="hidden"/>
                                      </p:to>
                                    </p:set>
                                  </p:childTnLst>
                                </p:cTn>
                              </p:par>
                              <p:par>
                                <p:cTn id="384" presetID="1" presetClass="exit" presetSubtype="0" fill="hold" nodeType="withEffect">
                                  <p:stCondLst>
                                    <p:cond delay="1000"/>
                                  </p:stCondLst>
                                  <p:childTnLst>
                                    <p:set>
                                      <p:cBhvr>
                                        <p:cTn id="385" dur="1" fill="hold">
                                          <p:stCondLst>
                                            <p:cond delay="0"/>
                                          </p:stCondLst>
                                        </p:cTn>
                                        <p:tgtEl>
                                          <p:spTgt spid="132"/>
                                        </p:tgtEl>
                                        <p:attrNameLst>
                                          <p:attrName>style.visibility</p:attrName>
                                        </p:attrNameLst>
                                      </p:cBhvr>
                                      <p:to>
                                        <p:strVal val="hidden"/>
                                      </p:to>
                                    </p:set>
                                  </p:childTnLst>
                                </p:cTn>
                              </p:par>
                              <p:par>
                                <p:cTn id="386" presetID="1" presetClass="exit" presetSubtype="0" fill="hold" grpId="3" nodeType="withEffect">
                                  <p:stCondLst>
                                    <p:cond delay="1000"/>
                                  </p:stCondLst>
                                  <p:childTnLst>
                                    <p:set>
                                      <p:cBhvr>
                                        <p:cTn id="387" dur="1" fill="hold">
                                          <p:stCondLst>
                                            <p:cond delay="0"/>
                                          </p:stCondLst>
                                        </p:cTn>
                                        <p:tgtEl>
                                          <p:spTgt spid="174"/>
                                        </p:tgtEl>
                                        <p:attrNameLst>
                                          <p:attrName>style.visibility</p:attrName>
                                        </p:attrNameLst>
                                      </p:cBhvr>
                                      <p:to>
                                        <p:strVal val="hidden"/>
                                      </p:to>
                                    </p:set>
                                  </p:childTnLst>
                                </p:cTn>
                              </p:par>
                              <p:par>
                                <p:cTn id="388" presetID="1" presetClass="exit" presetSubtype="0" fill="hold" nodeType="withEffect">
                                  <p:stCondLst>
                                    <p:cond delay="1000"/>
                                  </p:stCondLst>
                                  <p:childTnLst>
                                    <p:set>
                                      <p:cBhvr>
                                        <p:cTn id="389" dur="1" fill="hold">
                                          <p:stCondLst>
                                            <p:cond delay="0"/>
                                          </p:stCondLst>
                                        </p:cTn>
                                        <p:tgtEl>
                                          <p:spTgt spid="136"/>
                                        </p:tgtEl>
                                        <p:attrNameLst>
                                          <p:attrName>style.visibility</p:attrName>
                                        </p:attrNameLst>
                                      </p:cBhvr>
                                      <p:to>
                                        <p:strVal val="hidden"/>
                                      </p:to>
                                    </p:set>
                                  </p:childTnLst>
                                </p:cTn>
                              </p:par>
                              <p:par>
                                <p:cTn id="390" presetID="1" presetClass="exit" presetSubtype="0" fill="hold" grpId="3" nodeType="withEffect">
                                  <p:stCondLst>
                                    <p:cond delay="1000"/>
                                  </p:stCondLst>
                                  <p:childTnLst>
                                    <p:set>
                                      <p:cBhvr>
                                        <p:cTn id="391" dur="1" fill="hold">
                                          <p:stCondLst>
                                            <p:cond delay="0"/>
                                          </p:stCondLst>
                                        </p:cTn>
                                        <p:tgtEl>
                                          <p:spTgt spid="175"/>
                                        </p:tgtEl>
                                        <p:attrNameLst>
                                          <p:attrName>style.visibility</p:attrName>
                                        </p:attrNameLst>
                                      </p:cBhvr>
                                      <p:to>
                                        <p:strVal val="hidden"/>
                                      </p:to>
                                    </p:set>
                                  </p:childTnLst>
                                </p:cTn>
                              </p:par>
                              <p:par>
                                <p:cTn id="392" presetID="1" presetClass="exit" presetSubtype="0" fill="hold" nodeType="withEffect">
                                  <p:stCondLst>
                                    <p:cond delay="1000"/>
                                  </p:stCondLst>
                                  <p:childTnLst>
                                    <p:set>
                                      <p:cBhvr>
                                        <p:cTn id="393" dur="1" fill="hold">
                                          <p:stCondLst>
                                            <p:cond delay="0"/>
                                          </p:stCondLst>
                                        </p:cTn>
                                        <p:tgtEl>
                                          <p:spTgt spid="138"/>
                                        </p:tgtEl>
                                        <p:attrNameLst>
                                          <p:attrName>style.visibility</p:attrName>
                                        </p:attrNameLst>
                                      </p:cBhvr>
                                      <p:to>
                                        <p:strVal val="hidden"/>
                                      </p:to>
                                    </p:set>
                                  </p:childTnLst>
                                </p:cTn>
                              </p:par>
                              <p:par>
                                <p:cTn id="394" presetID="1" presetClass="entr" presetSubtype="0" fill="hold" nodeType="withEffect">
                                  <p:stCondLst>
                                    <p:cond delay="1000"/>
                                  </p:stCondLst>
                                  <p:childTnLst>
                                    <p:set>
                                      <p:cBhvr>
                                        <p:cTn id="395" dur="1" fill="hold">
                                          <p:stCondLst>
                                            <p:cond delay="0"/>
                                          </p:stCondLst>
                                        </p:cTn>
                                        <p:tgtEl>
                                          <p:spTgt spid="164"/>
                                        </p:tgtEl>
                                        <p:attrNameLst>
                                          <p:attrName>style.visibility</p:attrName>
                                        </p:attrNameLst>
                                      </p:cBhvr>
                                      <p:to>
                                        <p:strVal val="visible"/>
                                      </p:to>
                                    </p:set>
                                  </p:childTnLst>
                                </p:cTn>
                              </p:par>
                              <p:par>
                                <p:cTn id="396" presetID="1" presetClass="entr" presetSubtype="0" fill="hold" grpId="1" nodeType="withEffect">
                                  <p:stCondLst>
                                    <p:cond delay="1000"/>
                                  </p:stCondLst>
                                  <p:childTnLst>
                                    <p:set>
                                      <p:cBhvr>
                                        <p:cTn id="397" dur="1" fill="hold">
                                          <p:stCondLst>
                                            <p:cond delay="0"/>
                                          </p:stCondLst>
                                        </p:cTn>
                                        <p:tgtEl>
                                          <p:spTgt spid="166"/>
                                        </p:tgtEl>
                                        <p:attrNameLst>
                                          <p:attrName>style.visibility</p:attrName>
                                        </p:attrNameLst>
                                      </p:cBhvr>
                                      <p:to>
                                        <p:strVal val="visible"/>
                                      </p:to>
                                    </p:set>
                                  </p:childTnLst>
                                </p:cTn>
                              </p:par>
                              <p:par>
                                <p:cTn id="398" presetID="1" presetClass="entr" presetSubtype="0" fill="hold" nodeType="withEffect">
                                  <p:stCondLst>
                                    <p:cond delay="1000"/>
                                  </p:stCondLst>
                                  <p:childTnLst>
                                    <p:set>
                                      <p:cBhvr>
                                        <p:cTn id="399" dur="1" fill="hold">
                                          <p:stCondLst>
                                            <p:cond delay="0"/>
                                          </p:stCondLst>
                                        </p:cTn>
                                        <p:tgtEl>
                                          <p:spTgt spid="125"/>
                                        </p:tgtEl>
                                        <p:attrNameLst>
                                          <p:attrName>style.visibility</p:attrName>
                                        </p:attrNameLst>
                                      </p:cBhvr>
                                      <p:to>
                                        <p:strVal val="visible"/>
                                      </p:to>
                                    </p:set>
                                  </p:childTnLst>
                                </p:cTn>
                              </p:par>
                              <p:par>
                                <p:cTn id="400" presetID="1" presetClass="entr" presetSubtype="0" fill="hold" grpId="1" nodeType="withEffect">
                                  <p:stCondLst>
                                    <p:cond delay="1000"/>
                                  </p:stCondLst>
                                  <p:childTnLst>
                                    <p:set>
                                      <p:cBhvr>
                                        <p:cTn id="401" dur="1" fill="hold">
                                          <p:stCondLst>
                                            <p:cond delay="0"/>
                                          </p:stCondLst>
                                        </p:cTn>
                                        <p:tgtEl>
                                          <p:spTgt spid="95"/>
                                        </p:tgtEl>
                                        <p:attrNameLst>
                                          <p:attrName>style.visibility</p:attrName>
                                        </p:attrNameLst>
                                      </p:cBhvr>
                                      <p:to>
                                        <p:strVal val="visible"/>
                                      </p:to>
                                    </p:set>
                                  </p:childTnLst>
                                </p:cTn>
                              </p:par>
                              <p:par>
                                <p:cTn id="402" presetID="1" presetClass="entr" presetSubtype="0" fill="hold" nodeType="withEffect">
                                  <p:stCondLst>
                                    <p:cond delay="1000"/>
                                  </p:stCondLst>
                                  <p:childTnLst>
                                    <p:set>
                                      <p:cBhvr>
                                        <p:cTn id="403" dur="1" fill="hold">
                                          <p:stCondLst>
                                            <p:cond delay="0"/>
                                          </p:stCondLst>
                                        </p:cTn>
                                        <p:tgtEl>
                                          <p:spTgt spid="81"/>
                                        </p:tgtEl>
                                        <p:attrNameLst>
                                          <p:attrName>style.visibility</p:attrName>
                                        </p:attrNameLst>
                                      </p:cBhvr>
                                      <p:to>
                                        <p:strVal val="visible"/>
                                      </p:to>
                                    </p:set>
                                  </p:childTnLst>
                                </p:cTn>
                              </p:par>
                              <p:par>
                                <p:cTn id="404" presetID="1" presetClass="entr" presetSubtype="0" fill="hold" grpId="1" nodeType="withEffect">
                                  <p:stCondLst>
                                    <p:cond delay="1000"/>
                                  </p:stCondLst>
                                  <p:childTnLst>
                                    <p:set>
                                      <p:cBhvr>
                                        <p:cTn id="405" dur="1" fill="hold">
                                          <p:stCondLst>
                                            <p:cond delay="0"/>
                                          </p:stCondLst>
                                        </p:cTn>
                                        <p:tgtEl>
                                          <p:spTgt spid="161"/>
                                        </p:tgtEl>
                                        <p:attrNameLst>
                                          <p:attrName>style.visibility</p:attrName>
                                        </p:attrNameLst>
                                      </p:cBhvr>
                                      <p:to>
                                        <p:strVal val="visible"/>
                                      </p:to>
                                    </p:set>
                                  </p:childTnLst>
                                </p:cTn>
                              </p:par>
                              <p:par>
                                <p:cTn id="406" presetID="1" presetClass="entr" presetSubtype="0" fill="hold" nodeType="withEffect">
                                  <p:stCondLst>
                                    <p:cond delay="1000"/>
                                  </p:stCondLst>
                                  <p:childTnLst>
                                    <p:set>
                                      <p:cBhvr>
                                        <p:cTn id="407" dur="1" fill="hold">
                                          <p:stCondLst>
                                            <p:cond delay="0"/>
                                          </p:stCondLst>
                                        </p:cTn>
                                        <p:tgtEl>
                                          <p:spTgt spid="82"/>
                                        </p:tgtEl>
                                        <p:attrNameLst>
                                          <p:attrName>style.visibility</p:attrName>
                                        </p:attrNameLst>
                                      </p:cBhvr>
                                      <p:to>
                                        <p:strVal val="visible"/>
                                      </p:to>
                                    </p:set>
                                  </p:childTnLst>
                                </p:cTn>
                              </p:par>
                              <p:par>
                                <p:cTn id="408" presetID="1" presetClass="entr" presetSubtype="0" fill="hold" grpId="1" nodeType="withEffect">
                                  <p:stCondLst>
                                    <p:cond delay="1000"/>
                                  </p:stCondLst>
                                  <p:childTnLst>
                                    <p:set>
                                      <p:cBhvr>
                                        <p:cTn id="409" dur="1" fill="hold">
                                          <p:stCondLst>
                                            <p:cond delay="0"/>
                                          </p:stCondLst>
                                        </p:cTn>
                                        <p:tgtEl>
                                          <p:spTgt spid="162"/>
                                        </p:tgtEl>
                                        <p:attrNameLst>
                                          <p:attrName>style.visibility</p:attrName>
                                        </p:attrNameLst>
                                      </p:cBhvr>
                                      <p:to>
                                        <p:strVal val="visible"/>
                                      </p:to>
                                    </p:set>
                                  </p:childTnLst>
                                </p:cTn>
                              </p:par>
                              <p:par>
                                <p:cTn id="410" presetID="1" presetClass="entr" presetSubtype="0" fill="hold" nodeType="withEffect">
                                  <p:stCondLst>
                                    <p:cond delay="1000"/>
                                  </p:stCondLst>
                                  <p:childTnLst>
                                    <p:set>
                                      <p:cBhvr>
                                        <p:cTn id="411" dur="1" fill="hold">
                                          <p:stCondLst>
                                            <p:cond delay="0"/>
                                          </p:stCondLst>
                                        </p:cTn>
                                        <p:tgtEl>
                                          <p:spTgt spid="97"/>
                                        </p:tgtEl>
                                        <p:attrNameLst>
                                          <p:attrName>style.visibility</p:attrName>
                                        </p:attrNameLst>
                                      </p:cBhvr>
                                      <p:to>
                                        <p:strVal val="visible"/>
                                      </p:to>
                                    </p:set>
                                  </p:childTnLst>
                                </p:cTn>
                              </p:par>
                              <p:par>
                                <p:cTn id="412" presetID="1" presetClass="entr" presetSubtype="0" fill="hold" grpId="1" nodeType="withEffect">
                                  <p:stCondLst>
                                    <p:cond delay="1000"/>
                                  </p:stCondLst>
                                  <p:childTnLst>
                                    <p:set>
                                      <p:cBhvr>
                                        <p:cTn id="413" dur="1" fill="hold">
                                          <p:stCondLst>
                                            <p:cond delay="0"/>
                                          </p:stCondLst>
                                        </p:cTn>
                                        <p:tgtEl>
                                          <p:spTgt spid="163"/>
                                        </p:tgtEl>
                                        <p:attrNameLst>
                                          <p:attrName>style.visibility</p:attrName>
                                        </p:attrNameLst>
                                      </p:cBhvr>
                                      <p:to>
                                        <p:strVal val="visible"/>
                                      </p:to>
                                    </p:set>
                                  </p:childTnLst>
                                </p:cTn>
                              </p:par>
                              <p:par>
                                <p:cTn id="414" presetID="1" presetClass="entr" presetSubtype="0" fill="hold" nodeType="withEffect">
                                  <p:stCondLst>
                                    <p:cond delay="1000"/>
                                  </p:stCondLst>
                                  <p:childTnLst>
                                    <p:set>
                                      <p:cBhvr>
                                        <p:cTn id="415" dur="1" fill="hold">
                                          <p:stCondLst>
                                            <p:cond delay="0"/>
                                          </p:stCondLst>
                                        </p:cTn>
                                        <p:tgtEl>
                                          <p:spTgt spid="85"/>
                                        </p:tgtEl>
                                        <p:attrNameLst>
                                          <p:attrName>style.visibility</p:attrName>
                                        </p:attrNameLst>
                                      </p:cBhvr>
                                      <p:to>
                                        <p:strVal val="visible"/>
                                      </p:to>
                                    </p:set>
                                  </p:childTnLst>
                                </p:cTn>
                              </p:par>
                            </p:childTnLst>
                          </p:cTn>
                        </p:par>
                      </p:childTnLst>
                    </p:cTn>
                  </p:par>
                  <p:par>
                    <p:cTn id="416" fill="hold">
                      <p:stCondLst>
                        <p:cond delay="indefinite"/>
                      </p:stCondLst>
                      <p:childTnLst>
                        <p:par>
                          <p:cTn id="417" fill="hold">
                            <p:stCondLst>
                              <p:cond delay="0"/>
                            </p:stCondLst>
                            <p:childTnLst>
                              <p:par>
                                <p:cTn id="418" presetID="10" presetClass="entr" presetSubtype="0" fill="hold" nodeType="clickEffect">
                                  <p:stCondLst>
                                    <p:cond delay="0"/>
                                  </p:stCondLst>
                                  <p:childTnLst>
                                    <p:set>
                                      <p:cBhvr>
                                        <p:cTn id="419" dur="1" fill="hold">
                                          <p:stCondLst>
                                            <p:cond delay="0"/>
                                          </p:stCondLst>
                                        </p:cTn>
                                        <p:tgtEl>
                                          <p:spTgt spid="105"/>
                                        </p:tgtEl>
                                        <p:attrNameLst>
                                          <p:attrName>style.visibility</p:attrName>
                                        </p:attrNameLst>
                                      </p:cBhvr>
                                      <p:to>
                                        <p:strVal val="visible"/>
                                      </p:to>
                                    </p:set>
                                    <p:animEffect transition="in" filter="fade">
                                      <p:cBhvr>
                                        <p:cTn id="420" dur="500"/>
                                        <p:tgtEl>
                                          <p:spTgt spid="105"/>
                                        </p:tgtEl>
                                      </p:cBhvr>
                                    </p:animEffect>
                                  </p:childTnLst>
                                </p:cTn>
                              </p:par>
                              <p:par>
                                <p:cTn id="421" presetID="10" presetClass="entr" presetSubtype="0" fill="hold" grpId="3" nodeType="withEffect">
                                  <p:stCondLst>
                                    <p:cond delay="0"/>
                                  </p:stCondLst>
                                  <p:childTnLst>
                                    <p:set>
                                      <p:cBhvr>
                                        <p:cTn id="422" dur="1" fill="hold">
                                          <p:stCondLst>
                                            <p:cond delay="0"/>
                                          </p:stCondLst>
                                        </p:cTn>
                                        <p:tgtEl>
                                          <p:spTgt spid="165"/>
                                        </p:tgtEl>
                                        <p:attrNameLst>
                                          <p:attrName>style.visibility</p:attrName>
                                        </p:attrNameLst>
                                      </p:cBhvr>
                                      <p:to>
                                        <p:strVal val="visible"/>
                                      </p:to>
                                    </p:set>
                                    <p:animEffect transition="in" filter="fade">
                                      <p:cBhvr>
                                        <p:cTn id="423" dur="500"/>
                                        <p:tgtEl>
                                          <p:spTgt spid="165"/>
                                        </p:tgtEl>
                                      </p:cBhvr>
                                    </p:animEffect>
                                  </p:childTnLst>
                                </p:cTn>
                              </p:par>
                              <p:par>
                                <p:cTn id="424" presetID="10" presetClass="entr" presetSubtype="0" fill="hold" nodeType="withEffect">
                                  <p:stCondLst>
                                    <p:cond delay="0"/>
                                  </p:stCondLst>
                                  <p:childTnLst>
                                    <p:set>
                                      <p:cBhvr>
                                        <p:cTn id="425" dur="1" fill="hold">
                                          <p:stCondLst>
                                            <p:cond delay="0"/>
                                          </p:stCondLst>
                                        </p:cTn>
                                        <p:tgtEl>
                                          <p:spTgt spid="104"/>
                                        </p:tgtEl>
                                        <p:attrNameLst>
                                          <p:attrName>style.visibility</p:attrName>
                                        </p:attrNameLst>
                                      </p:cBhvr>
                                      <p:to>
                                        <p:strVal val="visible"/>
                                      </p:to>
                                    </p:set>
                                    <p:animEffect transition="in" filter="fade">
                                      <p:cBhvr>
                                        <p:cTn id="426" dur="500"/>
                                        <p:tgtEl>
                                          <p:spTgt spid="104"/>
                                        </p:tgtEl>
                                      </p:cBhvr>
                                    </p:animEffect>
                                  </p:childTnLst>
                                </p:cTn>
                              </p:par>
                              <p:par>
                                <p:cTn id="427" presetID="10" presetClass="entr" presetSubtype="0" fill="hold" nodeType="withEffect">
                                  <p:stCondLst>
                                    <p:cond delay="0"/>
                                  </p:stCondLst>
                                  <p:childTnLst>
                                    <p:set>
                                      <p:cBhvr>
                                        <p:cTn id="428" dur="1" fill="hold">
                                          <p:stCondLst>
                                            <p:cond delay="0"/>
                                          </p:stCondLst>
                                        </p:cTn>
                                        <p:tgtEl>
                                          <p:spTgt spid="164"/>
                                        </p:tgtEl>
                                        <p:attrNameLst>
                                          <p:attrName>style.visibility</p:attrName>
                                        </p:attrNameLst>
                                      </p:cBhvr>
                                      <p:to>
                                        <p:strVal val="visible"/>
                                      </p:to>
                                    </p:set>
                                    <p:animEffect transition="in" filter="fade">
                                      <p:cBhvr>
                                        <p:cTn id="429" dur="500"/>
                                        <p:tgtEl>
                                          <p:spTgt spid="164"/>
                                        </p:tgtEl>
                                      </p:cBhvr>
                                    </p:animEffect>
                                  </p:childTnLst>
                                </p:cTn>
                              </p:par>
                              <p:par>
                                <p:cTn id="430" presetID="10" presetClass="entr" presetSubtype="0" fill="hold" grpId="4" nodeType="withEffect">
                                  <p:stCondLst>
                                    <p:cond delay="0"/>
                                  </p:stCondLst>
                                  <p:childTnLst>
                                    <p:set>
                                      <p:cBhvr>
                                        <p:cTn id="431" dur="1" fill="hold">
                                          <p:stCondLst>
                                            <p:cond delay="0"/>
                                          </p:stCondLst>
                                        </p:cTn>
                                        <p:tgtEl>
                                          <p:spTgt spid="166"/>
                                        </p:tgtEl>
                                        <p:attrNameLst>
                                          <p:attrName>style.visibility</p:attrName>
                                        </p:attrNameLst>
                                      </p:cBhvr>
                                      <p:to>
                                        <p:strVal val="visible"/>
                                      </p:to>
                                    </p:set>
                                    <p:animEffect transition="in" filter="fade">
                                      <p:cBhvr>
                                        <p:cTn id="432" dur="500"/>
                                        <p:tgtEl>
                                          <p:spTgt spid="166"/>
                                        </p:tgtEl>
                                      </p:cBhvr>
                                    </p:animEffect>
                                  </p:childTnLst>
                                </p:cTn>
                              </p:par>
                              <p:par>
                                <p:cTn id="433" presetID="10" presetClass="entr" presetSubtype="0" fill="hold" nodeType="withEffect">
                                  <p:stCondLst>
                                    <p:cond delay="0"/>
                                  </p:stCondLst>
                                  <p:childTnLst>
                                    <p:set>
                                      <p:cBhvr>
                                        <p:cTn id="434" dur="1" fill="hold">
                                          <p:stCondLst>
                                            <p:cond delay="0"/>
                                          </p:stCondLst>
                                        </p:cTn>
                                        <p:tgtEl>
                                          <p:spTgt spid="125"/>
                                        </p:tgtEl>
                                        <p:attrNameLst>
                                          <p:attrName>style.visibility</p:attrName>
                                        </p:attrNameLst>
                                      </p:cBhvr>
                                      <p:to>
                                        <p:strVal val="visible"/>
                                      </p:to>
                                    </p:set>
                                    <p:animEffect transition="in" filter="fade">
                                      <p:cBhvr>
                                        <p:cTn id="435" dur="500"/>
                                        <p:tgtEl>
                                          <p:spTgt spid="125"/>
                                        </p:tgtEl>
                                      </p:cBhvr>
                                    </p:animEffect>
                                  </p:childTnLst>
                                </p:cTn>
                              </p:par>
                              <p:par>
                                <p:cTn id="436" presetID="10" presetClass="entr" presetSubtype="0" fill="hold" grpId="4" nodeType="withEffect">
                                  <p:stCondLst>
                                    <p:cond delay="0"/>
                                  </p:stCondLst>
                                  <p:childTnLst>
                                    <p:set>
                                      <p:cBhvr>
                                        <p:cTn id="437" dur="1" fill="hold">
                                          <p:stCondLst>
                                            <p:cond delay="0"/>
                                          </p:stCondLst>
                                        </p:cTn>
                                        <p:tgtEl>
                                          <p:spTgt spid="95"/>
                                        </p:tgtEl>
                                        <p:attrNameLst>
                                          <p:attrName>style.visibility</p:attrName>
                                        </p:attrNameLst>
                                      </p:cBhvr>
                                      <p:to>
                                        <p:strVal val="visible"/>
                                      </p:to>
                                    </p:set>
                                    <p:animEffect transition="in" filter="fade">
                                      <p:cBhvr>
                                        <p:cTn id="438" dur="500"/>
                                        <p:tgtEl>
                                          <p:spTgt spid="95"/>
                                        </p:tgtEl>
                                      </p:cBhvr>
                                    </p:animEffect>
                                  </p:childTnLst>
                                </p:cTn>
                              </p:par>
                              <p:par>
                                <p:cTn id="439" presetID="10" presetClass="entr" presetSubtype="0" fill="hold" nodeType="withEffect">
                                  <p:stCondLst>
                                    <p:cond delay="0"/>
                                  </p:stCondLst>
                                  <p:childTnLst>
                                    <p:set>
                                      <p:cBhvr>
                                        <p:cTn id="440" dur="1" fill="hold">
                                          <p:stCondLst>
                                            <p:cond delay="0"/>
                                          </p:stCondLst>
                                        </p:cTn>
                                        <p:tgtEl>
                                          <p:spTgt spid="81"/>
                                        </p:tgtEl>
                                        <p:attrNameLst>
                                          <p:attrName>style.visibility</p:attrName>
                                        </p:attrNameLst>
                                      </p:cBhvr>
                                      <p:to>
                                        <p:strVal val="visible"/>
                                      </p:to>
                                    </p:set>
                                    <p:animEffect transition="in" filter="fade">
                                      <p:cBhvr>
                                        <p:cTn id="441" dur="500"/>
                                        <p:tgtEl>
                                          <p:spTgt spid="81"/>
                                        </p:tgtEl>
                                      </p:cBhvr>
                                    </p:animEffect>
                                  </p:childTnLst>
                                </p:cTn>
                              </p:par>
                              <p:par>
                                <p:cTn id="442" presetID="10" presetClass="entr" presetSubtype="0" fill="hold" grpId="4" nodeType="withEffect">
                                  <p:stCondLst>
                                    <p:cond delay="0"/>
                                  </p:stCondLst>
                                  <p:childTnLst>
                                    <p:set>
                                      <p:cBhvr>
                                        <p:cTn id="443" dur="1" fill="hold">
                                          <p:stCondLst>
                                            <p:cond delay="0"/>
                                          </p:stCondLst>
                                        </p:cTn>
                                        <p:tgtEl>
                                          <p:spTgt spid="161"/>
                                        </p:tgtEl>
                                        <p:attrNameLst>
                                          <p:attrName>style.visibility</p:attrName>
                                        </p:attrNameLst>
                                      </p:cBhvr>
                                      <p:to>
                                        <p:strVal val="visible"/>
                                      </p:to>
                                    </p:set>
                                    <p:animEffect transition="in" filter="fade">
                                      <p:cBhvr>
                                        <p:cTn id="444" dur="500"/>
                                        <p:tgtEl>
                                          <p:spTgt spid="161"/>
                                        </p:tgtEl>
                                      </p:cBhvr>
                                    </p:animEffect>
                                  </p:childTnLst>
                                </p:cTn>
                              </p:par>
                              <p:par>
                                <p:cTn id="445" presetID="10" presetClass="entr" presetSubtype="0" fill="hold" nodeType="withEffect">
                                  <p:stCondLst>
                                    <p:cond delay="0"/>
                                  </p:stCondLst>
                                  <p:childTnLst>
                                    <p:set>
                                      <p:cBhvr>
                                        <p:cTn id="446" dur="1" fill="hold">
                                          <p:stCondLst>
                                            <p:cond delay="0"/>
                                          </p:stCondLst>
                                        </p:cTn>
                                        <p:tgtEl>
                                          <p:spTgt spid="82"/>
                                        </p:tgtEl>
                                        <p:attrNameLst>
                                          <p:attrName>style.visibility</p:attrName>
                                        </p:attrNameLst>
                                      </p:cBhvr>
                                      <p:to>
                                        <p:strVal val="visible"/>
                                      </p:to>
                                    </p:set>
                                    <p:animEffect transition="in" filter="fade">
                                      <p:cBhvr>
                                        <p:cTn id="447" dur="500"/>
                                        <p:tgtEl>
                                          <p:spTgt spid="82"/>
                                        </p:tgtEl>
                                      </p:cBhvr>
                                    </p:animEffect>
                                  </p:childTnLst>
                                </p:cTn>
                              </p:par>
                              <p:par>
                                <p:cTn id="448" presetID="10" presetClass="entr" presetSubtype="0" fill="hold" grpId="4" nodeType="withEffect">
                                  <p:stCondLst>
                                    <p:cond delay="0"/>
                                  </p:stCondLst>
                                  <p:childTnLst>
                                    <p:set>
                                      <p:cBhvr>
                                        <p:cTn id="449" dur="1" fill="hold">
                                          <p:stCondLst>
                                            <p:cond delay="0"/>
                                          </p:stCondLst>
                                        </p:cTn>
                                        <p:tgtEl>
                                          <p:spTgt spid="162"/>
                                        </p:tgtEl>
                                        <p:attrNameLst>
                                          <p:attrName>style.visibility</p:attrName>
                                        </p:attrNameLst>
                                      </p:cBhvr>
                                      <p:to>
                                        <p:strVal val="visible"/>
                                      </p:to>
                                    </p:set>
                                    <p:animEffect transition="in" filter="fade">
                                      <p:cBhvr>
                                        <p:cTn id="450" dur="500"/>
                                        <p:tgtEl>
                                          <p:spTgt spid="162"/>
                                        </p:tgtEl>
                                      </p:cBhvr>
                                    </p:animEffect>
                                  </p:childTnLst>
                                </p:cTn>
                              </p:par>
                              <p:par>
                                <p:cTn id="451" presetID="10" presetClass="entr" presetSubtype="0" fill="hold" nodeType="withEffect">
                                  <p:stCondLst>
                                    <p:cond delay="0"/>
                                  </p:stCondLst>
                                  <p:childTnLst>
                                    <p:set>
                                      <p:cBhvr>
                                        <p:cTn id="452" dur="1" fill="hold">
                                          <p:stCondLst>
                                            <p:cond delay="0"/>
                                          </p:stCondLst>
                                        </p:cTn>
                                        <p:tgtEl>
                                          <p:spTgt spid="97"/>
                                        </p:tgtEl>
                                        <p:attrNameLst>
                                          <p:attrName>style.visibility</p:attrName>
                                        </p:attrNameLst>
                                      </p:cBhvr>
                                      <p:to>
                                        <p:strVal val="visible"/>
                                      </p:to>
                                    </p:set>
                                    <p:animEffect transition="in" filter="fade">
                                      <p:cBhvr>
                                        <p:cTn id="453" dur="500"/>
                                        <p:tgtEl>
                                          <p:spTgt spid="97"/>
                                        </p:tgtEl>
                                      </p:cBhvr>
                                    </p:animEffect>
                                  </p:childTnLst>
                                </p:cTn>
                              </p:par>
                              <p:par>
                                <p:cTn id="454" presetID="10" presetClass="entr" presetSubtype="0" fill="hold" grpId="4" nodeType="withEffect">
                                  <p:stCondLst>
                                    <p:cond delay="0"/>
                                  </p:stCondLst>
                                  <p:childTnLst>
                                    <p:set>
                                      <p:cBhvr>
                                        <p:cTn id="455" dur="1" fill="hold">
                                          <p:stCondLst>
                                            <p:cond delay="0"/>
                                          </p:stCondLst>
                                        </p:cTn>
                                        <p:tgtEl>
                                          <p:spTgt spid="163"/>
                                        </p:tgtEl>
                                        <p:attrNameLst>
                                          <p:attrName>style.visibility</p:attrName>
                                        </p:attrNameLst>
                                      </p:cBhvr>
                                      <p:to>
                                        <p:strVal val="visible"/>
                                      </p:to>
                                    </p:set>
                                    <p:animEffect transition="in" filter="fade">
                                      <p:cBhvr>
                                        <p:cTn id="456" dur="500"/>
                                        <p:tgtEl>
                                          <p:spTgt spid="163"/>
                                        </p:tgtEl>
                                      </p:cBhvr>
                                    </p:animEffect>
                                  </p:childTnLst>
                                </p:cTn>
                              </p:par>
                              <p:par>
                                <p:cTn id="457" presetID="10" presetClass="entr" presetSubtype="0" fill="hold" nodeType="withEffect">
                                  <p:stCondLst>
                                    <p:cond delay="0"/>
                                  </p:stCondLst>
                                  <p:childTnLst>
                                    <p:set>
                                      <p:cBhvr>
                                        <p:cTn id="458" dur="1" fill="hold">
                                          <p:stCondLst>
                                            <p:cond delay="0"/>
                                          </p:stCondLst>
                                        </p:cTn>
                                        <p:tgtEl>
                                          <p:spTgt spid="85"/>
                                        </p:tgtEl>
                                        <p:attrNameLst>
                                          <p:attrName>style.visibility</p:attrName>
                                        </p:attrNameLst>
                                      </p:cBhvr>
                                      <p:to>
                                        <p:strVal val="visible"/>
                                      </p:to>
                                    </p:set>
                                    <p:animEffect transition="in" filter="fade">
                                      <p:cBhvr>
                                        <p:cTn id="459" dur="500"/>
                                        <p:tgtEl>
                                          <p:spTgt spid="85"/>
                                        </p:tgtEl>
                                      </p:cBhvr>
                                    </p:animEffect>
                                  </p:childTnLst>
                                </p:cTn>
                              </p:par>
                              <p:par>
                                <p:cTn id="460" presetID="10" presetClass="entr" presetSubtype="0" fill="hold" nodeType="withEffect">
                                  <p:stCondLst>
                                    <p:cond delay="0"/>
                                  </p:stCondLst>
                                  <p:childTnLst>
                                    <p:set>
                                      <p:cBhvr>
                                        <p:cTn id="461" dur="1" fill="hold">
                                          <p:stCondLst>
                                            <p:cond delay="0"/>
                                          </p:stCondLst>
                                        </p:cTn>
                                        <p:tgtEl>
                                          <p:spTgt spid="92"/>
                                        </p:tgtEl>
                                        <p:attrNameLst>
                                          <p:attrName>style.visibility</p:attrName>
                                        </p:attrNameLst>
                                      </p:cBhvr>
                                      <p:to>
                                        <p:strVal val="visible"/>
                                      </p:to>
                                    </p:set>
                                    <p:animEffect transition="in" filter="fade">
                                      <p:cBhvr>
                                        <p:cTn id="462" dur="500"/>
                                        <p:tgtEl>
                                          <p:spTgt spid="92"/>
                                        </p:tgtEl>
                                      </p:cBhvr>
                                    </p:animEffect>
                                  </p:childTnLst>
                                </p:cTn>
                              </p:par>
                              <p:par>
                                <p:cTn id="463" presetID="10" presetClass="entr" presetSubtype="0" fill="hold" grpId="4" nodeType="withEffect">
                                  <p:stCondLst>
                                    <p:cond delay="0"/>
                                  </p:stCondLst>
                                  <p:childTnLst>
                                    <p:set>
                                      <p:cBhvr>
                                        <p:cTn id="464" dur="1" fill="hold">
                                          <p:stCondLst>
                                            <p:cond delay="0"/>
                                          </p:stCondLst>
                                        </p:cTn>
                                        <p:tgtEl>
                                          <p:spTgt spid="167"/>
                                        </p:tgtEl>
                                        <p:attrNameLst>
                                          <p:attrName>style.visibility</p:attrName>
                                        </p:attrNameLst>
                                      </p:cBhvr>
                                      <p:to>
                                        <p:strVal val="visible"/>
                                      </p:to>
                                    </p:set>
                                    <p:animEffect transition="in" filter="fade">
                                      <p:cBhvr>
                                        <p:cTn id="465" dur="500"/>
                                        <p:tgtEl>
                                          <p:spTgt spid="167"/>
                                        </p:tgtEl>
                                      </p:cBhvr>
                                    </p:animEffect>
                                  </p:childTnLst>
                                </p:cTn>
                              </p:par>
                              <p:par>
                                <p:cTn id="466" presetID="10" presetClass="entr" presetSubtype="0" fill="hold" nodeType="withEffect">
                                  <p:stCondLst>
                                    <p:cond delay="0"/>
                                  </p:stCondLst>
                                  <p:childTnLst>
                                    <p:set>
                                      <p:cBhvr>
                                        <p:cTn id="467" dur="1" fill="hold">
                                          <p:stCondLst>
                                            <p:cond delay="0"/>
                                          </p:stCondLst>
                                        </p:cTn>
                                        <p:tgtEl>
                                          <p:spTgt spid="108"/>
                                        </p:tgtEl>
                                        <p:attrNameLst>
                                          <p:attrName>style.visibility</p:attrName>
                                        </p:attrNameLst>
                                      </p:cBhvr>
                                      <p:to>
                                        <p:strVal val="visible"/>
                                      </p:to>
                                    </p:set>
                                    <p:animEffect transition="in" filter="fade">
                                      <p:cBhvr>
                                        <p:cTn id="468" dur="500"/>
                                        <p:tgtEl>
                                          <p:spTgt spid="108"/>
                                        </p:tgtEl>
                                      </p:cBhvr>
                                    </p:animEffect>
                                  </p:childTnLst>
                                </p:cTn>
                              </p:par>
                              <p:par>
                                <p:cTn id="469" presetID="10" presetClass="entr" presetSubtype="0" fill="hold" grpId="4" nodeType="withEffect">
                                  <p:stCondLst>
                                    <p:cond delay="0"/>
                                  </p:stCondLst>
                                  <p:childTnLst>
                                    <p:set>
                                      <p:cBhvr>
                                        <p:cTn id="470" dur="1" fill="hold">
                                          <p:stCondLst>
                                            <p:cond delay="0"/>
                                          </p:stCondLst>
                                        </p:cTn>
                                        <p:tgtEl>
                                          <p:spTgt spid="173"/>
                                        </p:tgtEl>
                                        <p:attrNameLst>
                                          <p:attrName>style.visibility</p:attrName>
                                        </p:attrNameLst>
                                      </p:cBhvr>
                                      <p:to>
                                        <p:strVal val="visible"/>
                                      </p:to>
                                    </p:set>
                                    <p:animEffect transition="in" filter="fade">
                                      <p:cBhvr>
                                        <p:cTn id="471" dur="500"/>
                                        <p:tgtEl>
                                          <p:spTgt spid="173"/>
                                        </p:tgtEl>
                                      </p:cBhvr>
                                    </p:animEffect>
                                  </p:childTnLst>
                                </p:cTn>
                              </p:par>
                              <p:par>
                                <p:cTn id="472" presetID="10" presetClass="entr" presetSubtype="0" fill="hold" nodeType="withEffect">
                                  <p:stCondLst>
                                    <p:cond delay="0"/>
                                  </p:stCondLst>
                                  <p:childTnLst>
                                    <p:set>
                                      <p:cBhvr>
                                        <p:cTn id="473" dur="1" fill="hold">
                                          <p:stCondLst>
                                            <p:cond delay="0"/>
                                          </p:stCondLst>
                                        </p:cTn>
                                        <p:tgtEl>
                                          <p:spTgt spid="132"/>
                                        </p:tgtEl>
                                        <p:attrNameLst>
                                          <p:attrName>style.visibility</p:attrName>
                                        </p:attrNameLst>
                                      </p:cBhvr>
                                      <p:to>
                                        <p:strVal val="visible"/>
                                      </p:to>
                                    </p:set>
                                    <p:animEffect transition="in" filter="fade">
                                      <p:cBhvr>
                                        <p:cTn id="474" dur="500"/>
                                        <p:tgtEl>
                                          <p:spTgt spid="132"/>
                                        </p:tgtEl>
                                      </p:cBhvr>
                                    </p:animEffect>
                                  </p:childTnLst>
                                </p:cTn>
                              </p:par>
                              <p:par>
                                <p:cTn id="475" presetID="10" presetClass="entr" presetSubtype="0" fill="hold" grpId="4" nodeType="withEffect">
                                  <p:stCondLst>
                                    <p:cond delay="0"/>
                                  </p:stCondLst>
                                  <p:childTnLst>
                                    <p:set>
                                      <p:cBhvr>
                                        <p:cTn id="476" dur="1" fill="hold">
                                          <p:stCondLst>
                                            <p:cond delay="0"/>
                                          </p:stCondLst>
                                        </p:cTn>
                                        <p:tgtEl>
                                          <p:spTgt spid="174"/>
                                        </p:tgtEl>
                                        <p:attrNameLst>
                                          <p:attrName>style.visibility</p:attrName>
                                        </p:attrNameLst>
                                      </p:cBhvr>
                                      <p:to>
                                        <p:strVal val="visible"/>
                                      </p:to>
                                    </p:set>
                                    <p:animEffect transition="in" filter="fade">
                                      <p:cBhvr>
                                        <p:cTn id="477" dur="500"/>
                                        <p:tgtEl>
                                          <p:spTgt spid="174"/>
                                        </p:tgtEl>
                                      </p:cBhvr>
                                    </p:animEffect>
                                  </p:childTnLst>
                                </p:cTn>
                              </p:par>
                              <p:par>
                                <p:cTn id="478" presetID="10" presetClass="entr" presetSubtype="0" fill="hold" nodeType="withEffect">
                                  <p:stCondLst>
                                    <p:cond delay="0"/>
                                  </p:stCondLst>
                                  <p:childTnLst>
                                    <p:set>
                                      <p:cBhvr>
                                        <p:cTn id="479" dur="1" fill="hold">
                                          <p:stCondLst>
                                            <p:cond delay="0"/>
                                          </p:stCondLst>
                                        </p:cTn>
                                        <p:tgtEl>
                                          <p:spTgt spid="136"/>
                                        </p:tgtEl>
                                        <p:attrNameLst>
                                          <p:attrName>style.visibility</p:attrName>
                                        </p:attrNameLst>
                                      </p:cBhvr>
                                      <p:to>
                                        <p:strVal val="visible"/>
                                      </p:to>
                                    </p:set>
                                    <p:animEffect transition="in" filter="fade">
                                      <p:cBhvr>
                                        <p:cTn id="480" dur="500"/>
                                        <p:tgtEl>
                                          <p:spTgt spid="136"/>
                                        </p:tgtEl>
                                      </p:cBhvr>
                                    </p:animEffect>
                                  </p:childTnLst>
                                </p:cTn>
                              </p:par>
                              <p:par>
                                <p:cTn id="481" presetID="10" presetClass="entr" presetSubtype="0" fill="hold" grpId="4" nodeType="withEffect">
                                  <p:stCondLst>
                                    <p:cond delay="0"/>
                                  </p:stCondLst>
                                  <p:childTnLst>
                                    <p:set>
                                      <p:cBhvr>
                                        <p:cTn id="482" dur="1" fill="hold">
                                          <p:stCondLst>
                                            <p:cond delay="0"/>
                                          </p:stCondLst>
                                        </p:cTn>
                                        <p:tgtEl>
                                          <p:spTgt spid="175"/>
                                        </p:tgtEl>
                                        <p:attrNameLst>
                                          <p:attrName>style.visibility</p:attrName>
                                        </p:attrNameLst>
                                      </p:cBhvr>
                                      <p:to>
                                        <p:strVal val="visible"/>
                                      </p:to>
                                    </p:set>
                                    <p:animEffect transition="in" filter="fade">
                                      <p:cBhvr>
                                        <p:cTn id="483" dur="500"/>
                                        <p:tgtEl>
                                          <p:spTgt spid="175"/>
                                        </p:tgtEl>
                                      </p:cBhvr>
                                    </p:animEffect>
                                  </p:childTnLst>
                                </p:cTn>
                              </p:par>
                              <p:par>
                                <p:cTn id="484" presetID="10" presetClass="entr" presetSubtype="0" fill="hold" nodeType="withEffect">
                                  <p:stCondLst>
                                    <p:cond delay="0"/>
                                  </p:stCondLst>
                                  <p:childTnLst>
                                    <p:set>
                                      <p:cBhvr>
                                        <p:cTn id="485" dur="1" fill="hold">
                                          <p:stCondLst>
                                            <p:cond delay="0"/>
                                          </p:stCondLst>
                                        </p:cTn>
                                        <p:tgtEl>
                                          <p:spTgt spid="138"/>
                                        </p:tgtEl>
                                        <p:attrNameLst>
                                          <p:attrName>style.visibility</p:attrName>
                                        </p:attrNameLst>
                                      </p:cBhvr>
                                      <p:to>
                                        <p:strVal val="visible"/>
                                      </p:to>
                                    </p:set>
                                    <p:animEffect transition="in" filter="fade">
                                      <p:cBhvr>
                                        <p:cTn id="486" dur="500"/>
                                        <p:tgtEl>
                                          <p:spTgt spid="138"/>
                                        </p:tgtEl>
                                      </p:cBhvr>
                                    </p:animEffect>
                                  </p:childTnLst>
                                </p:cTn>
                              </p:par>
                              <p:par>
                                <p:cTn id="487" presetID="10" presetClass="entr" presetSubtype="0" fill="hold" nodeType="withEffect">
                                  <p:stCondLst>
                                    <p:cond delay="0"/>
                                  </p:stCondLst>
                                  <p:childTnLst>
                                    <p:set>
                                      <p:cBhvr>
                                        <p:cTn id="488" dur="1" fill="hold">
                                          <p:stCondLst>
                                            <p:cond delay="0"/>
                                          </p:stCondLst>
                                        </p:cTn>
                                        <p:tgtEl>
                                          <p:spTgt spid="160"/>
                                        </p:tgtEl>
                                        <p:attrNameLst>
                                          <p:attrName>style.visibility</p:attrName>
                                        </p:attrNameLst>
                                      </p:cBhvr>
                                      <p:to>
                                        <p:strVal val="visible"/>
                                      </p:to>
                                    </p:set>
                                    <p:animEffect transition="in" filter="fade">
                                      <p:cBhvr>
                                        <p:cTn id="489" dur="500"/>
                                        <p:tgtEl>
                                          <p:spTgt spid="160"/>
                                        </p:tgtEl>
                                      </p:cBhvr>
                                    </p:animEffect>
                                  </p:childTnLst>
                                </p:cTn>
                              </p:par>
                              <p:par>
                                <p:cTn id="490" presetID="10" presetClass="entr" presetSubtype="0" fill="hold" grpId="4" nodeType="withEffect">
                                  <p:stCondLst>
                                    <p:cond delay="0"/>
                                  </p:stCondLst>
                                  <p:childTnLst>
                                    <p:set>
                                      <p:cBhvr>
                                        <p:cTn id="491" dur="1" fill="hold">
                                          <p:stCondLst>
                                            <p:cond delay="0"/>
                                          </p:stCondLst>
                                        </p:cTn>
                                        <p:tgtEl>
                                          <p:spTgt spid="172"/>
                                        </p:tgtEl>
                                        <p:attrNameLst>
                                          <p:attrName>style.visibility</p:attrName>
                                        </p:attrNameLst>
                                      </p:cBhvr>
                                      <p:to>
                                        <p:strVal val="visible"/>
                                      </p:to>
                                    </p:set>
                                    <p:animEffect transition="in" filter="fade">
                                      <p:cBhvr>
                                        <p:cTn id="492" dur="500"/>
                                        <p:tgtEl>
                                          <p:spTgt spid="172"/>
                                        </p:tgtEl>
                                      </p:cBhvr>
                                    </p:animEffect>
                                  </p:childTnLst>
                                </p:cTn>
                              </p:par>
                              <p:par>
                                <p:cTn id="493" presetID="10" presetClass="entr" presetSubtype="0" fill="hold" nodeType="withEffect">
                                  <p:stCondLst>
                                    <p:cond delay="0"/>
                                  </p:stCondLst>
                                  <p:childTnLst>
                                    <p:set>
                                      <p:cBhvr>
                                        <p:cTn id="494" dur="1" fill="hold">
                                          <p:stCondLst>
                                            <p:cond delay="0"/>
                                          </p:stCondLst>
                                        </p:cTn>
                                        <p:tgtEl>
                                          <p:spTgt spid="109"/>
                                        </p:tgtEl>
                                        <p:attrNameLst>
                                          <p:attrName>style.visibility</p:attrName>
                                        </p:attrNameLst>
                                      </p:cBhvr>
                                      <p:to>
                                        <p:strVal val="visible"/>
                                      </p:to>
                                    </p:set>
                                    <p:animEffect transition="in" filter="fade">
                                      <p:cBhvr>
                                        <p:cTn id="495" dur="500"/>
                                        <p:tgtEl>
                                          <p:spTgt spid="109"/>
                                        </p:tgtEl>
                                      </p:cBhvr>
                                    </p:animEffect>
                                  </p:childTnLst>
                                </p:cTn>
                              </p:par>
                              <p:par>
                                <p:cTn id="496" presetID="10" presetClass="entr" presetSubtype="0" fill="hold" grpId="4" nodeType="withEffect">
                                  <p:stCondLst>
                                    <p:cond delay="0"/>
                                  </p:stCondLst>
                                  <p:childTnLst>
                                    <p:set>
                                      <p:cBhvr>
                                        <p:cTn id="497" dur="1" fill="hold">
                                          <p:stCondLst>
                                            <p:cond delay="0"/>
                                          </p:stCondLst>
                                        </p:cTn>
                                        <p:tgtEl>
                                          <p:spTgt spid="168"/>
                                        </p:tgtEl>
                                        <p:attrNameLst>
                                          <p:attrName>style.visibility</p:attrName>
                                        </p:attrNameLst>
                                      </p:cBhvr>
                                      <p:to>
                                        <p:strVal val="visible"/>
                                      </p:to>
                                    </p:set>
                                    <p:animEffect transition="in" filter="fade">
                                      <p:cBhvr>
                                        <p:cTn id="498" dur="500"/>
                                        <p:tgtEl>
                                          <p:spTgt spid="168"/>
                                        </p:tgtEl>
                                      </p:cBhvr>
                                    </p:animEffect>
                                  </p:childTnLst>
                                </p:cTn>
                              </p:par>
                              <p:par>
                                <p:cTn id="499" presetID="10" presetClass="entr" presetSubtype="0" fill="hold" nodeType="withEffect">
                                  <p:stCondLst>
                                    <p:cond delay="0"/>
                                  </p:stCondLst>
                                  <p:childTnLst>
                                    <p:set>
                                      <p:cBhvr>
                                        <p:cTn id="500" dur="1" fill="hold">
                                          <p:stCondLst>
                                            <p:cond delay="0"/>
                                          </p:stCondLst>
                                        </p:cTn>
                                        <p:tgtEl>
                                          <p:spTgt spid="110"/>
                                        </p:tgtEl>
                                        <p:attrNameLst>
                                          <p:attrName>style.visibility</p:attrName>
                                        </p:attrNameLst>
                                      </p:cBhvr>
                                      <p:to>
                                        <p:strVal val="visible"/>
                                      </p:to>
                                    </p:set>
                                    <p:animEffect transition="in" filter="fade">
                                      <p:cBhvr>
                                        <p:cTn id="501" dur="500"/>
                                        <p:tgtEl>
                                          <p:spTgt spid="110"/>
                                        </p:tgtEl>
                                      </p:cBhvr>
                                    </p:animEffect>
                                  </p:childTnLst>
                                </p:cTn>
                              </p:par>
                              <p:par>
                                <p:cTn id="502" presetID="10" presetClass="entr" presetSubtype="0" fill="hold" grpId="4" nodeType="withEffect">
                                  <p:stCondLst>
                                    <p:cond delay="0"/>
                                  </p:stCondLst>
                                  <p:childTnLst>
                                    <p:set>
                                      <p:cBhvr>
                                        <p:cTn id="503" dur="1" fill="hold">
                                          <p:stCondLst>
                                            <p:cond delay="0"/>
                                          </p:stCondLst>
                                        </p:cTn>
                                        <p:tgtEl>
                                          <p:spTgt spid="169"/>
                                        </p:tgtEl>
                                        <p:attrNameLst>
                                          <p:attrName>style.visibility</p:attrName>
                                        </p:attrNameLst>
                                      </p:cBhvr>
                                      <p:to>
                                        <p:strVal val="visible"/>
                                      </p:to>
                                    </p:set>
                                    <p:animEffect transition="in" filter="fade">
                                      <p:cBhvr>
                                        <p:cTn id="504" dur="500"/>
                                        <p:tgtEl>
                                          <p:spTgt spid="169"/>
                                        </p:tgtEl>
                                      </p:cBhvr>
                                    </p:animEffect>
                                  </p:childTnLst>
                                </p:cTn>
                              </p:par>
                              <p:par>
                                <p:cTn id="505" presetID="10" presetClass="entr" presetSubtype="0" fill="hold" nodeType="withEffect">
                                  <p:stCondLst>
                                    <p:cond delay="0"/>
                                  </p:stCondLst>
                                  <p:childTnLst>
                                    <p:set>
                                      <p:cBhvr>
                                        <p:cTn id="506" dur="1" fill="hold">
                                          <p:stCondLst>
                                            <p:cond delay="0"/>
                                          </p:stCondLst>
                                        </p:cTn>
                                        <p:tgtEl>
                                          <p:spTgt spid="113"/>
                                        </p:tgtEl>
                                        <p:attrNameLst>
                                          <p:attrName>style.visibility</p:attrName>
                                        </p:attrNameLst>
                                      </p:cBhvr>
                                      <p:to>
                                        <p:strVal val="visible"/>
                                      </p:to>
                                    </p:set>
                                    <p:animEffect transition="in" filter="fade">
                                      <p:cBhvr>
                                        <p:cTn id="507" dur="500"/>
                                        <p:tgtEl>
                                          <p:spTgt spid="113"/>
                                        </p:tgtEl>
                                      </p:cBhvr>
                                    </p:animEffect>
                                  </p:childTnLst>
                                </p:cTn>
                              </p:par>
                              <p:par>
                                <p:cTn id="508" presetID="10" presetClass="entr" presetSubtype="0" fill="hold" grpId="4" nodeType="withEffect">
                                  <p:stCondLst>
                                    <p:cond delay="0"/>
                                  </p:stCondLst>
                                  <p:childTnLst>
                                    <p:set>
                                      <p:cBhvr>
                                        <p:cTn id="509" dur="1" fill="hold">
                                          <p:stCondLst>
                                            <p:cond delay="0"/>
                                          </p:stCondLst>
                                        </p:cTn>
                                        <p:tgtEl>
                                          <p:spTgt spid="170"/>
                                        </p:tgtEl>
                                        <p:attrNameLst>
                                          <p:attrName>style.visibility</p:attrName>
                                        </p:attrNameLst>
                                      </p:cBhvr>
                                      <p:to>
                                        <p:strVal val="visible"/>
                                      </p:to>
                                    </p:set>
                                    <p:animEffect transition="in" filter="fade">
                                      <p:cBhvr>
                                        <p:cTn id="510" dur="500"/>
                                        <p:tgtEl>
                                          <p:spTgt spid="170"/>
                                        </p:tgtEl>
                                      </p:cBhvr>
                                    </p:animEffect>
                                  </p:childTnLst>
                                </p:cTn>
                              </p:par>
                              <p:par>
                                <p:cTn id="511" presetID="10" presetClass="entr" presetSubtype="0" fill="hold" nodeType="withEffect">
                                  <p:stCondLst>
                                    <p:cond delay="0"/>
                                  </p:stCondLst>
                                  <p:childTnLst>
                                    <p:set>
                                      <p:cBhvr>
                                        <p:cTn id="512" dur="1" fill="hold">
                                          <p:stCondLst>
                                            <p:cond delay="0"/>
                                          </p:stCondLst>
                                        </p:cTn>
                                        <p:tgtEl>
                                          <p:spTgt spid="117"/>
                                        </p:tgtEl>
                                        <p:attrNameLst>
                                          <p:attrName>style.visibility</p:attrName>
                                        </p:attrNameLst>
                                      </p:cBhvr>
                                      <p:to>
                                        <p:strVal val="visible"/>
                                      </p:to>
                                    </p:set>
                                    <p:animEffect transition="in" filter="fade">
                                      <p:cBhvr>
                                        <p:cTn id="513" dur="500"/>
                                        <p:tgtEl>
                                          <p:spTgt spid="117"/>
                                        </p:tgtEl>
                                      </p:cBhvr>
                                    </p:animEffect>
                                  </p:childTnLst>
                                </p:cTn>
                              </p:par>
                              <p:par>
                                <p:cTn id="514" presetID="10" presetClass="entr" presetSubtype="0" fill="hold" grpId="4" nodeType="withEffect">
                                  <p:stCondLst>
                                    <p:cond delay="0"/>
                                  </p:stCondLst>
                                  <p:childTnLst>
                                    <p:set>
                                      <p:cBhvr>
                                        <p:cTn id="515" dur="1" fill="hold">
                                          <p:stCondLst>
                                            <p:cond delay="0"/>
                                          </p:stCondLst>
                                        </p:cTn>
                                        <p:tgtEl>
                                          <p:spTgt spid="171"/>
                                        </p:tgtEl>
                                        <p:attrNameLst>
                                          <p:attrName>style.visibility</p:attrName>
                                        </p:attrNameLst>
                                      </p:cBhvr>
                                      <p:to>
                                        <p:strVal val="visible"/>
                                      </p:to>
                                    </p:set>
                                    <p:animEffect transition="in" filter="fade">
                                      <p:cBhvr>
                                        <p:cTn id="516" dur="500"/>
                                        <p:tgtEl>
                                          <p:spTgt spid="171"/>
                                        </p:tgtEl>
                                      </p:cBhvr>
                                    </p:animEffect>
                                  </p:childTnLst>
                                </p:cTn>
                              </p:par>
                              <p:par>
                                <p:cTn id="517" presetID="10" presetClass="entr" presetSubtype="0" fill="hold" nodeType="withEffect">
                                  <p:stCondLst>
                                    <p:cond delay="0"/>
                                  </p:stCondLst>
                                  <p:childTnLst>
                                    <p:set>
                                      <p:cBhvr>
                                        <p:cTn id="518" dur="1" fill="hold">
                                          <p:stCondLst>
                                            <p:cond delay="0"/>
                                          </p:stCondLst>
                                        </p:cTn>
                                        <p:tgtEl>
                                          <p:spTgt spid="115"/>
                                        </p:tgtEl>
                                        <p:attrNameLst>
                                          <p:attrName>style.visibility</p:attrName>
                                        </p:attrNameLst>
                                      </p:cBhvr>
                                      <p:to>
                                        <p:strVal val="visible"/>
                                      </p:to>
                                    </p:set>
                                    <p:animEffect transition="in" filter="fade">
                                      <p:cBhvr>
                                        <p:cTn id="519" dur="500"/>
                                        <p:tgtEl>
                                          <p:spTgt spid="115"/>
                                        </p:tgtEl>
                                      </p:cBhvr>
                                    </p:animEffect>
                                  </p:childTnLst>
                                </p:cTn>
                              </p:par>
                            </p:childTnLst>
                          </p:cTn>
                        </p:par>
                        <p:par>
                          <p:cTn id="520" fill="hold">
                            <p:stCondLst>
                              <p:cond delay="500"/>
                            </p:stCondLst>
                            <p:childTnLst>
                              <p:par>
                                <p:cTn id="521" presetID="10" presetClass="entr" presetSubtype="0" fill="hold" grpId="0" nodeType="afterEffect">
                                  <p:stCondLst>
                                    <p:cond delay="0"/>
                                  </p:stCondLst>
                                  <p:childTnLst>
                                    <p:set>
                                      <p:cBhvr>
                                        <p:cTn id="522" dur="1" fill="hold">
                                          <p:stCondLst>
                                            <p:cond delay="0"/>
                                          </p:stCondLst>
                                        </p:cTn>
                                        <p:tgtEl>
                                          <p:spTgt spid="218"/>
                                        </p:tgtEl>
                                        <p:attrNameLst>
                                          <p:attrName>style.visibility</p:attrName>
                                        </p:attrNameLst>
                                      </p:cBhvr>
                                      <p:to>
                                        <p:strVal val="visible"/>
                                      </p:to>
                                    </p:set>
                                    <p:animEffect transition="in" filter="fade">
                                      <p:cBhvr>
                                        <p:cTn id="523" dur="500"/>
                                        <p:tgtEl>
                                          <p:spTgt spid="218"/>
                                        </p:tgtEl>
                                      </p:cBhvr>
                                    </p:animEffect>
                                  </p:childTnLst>
                                </p:cTn>
                              </p:par>
                            </p:childTnLst>
                          </p:cTn>
                        </p:par>
                        <p:par>
                          <p:cTn id="524" fill="hold">
                            <p:stCondLst>
                              <p:cond delay="1000"/>
                            </p:stCondLst>
                            <p:childTnLst>
                              <p:par>
                                <p:cTn id="525" presetID="10" presetClass="entr" presetSubtype="0" fill="hold" grpId="0" nodeType="afterEffect">
                                  <p:stCondLst>
                                    <p:cond delay="0"/>
                                  </p:stCondLst>
                                  <p:childTnLst>
                                    <p:set>
                                      <p:cBhvr>
                                        <p:cTn id="526" dur="1" fill="hold">
                                          <p:stCondLst>
                                            <p:cond delay="0"/>
                                          </p:stCondLst>
                                        </p:cTn>
                                        <p:tgtEl>
                                          <p:spTgt spid="70"/>
                                        </p:tgtEl>
                                        <p:attrNameLst>
                                          <p:attrName>style.visibility</p:attrName>
                                        </p:attrNameLst>
                                      </p:cBhvr>
                                      <p:to>
                                        <p:strVal val="visible"/>
                                      </p:to>
                                    </p:set>
                                    <p:animEffect transition="in" filter="fade">
                                      <p:cBhvr>
                                        <p:cTn id="527" dur="500"/>
                                        <p:tgtEl>
                                          <p:spTgt spid="70"/>
                                        </p:tgtEl>
                                      </p:cBhvr>
                                    </p:animEffect>
                                  </p:childTnLst>
                                </p:cTn>
                              </p:par>
                            </p:childTnLst>
                          </p:cTn>
                        </p:par>
                      </p:childTnLst>
                    </p:cTn>
                  </p:par>
                  <p:par>
                    <p:cTn id="528" fill="hold">
                      <p:stCondLst>
                        <p:cond delay="indefinite"/>
                      </p:stCondLst>
                      <p:childTnLst>
                        <p:par>
                          <p:cTn id="529" fill="hold">
                            <p:stCondLst>
                              <p:cond delay="0"/>
                            </p:stCondLst>
                            <p:childTnLst>
                              <p:par>
                                <p:cTn id="530" presetID="1" presetClass="emph" presetSubtype="2" fill="hold" nodeType="clickEffect">
                                  <p:stCondLst>
                                    <p:cond delay="0"/>
                                  </p:stCondLst>
                                  <p:childTnLst>
                                    <p:animClr clrSpc="rgb" dir="cw">
                                      <p:cBhvr>
                                        <p:cTn id="531" dur="500" fill="hold"/>
                                        <p:tgtEl>
                                          <p:spTgt spid="237"/>
                                        </p:tgtEl>
                                        <p:attrNameLst>
                                          <p:attrName>fillcolor</p:attrName>
                                        </p:attrNameLst>
                                      </p:cBhvr>
                                      <p:to>
                                        <a:srgbClr val="FFFF00"/>
                                      </p:to>
                                    </p:animClr>
                                    <p:set>
                                      <p:cBhvr>
                                        <p:cTn id="532" dur="500" fill="hold"/>
                                        <p:tgtEl>
                                          <p:spTgt spid="237"/>
                                        </p:tgtEl>
                                        <p:attrNameLst>
                                          <p:attrName>fill.type</p:attrName>
                                        </p:attrNameLst>
                                      </p:cBhvr>
                                      <p:to>
                                        <p:strVal val="solid"/>
                                      </p:to>
                                    </p:set>
                                    <p:set>
                                      <p:cBhvr>
                                        <p:cTn id="533" dur="500" fill="hold"/>
                                        <p:tgtEl>
                                          <p:spTgt spid="237"/>
                                        </p:tgtEl>
                                        <p:attrNameLst>
                                          <p:attrName>fill.on</p:attrName>
                                        </p:attrNameLst>
                                      </p:cBhvr>
                                      <p:to>
                                        <p:strVal val="true"/>
                                      </p:to>
                                    </p:set>
                                  </p:childTnLst>
                                </p:cTn>
                              </p:par>
                              <p:par>
                                <p:cTn id="534" presetID="1" presetClass="emph" presetSubtype="2" fill="hold" nodeType="withEffect">
                                  <p:stCondLst>
                                    <p:cond delay="0"/>
                                  </p:stCondLst>
                                  <p:childTnLst>
                                    <p:animClr clrSpc="rgb" dir="cw">
                                      <p:cBhvr>
                                        <p:cTn id="535" dur="500" fill="hold"/>
                                        <p:tgtEl>
                                          <p:spTgt spid="246"/>
                                        </p:tgtEl>
                                        <p:attrNameLst>
                                          <p:attrName>fillcolor</p:attrName>
                                        </p:attrNameLst>
                                      </p:cBhvr>
                                      <p:to>
                                        <a:srgbClr val="FFFF00"/>
                                      </p:to>
                                    </p:animClr>
                                    <p:set>
                                      <p:cBhvr>
                                        <p:cTn id="536" dur="500" fill="hold"/>
                                        <p:tgtEl>
                                          <p:spTgt spid="246"/>
                                        </p:tgtEl>
                                        <p:attrNameLst>
                                          <p:attrName>fill.type</p:attrName>
                                        </p:attrNameLst>
                                      </p:cBhvr>
                                      <p:to>
                                        <p:strVal val="solid"/>
                                      </p:to>
                                    </p:set>
                                    <p:set>
                                      <p:cBhvr>
                                        <p:cTn id="537" dur="500" fill="hold"/>
                                        <p:tgtEl>
                                          <p:spTgt spid="246"/>
                                        </p:tgtEl>
                                        <p:attrNameLst>
                                          <p:attrName>fill.on</p:attrName>
                                        </p:attrNameLst>
                                      </p:cBhvr>
                                      <p:to>
                                        <p:strVal val="true"/>
                                      </p:to>
                                    </p:set>
                                  </p:childTnLst>
                                </p:cTn>
                              </p:par>
                              <p:par>
                                <p:cTn id="538" presetID="1" presetClass="emph" presetSubtype="2" fill="hold" nodeType="withEffect">
                                  <p:stCondLst>
                                    <p:cond delay="0"/>
                                  </p:stCondLst>
                                  <p:childTnLst>
                                    <p:animClr clrSpc="rgb" dir="cw">
                                      <p:cBhvr>
                                        <p:cTn id="539" dur="500" fill="hold"/>
                                        <p:tgtEl>
                                          <p:spTgt spid="249"/>
                                        </p:tgtEl>
                                        <p:attrNameLst>
                                          <p:attrName>fillcolor</p:attrName>
                                        </p:attrNameLst>
                                      </p:cBhvr>
                                      <p:to>
                                        <a:schemeClr val="tx1"/>
                                      </p:to>
                                    </p:animClr>
                                    <p:set>
                                      <p:cBhvr>
                                        <p:cTn id="540" dur="500" fill="hold"/>
                                        <p:tgtEl>
                                          <p:spTgt spid="249"/>
                                        </p:tgtEl>
                                        <p:attrNameLst>
                                          <p:attrName>fill.type</p:attrName>
                                        </p:attrNameLst>
                                      </p:cBhvr>
                                      <p:to>
                                        <p:strVal val="solid"/>
                                      </p:to>
                                    </p:set>
                                    <p:set>
                                      <p:cBhvr>
                                        <p:cTn id="541" dur="500" fill="hold"/>
                                        <p:tgtEl>
                                          <p:spTgt spid="249"/>
                                        </p:tgtEl>
                                        <p:attrNameLst>
                                          <p:attrName>fill.on</p:attrName>
                                        </p:attrNameLst>
                                      </p:cBhvr>
                                      <p:to>
                                        <p:strVal val="true"/>
                                      </p:to>
                                    </p:set>
                                  </p:childTnLst>
                                </p:cTn>
                              </p:par>
                              <p:par>
                                <p:cTn id="542" presetID="10" presetClass="exit" presetSubtype="0" fill="hold" nodeType="withEffect">
                                  <p:stCondLst>
                                    <p:cond delay="0"/>
                                  </p:stCondLst>
                                  <p:childTnLst>
                                    <p:animEffect transition="out" filter="fade">
                                      <p:cBhvr>
                                        <p:cTn id="543" dur="500"/>
                                        <p:tgtEl>
                                          <p:spTgt spid="160"/>
                                        </p:tgtEl>
                                      </p:cBhvr>
                                    </p:animEffect>
                                    <p:set>
                                      <p:cBhvr>
                                        <p:cTn id="544" dur="1" fill="hold">
                                          <p:stCondLst>
                                            <p:cond delay="499"/>
                                          </p:stCondLst>
                                        </p:cTn>
                                        <p:tgtEl>
                                          <p:spTgt spid="160"/>
                                        </p:tgtEl>
                                        <p:attrNameLst>
                                          <p:attrName>style.visibility</p:attrName>
                                        </p:attrNameLst>
                                      </p:cBhvr>
                                      <p:to>
                                        <p:strVal val="hidden"/>
                                      </p:to>
                                    </p:set>
                                  </p:childTnLst>
                                </p:cTn>
                              </p:par>
                              <p:par>
                                <p:cTn id="545" presetID="10" presetClass="exit" presetSubtype="0" fill="hold" grpId="5" nodeType="withEffect">
                                  <p:stCondLst>
                                    <p:cond delay="0"/>
                                  </p:stCondLst>
                                  <p:childTnLst>
                                    <p:animEffect transition="out" filter="fade">
                                      <p:cBhvr>
                                        <p:cTn id="546" dur="500"/>
                                        <p:tgtEl>
                                          <p:spTgt spid="172"/>
                                        </p:tgtEl>
                                      </p:cBhvr>
                                    </p:animEffect>
                                    <p:set>
                                      <p:cBhvr>
                                        <p:cTn id="547" dur="1" fill="hold">
                                          <p:stCondLst>
                                            <p:cond delay="499"/>
                                          </p:stCondLst>
                                        </p:cTn>
                                        <p:tgtEl>
                                          <p:spTgt spid="172"/>
                                        </p:tgtEl>
                                        <p:attrNameLst>
                                          <p:attrName>style.visibility</p:attrName>
                                        </p:attrNameLst>
                                      </p:cBhvr>
                                      <p:to>
                                        <p:strVal val="hidden"/>
                                      </p:to>
                                    </p:set>
                                  </p:childTnLst>
                                </p:cTn>
                              </p:par>
                              <p:par>
                                <p:cTn id="548" presetID="10" presetClass="exit" presetSubtype="0" fill="hold" nodeType="withEffect">
                                  <p:stCondLst>
                                    <p:cond delay="0"/>
                                  </p:stCondLst>
                                  <p:childTnLst>
                                    <p:animEffect transition="out" filter="fade">
                                      <p:cBhvr>
                                        <p:cTn id="549" dur="500"/>
                                        <p:tgtEl>
                                          <p:spTgt spid="109"/>
                                        </p:tgtEl>
                                      </p:cBhvr>
                                    </p:animEffect>
                                    <p:set>
                                      <p:cBhvr>
                                        <p:cTn id="550" dur="1" fill="hold">
                                          <p:stCondLst>
                                            <p:cond delay="499"/>
                                          </p:stCondLst>
                                        </p:cTn>
                                        <p:tgtEl>
                                          <p:spTgt spid="109"/>
                                        </p:tgtEl>
                                        <p:attrNameLst>
                                          <p:attrName>style.visibility</p:attrName>
                                        </p:attrNameLst>
                                      </p:cBhvr>
                                      <p:to>
                                        <p:strVal val="hidden"/>
                                      </p:to>
                                    </p:set>
                                  </p:childTnLst>
                                </p:cTn>
                              </p:par>
                              <p:par>
                                <p:cTn id="551" presetID="10" presetClass="exit" presetSubtype="0" fill="hold" grpId="5" nodeType="withEffect">
                                  <p:stCondLst>
                                    <p:cond delay="0"/>
                                  </p:stCondLst>
                                  <p:childTnLst>
                                    <p:animEffect transition="out" filter="fade">
                                      <p:cBhvr>
                                        <p:cTn id="552" dur="500"/>
                                        <p:tgtEl>
                                          <p:spTgt spid="168"/>
                                        </p:tgtEl>
                                      </p:cBhvr>
                                    </p:animEffect>
                                    <p:set>
                                      <p:cBhvr>
                                        <p:cTn id="553" dur="1" fill="hold">
                                          <p:stCondLst>
                                            <p:cond delay="499"/>
                                          </p:stCondLst>
                                        </p:cTn>
                                        <p:tgtEl>
                                          <p:spTgt spid="168"/>
                                        </p:tgtEl>
                                        <p:attrNameLst>
                                          <p:attrName>style.visibility</p:attrName>
                                        </p:attrNameLst>
                                      </p:cBhvr>
                                      <p:to>
                                        <p:strVal val="hidden"/>
                                      </p:to>
                                    </p:set>
                                  </p:childTnLst>
                                </p:cTn>
                              </p:par>
                              <p:par>
                                <p:cTn id="554" presetID="10" presetClass="exit" presetSubtype="0" fill="hold" nodeType="withEffect">
                                  <p:stCondLst>
                                    <p:cond delay="0"/>
                                  </p:stCondLst>
                                  <p:childTnLst>
                                    <p:animEffect transition="out" filter="fade">
                                      <p:cBhvr>
                                        <p:cTn id="555" dur="500"/>
                                        <p:tgtEl>
                                          <p:spTgt spid="110"/>
                                        </p:tgtEl>
                                      </p:cBhvr>
                                    </p:animEffect>
                                    <p:set>
                                      <p:cBhvr>
                                        <p:cTn id="556" dur="1" fill="hold">
                                          <p:stCondLst>
                                            <p:cond delay="499"/>
                                          </p:stCondLst>
                                        </p:cTn>
                                        <p:tgtEl>
                                          <p:spTgt spid="110"/>
                                        </p:tgtEl>
                                        <p:attrNameLst>
                                          <p:attrName>style.visibility</p:attrName>
                                        </p:attrNameLst>
                                      </p:cBhvr>
                                      <p:to>
                                        <p:strVal val="hidden"/>
                                      </p:to>
                                    </p:set>
                                  </p:childTnLst>
                                </p:cTn>
                              </p:par>
                              <p:par>
                                <p:cTn id="557" presetID="10" presetClass="exit" presetSubtype="0" fill="hold" grpId="5" nodeType="withEffect">
                                  <p:stCondLst>
                                    <p:cond delay="0"/>
                                  </p:stCondLst>
                                  <p:childTnLst>
                                    <p:animEffect transition="out" filter="fade">
                                      <p:cBhvr>
                                        <p:cTn id="558" dur="500"/>
                                        <p:tgtEl>
                                          <p:spTgt spid="169"/>
                                        </p:tgtEl>
                                      </p:cBhvr>
                                    </p:animEffect>
                                    <p:set>
                                      <p:cBhvr>
                                        <p:cTn id="559" dur="1" fill="hold">
                                          <p:stCondLst>
                                            <p:cond delay="499"/>
                                          </p:stCondLst>
                                        </p:cTn>
                                        <p:tgtEl>
                                          <p:spTgt spid="169"/>
                                        </p:tgtEl>
                                        <p:attrNameLst>
                                          <p:attrName>style.visibility</p:attrName>
                                        </p:attrNameLst>
                                      </p:cBhvr>
                                      <p:to>
                                        <p:strVal val="hidden"/>
                                      </p:to>
                                    </p:set>
                                  </p:childTnLst>
                                </p:cTn>
                              </p:par>
                              <p:par>
                                <p:cTn id="560" presetID="10" presetClass="exit" presetSubtype="0" fill="hold" nodeType="withEffect">
                                  <p:stCondLst>
                                    <p:cond delay="0"/>
                                  </p:stCondLst>
                                  <p:childTnLst>
                                    <p:animEffect transition="out" filter="fade">
                                      <p:cBhvr>
                                        <p:cTn id="561" dur="500"/>
                                        <p:tgtEl>
                                          <p:spTgt spid="113"/>
                                        </p:tgtEl>
                                      </p:cBhvr>
                                    </p:animEffect>
                                    <p:set>
                                      <p:cBhvr>
                                        <p:cTn id="562" dur="1" fill="hold">
                                          <p:stCondLst>
                                            <p:cond delay="499"/>
                                          </p:stCondLst>
                                        </p:cTn>
                                        <p:tgtEl>
                                          <p:spTgt spid="113"/>
                                        </p:tgtEl>
                                        <p:attrNameLst>
                                          <p:attrName>style.visibility</p:attrName>
                                        </p:attrNameLst>
                                      </p:cBhvr>
                                      <p:to>
                                        <p:strVal val="hidden"/>
                                      </p:to>
                                    </p:set>
                                  </p:childTnLst>
                                </p:cTn>
                              </p:par>
                              <p:par>
                                <p:cTn id="563" presetID="10" presetClass="exit" presetSubtype="0" fill="hold" grpId="5" nodeType="withEffect">
                                  <p:stCondLst>
                                    <p:cond delay="0"/>
                                  </p:stCondLst>
                                  <p:childTnLst>
                                    <p:animEffect transition="out" filter="fade">
                                      <p:cBhvr>
                                        <p:cTn id="564" dur="500"/>
                                        <p:tgtEl>
                                          <p:spTgt spid="170"/>
                                        </p:tgtEl>
                                      </p:cBhvr>
                                    </p:animEffect>
                                    <p:set>
                                      <p:cBhvr>
                                        <p:cTn id="565" dur="1" fill="hold">
                                          <p:stCondLst>
                                            <p:cond delay="499"/>
                                          </p:stCondLst>
                                        </p:cTn>
                                        <p:tgtEl>
                                          <p:spTgt spid="170"/>
                                        </p:tgtEl>
                                        <p:attrNameLst>
                                          <p:attrName>style.visibility</p:attrName>
                                        </p:attrNameLst>
                                      </p:cBhvr>
                                      <p:to>
                                        <p:strVal val="hidden"/>
                                      </p:to>
                                    </p:set>
                                  </p:childTnLst>
                                </p:cTn>
                              </p:par>
                              <p:par>
                                <p:cTn id="566" presetID="10" presetClass="exit" presetSubtype="0" fill="hold" nodeType="withEffect">
                                  <p:stCondLst>
                                    <p:cond delay="0"/>
                                  </p:stCondLst>
                                  <p:childTnLst>
                                    <p:animEffect transition="out" filter="fade">
                                      <p:cBhvr>
                                        <p:cTn id="567" dur="500"/>
                                        <p:tgtEl>
                                          <p:spTgt spid="117"/>
                                        </p:tgtEl>
                                      </p:cBhvr>
                                    </p:animEffect>
                                    <p:set>
                                      <p:cBhvr>
                                        <p:cTn id="568" dur="1" fill="hold">
                                          <p:stCondLst>
                                            <p:cond delay="499"/>
                                          </p:stCondLst>
                                        </p:cTn>
                                        <p:tgtEl>
                                          <p:spTgt spid="117"/>
                                        </p:tgtEl>
                                        <p:attrNameLst>
                                          <p:attrName>style.visibility</p:attrName>
                                        </p:attrNameLst>
                                      </p:cBhvr>
                                      <p:to>
                                        <p:strVal val="hidden"/>
                                      </p:to>
                                    </p:set>
                                  </p:childTnLst>
                                </p:cTn>
                              </p:par>
                              <p:par>
                                <p:cTn id="569" presetID="10" presetClass="exit" presetSubtype="0" fill="hold" grpId="5" nodeType="withEffect">
                                  <p:stCondLst>
                                    <p:cond delay="0"/>
                                  </p:stCondLst>
                                  <p:childTnLst>
                                    <p:animEffect transition="out" filter="fade">
                                      <p:cBhvr>
                                        <p:cTn id="570" dur="500"/>
                                        <p:tgtEl>
                                          <p:spTgt spid="171"/>
                                        </p:tgtEl>
                                      </p:cBhvr>
                                    </p:animEffect>
                                    <p:set>
                                      <p:cBhvr>
                                        <p:cTn id="571" dur="1" fill="hold">
                                          <p:stCondLst>
                                            <p:cond delay="499"/>
                                          </p:stCondLst>
                                        </p:cTn>
                                        <p:tgtEl>
                                          <p:spTgt spid="171"/>
                                        </p:tgtEl>
                                        <p:attrNameLst>
                                          <p:attrName>style.visibility</p:attrName>
                                        </p:attrNameLst>
                                      </p:cBhvr>
                                      <p:to>
                                        <p:strVal val="hidden"/>
                                      </p:to>
                                    </p:set>
                                  </p:childTnLst>
                                </p:cTn>
                              </p:par>
                              <p:par>
                                <p:cTn id="572" presetID="10" presetClass="exit" presetSubtype="0" fill="hold" nodeType="withEffect">
                                  <p:stCondLst>
                                    <p:cond delay="0"/>
                                  </p:stCondLst>
                                  <p:childTnLst>
                                    <p:animEffect transition="out" filter="fade">
                                      <p:cBhvr>
                                        <p:cTn id="573" dur="500"/>
                                        <p:tgtEl>
                                          <p:spTgt spid="115"/>
                                        </p:tgtEl>
                                      </p:cBhvr>
                                    </p:animEffect>
                                    <p:set>
                                      <p:cBhvr>
                                        <p:cTn id="574" dur="1" fill="hold">
                                          <p:stCondLst>
                                            <p:cond delay="499"/>
                                          </p:stCondLst>
                                        </p:cTn>
                                        <p:tgtEl>
                                          <p:spTgt spid="115"/>
                                        </p:tgtEl>
                                        <p:attrNameLst>
                                          <p:attrName>style.visibility</p:attrName>
                                        </p:attrNameLst>
                                      </p:cBhvr>
                                      <p:to>
                                        <p:strVal val="hidden"/>
                                      </p:to>
                                    </p:set>
                                  </p:childTnLst>
                                </p:cTn>
                              </p:par>
                              <p:par>
                                <p:cTn id="575" presetID="10" presetClass="exit" presetSubtype="0" fill="hold" nodeType="withEffect">
                                  <p:stCondLst>
                                    <p:cond delay="0"/>
                                  </p:stCondLst>
                                  <p:childTnLst>
                                    <p:animEffect transition="out" filter="fade">
                                      <p:cBhvr>
                                        <p:cTn id="576" dur="500"/>
                                        <p:tgtEl>
                                          <p:spTgt spid="92"/>
                                        </p:tgtEl>
                                      </p:cBhvr>
                                    </p:animEffect>
                                    <p:set>
                                      <p:cBhvr>
                                        <p:cTn id="577" dur="1" fill="hold">
                                          <p:stCondLst>
                                            <p:cond delay="499"/>
                                          </p:stCondLst>
                                        </p:cTn>
                                        <p:tgtEl>
                                          <p:spTgt spid="92"/>
                                        </p:tgtEl>
                                        <p:attrNameLst>
                                          <p:attrName>style.visibility</p:attrName>
                                        </p:attrNameLst>
                                      </p:cBhvr>
                                      <p:to>
                                        <p:strVal val="hidden"/>
                                      </p:to>
                                    </p:set>
                                  </p:childTnLst>
                                </p:cTn>
                              </p:par>
                              <p:par>
                                <p:cTn id="578" presetID="10" presetClass="exit" presetSubtype="0" fill="hold" grpId="5" nodeType="withEffect">
                                  <p:stCondLst>
                                    <p:cond delay="0"/>
                                  </p:stCondLst>
                                  <p:childTnLst>
                                    <p:animEffect transition="out" filter="fade">
                                      <p:cBhvr>
                                        <p:cTn id="579" dur="500"/>
                                        <p:tgtEl>
                                          <p:spTgt spid="167"/>
                                        </p:tgtEl>
                                      </p:cBhvr>
                                    </p:animEffect>
                                    <p:set>
                                      <p:cBhvr>
                                        <p:cTn id="580" dur="1" fill="hold">
                                          <p:stCondLst>
                                            <p:cond delay="499"/>
                                          </p:stCondLst>
                                        </p:cTn>
                                        <p:tgtEl>
                                          <p:spTgt spid="167"/>
                                        </p:tgtEl>
                                        <p:attrNameLst>
                                          <p:attrName>style.visibility</p:attrName>
                                        </p:attrNameLst>
                                      </p:cBhvr>
                                      <p:to>
                                        <p:strVal val="hidden"/>
                                      </p:to>
                                    </p:set>
                                  </p:childTnLst>
                                </p:cTn>
                              </p:par>
                              <p:par>
                                <p:cTn id="581" presetID="10" presetClass="exit" presetSubtype="0" fill="hold" nodeType="withEffect">
                                  <p:stCondLst>
                                    <p:cond delay="0"/>
                                  </p:stCondLst>
                                  <p:childTnLst>
                                    <p:animEffect transition="out" filter="fade">
                                      <p:cBhvr>
                                        <p:cTn id="582" dur="500"/>
                                        <p:tgtEl>
                                          <p:spTgt spid="108"/>
                                        </p:tgtEl>
                                      </p:cBhvr>
                                    </p:animEffect>
                                    <p:set>
                                      <p:cBhvr>
                                        <p:cTn id="583" dur="1" fill="hold">
                                          <p:stCondLst>
                                            <p:cond delay="499"/>
                                          </p:stCondLst>
                                        </p:cTn>
                                        <p:tgtEl>
                                          <p:spTgt spid="108"/>
                                        </p:tgtEl>
                                        <p:attrNameLst>
                                          <p:attrName>style.visibility</p:attrName>
                                        </p:attrNameLst>
                                      </p:cBhvr>
                                      <p:to>
                                        <p:strVal val="hidden"/>
                                      </p:to>
                                    </p:set>
                                  </p:childTnLst>
                                </p:cTn>
                              </p:par>
                              <p:par>
                                <p:cTn id="584" presetID="10" presetClass="exit" presetSubtype="0" fill="hold" grpId="5" nodeType="withEffect">
                                  <p:stCondLst>
                                    <p:cond delay="0"/>
                                  </p:stCondLst>
                                  <p:childTnLst>
                                    <p:animEffect transition="out" filter="fade">
                                      <p:cBhvr>
                                        <p:cTn id="585" dur="500"/>
                                        <p:tgtEl>
                                          <p:spTgt spid="173"/>
                                        </p:tgtEl>
                                      </p:cBhvr>
                                    </p:animEffect>
                                    <p:set>
                                      <p:cBhvr>
                                        <p:cTn id="586" dur="1" fill="hold">
                                          <p:stCondLst>
                                            <p:cond delay="499"/>
                                          </p:stCondLst>
                                        </p:cTn>
                                        <p:tgtEl>
                                          <p:spTgt spid="173"/>
                                        </p:tgtEl>
                                        <p:attrNameLst>
                                          <p:attrName>style.visibility</p:attrName>
                                        </p:attrNameLst>
                                      </p:cBhvr>
                                      <p:to>
                                        <p:strVal val="hidden"/>
                                      </p:to>
                                    </p:set>
                                  </p:childTnLst>
                                </p:cTn>
                              </p:par>
                              <p:par>
                                <p:cTn id="587" presetID="10" presetClass="exit" presetSubtype="0" fill="hold" nodeType="withEffect">
                                  <p:stCondLst>
                                    <p:cond delay="0"/>
                                  </p:stCondLst>
                                  <p:childTnLst>
                                    <p:animEffect transition="out" filter="fade">
                                      <p:cBhvr>
                                        <p:cTn id="588" dur="500"/>
                                        <p:tgtEl>
                                          <p:spTgt spid="132"/>
                                        </p:tgtEl>
                                      </p:cBhvr>
                                    </p:animEffect>
                                    <p:set>
                                      <p:cBhvr>
                                        <p:cTn id="589" dur="1" fill="hold">
                                          <p:stCondLst>
                                            <p:cond delay="499"/>
                                          </p:stCondLst>
                                        </p:cTn>
                                        <p:tgtEl>
                                          <p:spTgt spid="132"/>
                                        </p:tgtEl>
                                        <p:attrNameLst>
                                          <p:attrName>style.visibility</p:attrName>
                                        </p:attrNameLst>
                                      </p:cBhvr>
                                      <p:to>
                                        <p:strVal val="hidden"/>
                                      </p:to>
                                    </p:set>
                                  </p:childTnLst>
                                </p:cTn>
                              </p:par>
                              <p:par>
                                <p:cTn id="590" presetID="10" presetClass="exit" presetSubtype="0" fill="hold" grpId="5" nodeType="withEffect">
                                  <p:stCondLst>
                                    <p:cond delay="0"/>
                                  </p:stCondLst>
                                  <p:childTnLst>
                                    <p:animEffect transition="out" filter="fade">
                                      <p:cBhvr>
                                        <p:cTn id="591" dur="500"/>
                                        <p:tgtEl>
                                          <p:spTgt spid="174"/>
                                        </p:tgtEl>
                                      </p:cBhvr>
                                    </p:animEffect>
                                    <p:set>
                                      <p:cBhvr>
                                        <p:cTn id="592" dur="1" fill="hold">
                                          <p:stCondLst>
                                            <p:cond delay="499"/>
                                          </p:stCondLst>
                                        </p:cTn>
                                        <p:tgtEl>
                                          <p:spTgt spid="174"/>
                                        </p:tgtEl>
                                        <p:attrNameLst>
                                          <p:attrName>style.visibility</p:attrName>
                                        </p:attrNameLst>
                                      </p:cBhvr>
                                      <p:to>
                                        <p:strVal val="hidden"/>
                                      </p:to>
                                    </p:set>
                                  </p:childTnLst>
                                </p:cTn>
                              </p:par>
                              <p:par>
                                <p:cTn id="593" presetID="10" presetClass="exit" presetSubtype="0" fill="hold" nodeType="withEffect">
                                  <p:stCondLst>
                                    <p:cond delay="0"/>
                                  </p:stCondLst>
                                  <p:childTnLst>
                                    <p:animEffect transition="out" filter="fade">
                                      <p:cBhvr>
                                        <p:cTn id="594" dur="500"/>
                                        <p:tgtEl>
                                          <p:spTgt spid="136"/>
                                        </p:tgtEl>
                                      </p:cBhvr>
                                    </p:animEffect>
                                    <p:set>
                                      <p:cBhvr>
                                        <p:cTn id="595" dur="1" fill="hold">
                                          <p:stCondLst>
                                            <p:cond delay="499"/>
                                          </p:stCondLst>
                                        </p:cTn>
                                        <p:tgtEl>
                                          <p:spTgt spid="136"/>
                                        </p:tgtEl>
                                        <p:attrNameLst>
                                          <p:attrName>style.visibility</p:attrName>
                                        </p:attrNameLst>
                                      </p:cBhvr>
                                      <p:to>
                                        <p:strVal val="hidden"/>
                                      </p:to>
                                    </p:set>
                                  </p:childTnLst>
                                </p:cTn>
                              </p:par>
                              <p:par>
                                <p:cTn id="596" presetID="10" presetClass="exit" presetSubtype="0" fill="hold" grpId="5" nodeType="withEffect">
                                  <p:stCondLst>
                                    <p:cond delay="0"/>
                                  </p:stCondLst>
                                  <p:childTnLst>
                                    <p:animEffect transition="out" filter="fade">
                                      <p:cBhvr>
                                        <p:cTn id="597" dur="500"/>
                                        <p:tgtEl>
                                          <p:spTgt spid="175"/>
                                        </p:tgtEl>
                                      </p:cBhvr>
                                    </p:animEffect>
                                    <p:set>
                                      <p:cBhvr>
                                        <p:cTn id="598" dur="1" fill="hold">
                                          <p:stCondLst>
                                            <p:cond delay="499"/>
                                          </p:stCondLst>
                                        </p:cTn>
                                        <p:tgtEl>
                                          <p:spTgt spid="175"/>
                                        </p:tgtEl>
                                        <p:attrNameLst>
                                          <p:attrName>style.visibility</p:attrName>
                                        </p:attrNameLst>
                                      </p:cBhvr>
                                      <p:to>
                                        <p:strVal val="hidden"/>
                                      </p:to>
                                    </p:set>
                                  </p:childTnLst>
                                </p:cTn>
                              </p:par>
                              <p:par>
                                <p:cTn id="599" presetID="10" presetClass="exit" presetSubtype="0" fill="hold" nodeType="withEffect">
                                  <p:stCondLst>
                                    <p:cond delay="0"/>
                                  </p:stCondLst>
                                  <p:childTnLst>
                                    <p:animEffect transition="out" filter="fade">
                                      <p:cBhvr>
                                        <p:cTn id="600" dur="500"/>
                                        <p:tgtEl>
                                          <p:spTgt spid="138"/>
                                        </p:tgtEl>
                                      </p:cBhvr>
                                    </p:animEffect>
                                    <p:set>
                                      <p:cBhvr>
                                        <p:cTn id="601" dur="1" fill="hold">
                                          <p:stCondLst>
                                            <p:cond delay="499"/>
                                          </p:stCondLst>
                                        </p:cTn>
                                        <p:tgtEl>
                                          <p:spTgt spid="138"/>
                                        </p:tgtEl>
                                        <p:attrNameLst>
                                          <p:attrName>style.visibility</p:attrName>
                                        </p:attrNameLst>
                                      </p:cBhvr>
                                      <p:to>
                                        <p:strVal val="hidden"/>
                                      </p:to>
                                    </p:set>
                                  </p:childTnLst>
                                </p:cTn>
                              </p:par>
                            </p:childTnLst>
                          </p:cTn>
                        </p:par>
                        <p:par>
                          <p:cTn id="602" fill="hold">
                            <p:stCondLst>
                              <p:cond delay="500"/>
                            </p:stCondLst>
                            <p:childTnLst>
                              <p:par>
                                <p:cTn id="603" presetID="1" presetClass="emph" presetSubtype="2" fill="hold" nodeType="afterEffect">
                                  <p:stCondLst>
                                    <p:cond delay="2000"/>
                                  </p:stCondLst>
                                  <p:childTnLst>
                                    <p:animClr clrSpc="rgb" dir="cw">
                                      <p:cBhvr>
                                        <p:cTn id="604" dur="500" fill="hold"/>
                                        <p:tgtEl>
                                          <p:spTgt spid="246"/>
                                        </p:tgtEl>
                                        <p:attrNameLst>
                                          <p:attrName>fillcolor</p:attrName>
                                        </p:attrNameLst>
                                      </p:cBhvr>
                                      <p:to>
                                        <a:schemeClr val="tx1"/>
                                      </p:to>
                                    </p:animClr>
                                    <p:set>
                                      <p:cBhvr>
                                        <p:cTn id="605" dur="500" fill="hold"/>
                                        <p:tgtEl>
                                          <p:spTgt spid="246"/>
                                        </p:tgtEl>
                                        <p:attrNameLst>
                                          <p:attrName>fill.type</p:attrName>
                                        </p:attrNameLst>
                                      </p:cBhvr>
                                      <p:to>
                                        <p:strVal val="solid"/>
                                      </p:to>
                                    </p:set>
                                    <p:set>
                                      <p:cBhvr>
                                        <p:cTn id="606" dur="500" fill="hold"/>
                                        <p:tgtEl>
                                          <p:spTgt spid="246"/>
                                        </p:tgtEl>
                                        <p:attrNameLst>
                                          <p:attrName>fill.on</p:attrName>
                                        </p:attrNameLst>
                                      </p:cBhvr>
                                      <p:to>
                                        <p:strVal val="true"/>
                                      </p:to>
                                    </p:set>
                                  </p:childTnLst>
                                </p:cTn>
                              </p:par>
                              <p:par>
                                <p:cTn id="607" presetID="1" presetClass="emph" presetSubtype="2" fill="hold" nodeType="withEffect">
                                  <p:stCondLst>
                                    <p:cond delay="2000"/>
                                  </p:stCondLst>
                                  <p:childTnLst>
                                    <p:animClr clrSpc="rgb" dir="cw">
                                      <p:cBhvr>
                                        <p:cTn id="608" dur="500" fill="hold"/>
                                        <p:tgtEl>
                                          <p:spTgt spid="249"/>
                                        </p:tgtEl>
                                        <p:attrNameLst>
                                          <p:attrName>fillcolor</p:attrName>
                                        </p:attrNameLst>
                                      </p:cBhvr>
                                      <p:to>
                                        <a:srgbClr val="FFFF00"/>
                                      </p:to>
                                    </p:animClr>
                                    <p:set>
                                      <p:cBhvr>
                                        <p:cTn id="609" dur="500" fill="hold"/>
                                        <p:tgtEl>
                                          <p:spTgt spid="249"/>
                                        </p:tgtEl>
                                        <p:attrNameLst>
                                          <p:attrName>fill.type</p:attrName>
                                        </p:attrNameLst>
                                      </p:cBhvr>
                                      <p:to>
                                        <p:strVal val="solid"/>
                                      </p:to>
                                    </p:set>
                                    <p:set>
                                      <p:cBhvr>
                                        <p:cTn id="610" dur="500" fill="hold"/>
                                        <p:tgtEl>
                                          <p:spTgt spid="249"/>
                                        </p:tgtEl>
                                        <p:attrNameLst>
                                          <p:attrName>fill.on</p:attrName>
                                        </p:attrNameLst>
                                      </p:cBhvr>
                                      <p:to>
                                        <p:strVal val="true"/>
                                      </p:to>
                                    </p:set>
                                  </p:childTnLst>
                                </p:cTn>
                              </p:par>
                              <p:par>
                                <p:cTn id="611" presetID="10" presetClass="entr" presetSubtype="0" fill="hold" nodeType="withEffect">
                                  <p:stCondLst>
                                    <p:cond delay="2000"/>
                                  </p:stCondLst>
                                  <p:childTnLst>
                                    <p:set>
                                      <p:cBhvr>
                                        <p:cTn id="612" dur="1" fill="hold">
                                          <p:stCondLst>
                                            <p:cond delay="0"/>
                                          </p:stCondLst>
                                        </p:cTn>
                                        <p:tgtEl>
                                          <p:spTgt spid="160"/>
                                        </p:tgtEl>
                                        <p:attrNameLst>
                                          <p:attrName>style.visibility</p:attrName>
                                        </p:attrNameLst>
                                      </p:cBhvr>
                                      <p:to>
                                        <p:strVal val="visible"/>
                                      </p:to>
                                    </p:set>
                                    <p:animEffect transition="in" filter="fade">
                                      <p:cBhvr>
                                        <p:cTn id="613" dur="500"/>
                                        <p:tgtEl>
                                          <p:spTgt spid="160"/>
                                        </p:tgtEl>
                                      </p:cBhvr>
                                    </p:animEffect>
                                  </p:childTnLst>
                                </p:cTn>
                              </p:par>
                              <p:par>
                                <p:cTn id="614" presetID="10" presetClass="entr" presetSubtype="0" fill="hold" grpId="6" nodeType="withEffect">
                                  <p:stCondLst>
                                    <p:cond delay="2000"/>
                                  </p:stCondLst>
                                  <p:childTnLst>
                                    <p:set>
                                      <p:cBhvr>
                                        <p:cTn id="615" dur="1" fill="hold">
                                          <p:stCondLst>
                                            <p:cond delay="0"/>
                                          </p:stCondLst>
                                        </p:cTn>
                                        <p:tgtEl>
                                          <p:spTgt spid="172"/>
                                        </p:tgtEl>
                                        <p:attrNameLst>
                                          <p:attrName>style.visibility</p:attrName>
                                        </p:attrNameLst>
                                      </p:cBhvr>
                                      <p:to>
                                        <p:strVal val="visible"/>
                                      </p:to>
                                    </p:set>
                                    <p:animEffect transition="in" filter="fade">
                                      <p:cBhvr>
                                        <p:cTn id="616" dur="500"/>
                                        <p:tgtEl>
                                          <p:spTgt spid="172"/>
                                        </p:tgtEl>
                                      </p:cBhvr>
                                    </p:animEffect>
                                  </p:childTnLst>
                                </p:cTn>
                              </p:par>
                              <p:par>
                                <p:cTn id="617" presetID="10" presetClass="entr" presetSubtype="0" fill="hold" nodeType="withEffect">
                                  <p:stCondLst>
                                    <p:cond delay="2000"/>
                                  </p:stCondLst>
                                  <p:childTnLst>
                                    <p:set>
                                      <p:cBhvr>
                                        <p:cTn id="618" dur="1" fill="hold">
                                          <p:stCondLst>
                                            <p:cond delay="0"/>
                                          </p:stCondLst>
                                        </p:cTn>
                                        <p:tgtEl>
                                          <p:spTgt spid="109"/>
                                        </p:tgtEl>
                                        <p:attrNameLst>
                                          <p:attrName>style.visibility</p:attrName>
                                        </p:attrNameLst>
                                      </p:cBhvr>
                                      <p:to>
                                        <p:strVal val="visible"/>
                                      </p:to>
                                    </p:set>
                                    <p:animEffect transition="in" filter="fade">
                                      <p:cBhvr>
                                        <p:cTn id="619" dur="500"/>
                                        <p:tgtEl>
                                          <p:spTgt spid="109"/>
                                        </p:tgtEl>
                                      </p:cBhvr>
                                    </p:animEffect>
                                  </p:childTnLst>
                                </p:cTn>
                              </p:par>
                              <p:par>
                                <p:cTn id="620" presetID="10" presetClass="entr" presetSubtype="0" fill="hold" grpId="6" nodeType="withEffect">
                                  <p:stCondLst>
                                    <p:cond delay="2000"/>
                                  </p:stCondLst>
                                  <p:childTnLst>
                                    <p:set>
                                      <p:cBhvr>
                                        <p:cTn id="621" dur="1" fill="hold">
                                          <p:stCondLst>
                                            <p:cond delay="0"/>
                                          </p:stCondLst>
                                        </p:cTn>
                                        <p:tgtEl>
                                          <p:spTgt spid="168"/>
                                        </p:tgtEl>
                                        <p:attrNameLst>
                                          <p:attrName>style.visibility</p:attrName>
                                        </p:attrNameLst>
                                      </p:cBhvr>
                                      <p:to>
                                        <p:strVal val="visible"/>
                                      </p:to>
                                    </p:set>
                                    <p:animEffect transition="in" filter="fade">
                                      <p:cBhvr>
                                        <p:cTn id="622" dur="500"/>
                                        <p:tgtEl>
                                          <p:spTgt spid="168"/>
                                        </p:tgtEl>
                                      </p:cBhvr>
                                    </p:animEffect>
                                  </p:childTnLst>
                                </p:cTn>
                              </p:par>
                              <p:par>
                                <p:cTn id="623" presetID="10" presetClass="entr" presetSubtype="0" fill="hold" nodeType="withEffect">
                                  <p:stCondLst>
                                    <p:cond delay="2000"/>
                                  </p:stCondLst>
                                  <p:childTnLst>
                                    <p:set>
                                      <p:cBhvr>
                                        <p:cTn id="624" dur="1" fill="hold">
                                          <p:stCondLst>
                                            <p:cond delay="0"/>
                                          </p:stCondLst>
                                        </p:cTn>
                                        <p:tgtEl>
                                          <p:spTgt spid="110"/>
                                        </p:tgtEl>
                                        <p:attrNameLst>
                                          <p:attrName>style.visibility</p:attrName>
                                        </p:attrNameLst>
                                      </p:cBhvr>
                                      <p:to>
                                        <p:strVal val="visible"/>
                                      </p:to>
                                    </p:set>
                                    <p:animEffect transition="in" filter="fade">
                                      <p:cBhvr>
                                        <p:cTn id="625" dur="500"/>
                                        <p:tgtEl>
                                          <p:spTgt spid="110"/>
                                        </p:tgtEl>
                                      </p:cBhvr>
                                    </p:animEffect>
                                  </p:childTnLst>
                                </p:cTn>
                              </p:par>
                              <p:par>
                                <p:cTn id="626" presetID="10" presetClass="entr" presetSubtype="0" fill="hold" grpId="6" nodeType="withEffect">
                                  <p:stCondLst>
                                    <p:cond delay="2000"/>
                                  </p:stCondLst>
                                  <p:childTnLst>
                                    <p:set>
                                      <p:cBhvr>
                                        <p:cTn id="627" dur="1" fill="hold">
                                          <p:stCondLst>
                                            <p:cond delay="0"/>
                                          </p:stCondLst>
                                        </p:cTn>
                                        <p:tgtEl>
                                          <p:spTgt spid="169"/>
                                        </p:tgtEl>
                                        <p:attrNameLst>
                                          <p:attrName>style.visibility</p:attrName>
                                        </p:attrNameLst>
                                      </p:cBhvr>
                                      <p:to>
                                        <p:strVal val="visible"/>
                                      </p:to>
                                    </p:set>
                                    <p:animEffect transition="in" filter="fade">
                                      <p:cBhvr>
                                        <p:cTn id="628" dur="500"/>
                                        <p:tgtEl>
                                          <p:spTgt spid="169"/>
                                        </p:tgtEl>
                                      </p:cBhvr>
                                    </p:animEffect>
                                  </p:childTnLst>
                                </p:cTn>
                              </p:par>
                              <p:par>
                                <p:cTn id="629" presetID="10" presetClass="entr" presetSubtype="0" fill="hold" nodeType="withEffect">
                                  <p:stCondLst>
                                    <p:cond delay="2000"/>
                                  </p:stCondLst>
                                  <p:childTnLst>
                                    <p:set>
                                      <p:cBhvr>
                                        <p:cTn id="630" dur="1" fill="hold">
                                          <p:stCondLst>
                                            <p:cond delay="0"/>
                                          </p:stCondLst>
                                        </p:cTn>
                                        <p:tgtEl>
                                          <p:spTgt spid="113"/>
                                        </p:tgtEl>
                                        <p:attrNameLst>
                                          <p:attrName>style.visibility</p:attrName>
                                        </p:attrNameLst>
                                      </p:cBhvr>
                                      <p:to>
                                        <p:strVal val="visible"/>
                                      </p:to>
                                    </p:set>
                                    <p:animEffect transition="in" filter="fade">
                                      <p:cBhvr>
                                        <p:cTn id="631" dur="500"/>
                                        <p:tgtEl>
                                          <p:spTgt spid="113"/>
                                        </p:tgtEl>
                                      </p:cBhvr>
                                    </p:animEffect>
                                  </p:childTnLst>
                                </p:cTn>
                              </p:par>
                              <p:par>
                                <p:cTn id="632" presetID="10" presetClass="entr" presetSubtype="0" fill="hold" grpId="6" nodeType="withEffect">
                                  <p:stCondLst>
                                    <p:cond delay="2000"/>
                                  </p:stCondLst>
                                  <p:childTnLst>
                                    <p:set>
                                      <p:cBhvr>
                                        <p:cTn id="633" dur="1" fill="hold">
                                          <p:stCondLst>
                                            <p:cond delay="0"/>
                                          </p:stCondLst>
                                        </p:cTn>
                                        <p:tgtEl>
                                          <p:spTgt spid="170"/>
                                        </p:tgtEl>
                                        <p:attrNameLst>
                                          <p:attrName>style.visibility</p:attrName>
                                        </p:attrNameLst>
                                      </p:cBhvr>
                                      <p:to>
                                        <p:strVal val="visible"/>
                                      </p:to>
                                    </p:set>
                                    <p:animEffect transition="in" filter="fade">
                                      <p:cBhvr>
                                        <p:cTn id="634" dur="500"/>
                                        <p:tgtEl>
                                          <p:spTgt spid="170"/>
                                        </p:tgtEl>
                                      </p:cBhvr>
                                    </p:animEffect>
                                  </p:childTnLst>
                                </p:cTn>
                              </p:par>
                              <p:par>
                                <p:cTn id="635" presetID="10" presetClass="entr" presetSubtype="0" fill="hold" nodeType="withEffect">
                                  <p:stCondLst>
                                    <p:cond delay="2000"/>
                                  </p:stCondLst>
                                  <p:childTnLst>
                                    <p:set>
                                      <p:cBhvr>
                                        <p:cTn id="636" dur="1" fill="hold">
                                          <p:stCondLst>
                                            <p:cond delay="0"/>
                                          </p:stCondLst>
                                        </p:cTn>
                                        <p:tgtEl>
                                          <p:spTgt spid="117"/>
                                        </p:tgtEl>
                                        <p:attrNameLst>
                                          <p:attrName>style.visibility</p:attrName>
                                        </p:attrNameLst>
                                      </p:cBhvr>
                                      <p:to>
                                        <p:strVal val="visible"/>
                                      </p:to>
                                    </p:set>
                                    <p:animEffect transition="in" filter="fade">
                                      <p:cBhvr>
                                        <p:cTn id="637" dur="500"/>
                                        <p:tgtEl>
                                          <p:spTgt spid="117"/>
                                        </p:tgtEl>
                                      </p:cBhvr>
                                    </p:animEffect>
                                  </p:childTnLst>
                                </p:cTn>
                              </p:par>
                              <p:par>
                                <p:cTn id="638" presetID="10" presetClass="entr" presetSubtype="0" fill="hold" grpId="6" nodeType="withEffect">
                                  <p:stCondLst>
                                    <p:cond delay="2000"/>
                                  </p:stCondLst>
                                  <p:childTnLst>
                                    <p:set>
                                      <p:cBhvr>
                                        <p:cTn id="639" dur="1" fill="hold">
                                          <p:stCondLst>
                                            <p:cond delay="0"/>
                                          </p:stCondLst>
                                        </p:cTn>
                                        <p:tgtEl>
                                          <p:spTgt spid="171"/>
                                        </p:tgtEl>
                                        <p:attrNameLst>
                                          <p:attrName>style.visibility</p:attrName>
                                        </p:attrNameLst>
                                      </p:cBhvr>
                                      <p:to>
                                        <p:strVal val="visible"/>
                                      </p:to>
                                    </p:set>
                                    <p:animEffect transition="in" filter="fade">
                                      <p:cBhvr>
                                        <p:cTn id="640" dur="500"/>
                                        <p:tgtEl>
                                          <p:spTgt spid="171"/>
                                        </p:tgtEl>
                                      </p:cBhvr>
                                    </p:animEffect>
                                  </p:childTnLst>
                                </p:cTn>
                              </p:par>
                              <p:par>
                                <p:cTn id="641" presetID="10" presetClass="entr" presetSubtype="0" fill="hold" nodeType="withEffect">
                                  <p:stCondLst>
                                    <p:cond delay="2000"/>
                                  </p:stCondLst>
                                  <p:childTnLst>
                                    <p:set>
                                      <p:cBhvr>
                                        <p:cTn id="642" dur="1" fill="hold">
                                          <p:stCondLst>
                                            <p:cond delay="0"/>
                                          </p:stCondLst>
                                        </p:cTn>
                                        <p:tgtEl>
                                          <p:spTgt spid="115"/>
                                        </p:tgtEl>
                                        <p:attrNameLst>
                                          <p:attrName>style.visibility</p:attrName>
                                        </p:attrNameLst>
                                      </p:cBhvr>
                                      <p:to>
                                        <p:strVal val="visible"/>
                                      </p:to>
                                    </p:set>
                                    <p:animEffect transition="in" filter="fade">
                                      <p:cBhvr>
                                        <p:cTn id="643" dur="500"/>
                                        <p:tgtEl>
                                          <p:spTgt spid="115"/>
                                        </p:tgtEl>
                                      </p:cBhvr>
                                    </p:animEffect>
                                  </p:childTnLst>
                                </p:cTn>
                              </p:par>
                              <p:par>
                                <p:cTn id="644" presetID="10" presetClass="entr" presetSubtype="0" fill="hold" nodeType="withEffect">
                                  <p:stCondLst>
                                    <p:cond delay="2000"/>
                                  </p:stCondLst>
                                  <p:childTnLst>
                                    <p:set>
                                      <p:cBhvr>
                                        <p:cTn id="645" dur="1" fill="hold">
                                          <p:stCondLst>
                                            <p:cond delay="0"/>
                                          </p:stCondLst>
                                        </p:cTn>
                                        <p:tgtEl>
                                          <p:spTgt spid="92"/>
                                        </p:tgtEl>
                                        <p:attrNameLst>
                                          <p:attrName>style.visibility</p:attrName>
                                        </p:attrNameLst>
                                      </p:cBhvr>
                                      <p:to>
                                        <p:strVal val="visible"/>
                                      </p:to>
                                    </p:set>
                                    <p:animEffect transition="in" filter="fade">
                                      <p:cBhvr>
                                        <p:cTn id="646" dur="500"/>
                                        <p:tgtEl>
                                          <p:spTgt spid="92"/>
                                        </p:tgtEl>
                                      </p:cBhvr>
                                    </p:animEffect>
                                  </p:childTnLst>
                                </p:cTn>
                              </p:par>
                              <p:par>
                                <p:cTn id="647" presetID="10" presetClass="entr" presetSubtype="0" fill="hold" grpId="6" nodeType="withEffect">
                                  <p:stCondLst>
                                    <p:cond delay="2000"/>
                                  </p:stCondLst>
                                  <p:childTnLst>
                                    <p:set>
                                      <p:cBhvr>
                                        <p:cTn id="648" dur="1" fill="hold">
                                          <p:stCondLst>
                                            <p:cond delay="0"/>
                                          </p:stCondLst>
                                        </p:cTn>
                                        <p:tgtEl>
                                          <p:spTgt spid="167"/>
                                        </p:tgtEl>
                                        <p:attrNameLst>
                                          <p:attrName>style.visibility</p:attrName>
                                        </p:attrNameLst>
                                      </p:cBhvr>
                                      <p:to>
                                        <p:strVal val="visible"/>
                                      </p:to>
                                    </p:set>
                                    <p:animEffect transition="in" filter="fade">
                                      <p:cBhvr>
                                        <p:cTn id="649" dur="500"/>
                                        <p:tgtEl>
                                          <p:spTgt spid="167"/>
                                        </p:tgtEl>
                                      </p:cBhvr>
                                    </p:animEffect>
                                  </p:childTnLst>
                                </p:cTn>
                              </p:par>
                              <p:par>
                                <p:cTn id="650" presetID="10" presetClass="entr" presetSubtype="0" fill="hold" nodeType="withEffect">
                                  <p:stCondLst>
                                    <p:cond delay="2000"/>
                                  </p:stCondLst>
                                  <p:childTnLst>
                                    <p:set>
                                      <p:cBhvr>
                                        <p:cTn id="651" dur="1" fill="hold">
                                          <p:stCondLst>
                                            <p:cond delay="0"/>
                                          </p:stCondLst>
                                        </p:cTn>
                                        <p:tgtEl>
                                          <p:spTgt spid="108"/>
                                        </p:tgtEl>
                                        <p:attrNameLst>
                                          <p:attrName>style.visibility</p:attrName>
                                        </p:attrNameLst>
                                      </p:cBhvr>
                                      <p:to>
                                        <p:strVal val="visible"/>
                                      </p:to>
                                    </p:set>
                                    <p:animEffect transition="in" filter="fade">
                                      <p:cBhvr>
                                        <p:cTn id="652" dur="500"/>
                                        <p:tgtEl>
                                          <p:spTgt spid="108"/>
                                        </p:tgtEl>
                                      </p:cBhvr>
                                    </p:animEffect>
                                  </p:childTnLst>
                                </p:cTn>
                              </p:par>
                              <p:par>
                                <p:cTn id="653" presetID="10" presetClass="entr" presetSubtype="0" fill="hold" grpId="6" nodeType="withEffect">
                                  <p:stCondLst>
                                    <p:cond delay="2000"/>
                                  </p:stCondLst>
                                  <p:childTnLst>
                                    <p:set>
                                      <p:cBhvr>
                                        <p:cTn id="654" dur="1" fill="hold">
                                          <p:stCondLst>
                                            <p:cond delay="0"/>
                                          </p:stCondLst>
                                        </p:cTn>
                                        <p:tgtEl>
                                          <p:spTgt spid="173"/>
                                        </p:tgtEl>
                                        <p:attrNameLst>
                                          <p:attrName>style.visibility</p:attrName>
                                        </p:attrNameLst>
                                      </p:cBhvr>
                                      <p:to>
                                        <p:strVal val="visible"/>
                                      </p:to>
                                    </p:set>
                                    <p:animEffect transition="in" filter="fade">
                                      <p:cBhvr>
                                        <p:cTn id="655" dur="500"/>
                                        <p:tgtEl>
                                          <p:spTgt spid="173"/>
                                        </p:tgtEl>
                                      </p:cBhvr>
                                    </p:animEffect>
                                  </p:childTnLst>
                                </p:cTn>
                              </p:par>
                              <p:par>
                                <p:cTn id="656" presetID="10" presetClass="entr" presetSubtype="0" fill="hold" nodeType="withEffect">
                                  <p:stCondLst>
                                    <p:cond delay="2000"/>
                                  </p:stCondLst>
                                  <p:childTnLst>
                                    <p:set>
                                      <p:cBhvr>
                                        <p:cTn id="657" dur="1" fill="hold">
                                          <p:stCondLst>
                                            <p:cond delay="0"/>
                                          </p:stCondLst>
                                        </p:cTn>
                                        <p:tgtEl>
                                          <p:spTgt spid="132"/>
                                        </p:tgtEl>
                                        <p:attrNameLst>
                                          <p:attrName>style.visibility</p:attrName>
                                        </p:attrNameLst>
                                      </p:cBhvr>
                                      <p:to>
                                        <p:strVal val="visible"/>
                                      </p:to>
                                    </p:set>
                                    <p:animEffect transition="in" filter="fade">
                                      <p:cBhvr>
                                        <p:cTn id="658" dur="500"/>
                                        <p:tgtEl>
                                          <p:spTgt spid="132"/>
                                        </p:tgtEl>
                                      </p:cBhvr>
                                    </p:animEffect>
                                  </p:childTnLst>
                                </p:cTn>
                              </p:par>
                              <p:par>
                                <p:cTn id="659" presetID="10" presetClass="entr" presetSubtype="0" fill="hold" grpId="6" nodeType="withEffect">
                                  <p:stCondLst>
                                    <p:cond delay="2000"/>
                                  </p:stCondLst>
                                  <p:childTnLst>
                                    <p:set>
                                      <p:cBhvr>
                                        <p:cTn id="660" dur="1" fill="hold">
                                          <p:stCondLst>
                                            <p:cond delay="0"/>
                                          </p:stCondLst>
                                        </p:cTn>
                                        <p:tgtEl>
                                          <p:spTgt spid="174"/>
                                        </p:tgtEl>
                                        <p:attrNameLst>
                                          <p:attrName>style.visibility</p:attrName>
                                        </p:attrNameLst>
                                      </p:cBhvr>
                                      <p:to>
                                        <p:strVal val="visible"/>
                                      </p:to>
                                    </p:set>
                                    <p:animEffect transition="in" filter="fade">
                                      <p:cBhvr>
                                        <p:cTn id="661" dur="500"/>
                                        <p:tgtEl>
                                          <p:spTgt spid="174"/>
                                        </p:tgtEl>
                                      </p:cBhvr>
                                    </p:animEffect>
                                  </p:childTnLst>
                                </p:cTn>
                              </p:par>
                              <p:par>
                                <p:cTn id="662" presetID="10" presetClass="entr" presetSubtype="0" fill="hold" nodeType="withEffect">
                                  <p:stCondLst>
                                    <p:cond delay="2000"/>
                                  </p:stCondLst>
                                  <p:childTnLst>
                                    <p:set>
                                      <p:cBhvr>
                                        <p:cTn id="663" dur="1" fill="hold">
                                          <p:stCondLst>
                                            <p:cond delay="0"/>
                                          </p:stCondLst>
                                        </p:cTn>
                                        <p:tgtEl>
                                          <p:spTgt spid="136"/>
                                        </p:tgtEl>
                                        <p:attrNameLst>
                                          <p:attrName>style.visibility</p:attrName>
                                        </p:attrNameLst>
                                      </p:cBhvr>
                                      <p:to>
                                        <p:strVal val="visible"/>
                                      </p:to>
                                    </p:set>
                                    <p:animEffect transition="in" filter="fade">
                                      <p:cBhvr>
                                        <p:cTn id="664" dur="500"/>
                                        <p:tgtEl>
                                          <p:spTgt spid="136"/>
                                        </p:tgtEl>
                                      </p:cBhvr>
                                    </p:animEffect>
                                  </p:childTnLst>
                                </p:cTn>
                              </p:par>
                              <p:par>
                                <p:cTn id="665" presetID="10" presetClass="entr" presetSubtype="0" fill="hold" grpId="6" nodeType="withEffect">
                                  <p:stCondLst>
                                    <p:cond delay="2000"/>
                                  </p:stCondLst>
                                  <p:childTnLst>
                                    <p:set>
                                      <p:cBhvr>
                                        <p:cTn id="666" dur="1" fill="hold">
                                          <p:stCondLst>
                                            <p:cond delay="0"/>
                                          </p:stCondLst>
                                        </p:cTn>
                                        <p:tgtEl>
                                          <p:spTgt spid="175"/>
                                        </p:tgtEl>
                                        <p:attrNameLst>
                                          <p:attrName>style.visibility</p:attrName>
                                        </p:attrNameLst>
                                      </p:cBhvr>
                                      <p:to>
                                        <p:strVal val="visible"/>
                                      </p:to>
                                    </p:set>
                                    <p:animEffect transition="in" filter="fade">
                                      <p:cBhvr>
                                        <p:cTn id="667" dur="500"/>
                                        <p:tgtEl>
                                          <p:spTgt spid="175"/>
                                        </p:tgtEl>
                                      </p:cBhvr>
                                    </p:animEffect>
                                  </p:childTnLst>
                                </p:cTn>
                              </p:par>
                              <p:par>
                                <p:cTn id="668" presetID="10" presetClass="entr" presetSubtype="0" fill="hold" nodeType="withEffect">
                                  <p:stCondLst>
                                    <p:cond delay="2000"/>
                                  </p:stCondLst>
                                  <p:childTnLst>
                                    <p:set>
                                      <p:cBhvr>
                                        <p:cTn id="669" dur="1" fill="hold">
                                          <p:stCondLst>
                                            <p:cond delay="0"/>
                                          </p:stCondLst>
                                        </p:cTn>
                                        <p:tgtEl>
                                          <p:spTgt spid="138"/>
                                        </p:tgtEl>
                                        <p:attrNameLst>
                                          <p:attrName>style.visibility</p:attrName>
                                        </p:attrNameLst>
                                      </p:cBhvr>
                                      <p:to>
                                        <p:strVal val="visible"/>
                                      </p:to>
                                    </p:set>
                                    <p:animEffect transition="in" filter="fade">
                                      <p:cBhvr>
                                        <p:cTn id="670" dur="500"/>
                                        <p:tgtEl>
                                          <p:spTgt spid="138"/>
                                        </p:tgtEl>
                                      </p:cBhvr>
                                    </p:animEffect>
                                  </p:childTnLst>
                                </p:cTn>
                              </p:par>
                              <p:par>
                                <p:cTn id="671" presetID="10" presetClass="exit" presetSubtype="0" fill="hold" nodeType="withEffect">
                                  <p:stCondLst>
                                    <p:cond delay="2000"/>
                                  </p:stCondLst>
                                  <p:childTnLst>
                                    <p:animEffect transition="out" filter="fade">
                                      <p:cBhvr>
                                        <p:cTn id="672" dur="500"/>
                                        <p:tgtEl>
                                          <p:spTgt spid="105"/>
                                        </p:tgtEl>
                                      </p:cBhvr>
                                    </p:animEffect>
                                    <p:set>
                                      <p:cBhvr>
                                        <p:cTn id="673" dur="1" fill="hold">
                                          <p:stCondLst>
                                            <p:cond delay="499"/>
                                          </p:stCondLst>
                                        </p:cTn>
                                        <p:tgtEl>
                                          <p:spTgt spid="105"/>
                                        </p:tgtEl>
                                        <p:attrNameLst>
                                          <p:attrName>style.visibility</p:attrName>
                                        </p:attrNameLst>
                                      </p:cBhvr>
                                      <p:to>
                                        <p:strVal val="hidden"/>
                                      </p:to>
                                    </p:set>
                                  </p:childTnLst>
                                </p:cTn>
                              </p:par>
                              <p:par>
                                <p:cTn id="674" presetID="10" presetClass="exit" presetSubtype="0" fill="hold" grpId="4" nodeType="withEffect">
                                  <p:stCondLst>
                                    <p:cond delay="2000"/>
                                  </p:stCondLst>
                                  <p:childTnLst>
                                    <p:animEffect transition="out" filter="fade">
                                      <p:cBhvr>
                                        <p:cTn id="675" dur="500"/>
                                        <p:tgtEl>
                                          <p:spTgt spid="165"/>
                                        </p:tgtEl>
                                      </p:cBhvr>
                                    </p:animEffect>
                                    <p:set>
                                      <p:cBhvr>
                                        <p:cTn id="676" dur="1" fill="hold">
                                          <p:stCondLst>
                                            <p:cond delay="499"/>
                                          </p:stCondLst>
                                        </p:cTn>
                                        <p:tgtEl>
                                          <p:spTgt spid="165"/>
                                        </p:tgtEl>
                                        <p:attrNameLst>
                                          <p:attrName>style.visibility</p:attrName>
                                        </p:attrNameLst>
                                      </p:cBhvr>
                                      <p:to>
                                        <p:strVal val="hidden"/>
                                      </p:to>
                                    </p:set>
                                  </p:childTnLst>
                                </p:cTn>
                              </p:par>
                              <p:par>
                                <p:cTn id="677" presetID="10" presetClass="exit" presetSubtype="0" fill="hold" nodeType="withEffect">
                                  <p:stCondLst>
                                    <p:cond delay="2000"/>
                                  </p:stCondLst>
                                  <p:childTnLst>
                                    <p:animEffect transition="out" filter="fade">
                                      <p:cBhvr>
                                        <p:cTn id="678" dur="500"/>
                                        <p:tgtEl>
                                          <p:spTgt spid="104"/>
                                        </p:tgtEl>
                                      </p:cBhvr>
                                    </p:animEffect>
                                    <p:set>
                                      <p:cBhvr>
                                        <p:cTn id="679" dur="1" fill="hold">
                                          <p:stCondLst>
                                            <p:cond delay="499"/>
                                          </p:stCondLst>
                                        </p:cTn>
                                        <p:tgtEl>
                                          <p:spTgt spid="104"/>
                                        </p:tgtEl>
                                        <p:attrNameLst>
                                          <p:attrName>style.visibility</p:attrName>
                                        </p:attrNameLst>
                                      </p:cBhvr>
                                      <p:to>
                                        <p:strVal val="hidden"/>
                                      </p:to>
                                    </p:set>
                                  </p:childTnLst>
                                </p:cTn>
                              </p:par>
                              <p:par>
                                <p:cTn id="680" presetID="10" presetClass="exit" presetSubtype="0" fill="hold" nodeType="withEffect">
                                  <p:stCondLst>
                                    <p:cond delay="2000"/>
                                  </p:stCondLst>
                                  <p:childTnLst>
                                    <p:animEffect transition="out" filter="fade">
                                      <p:cBhvr>
                                        <p:cTn id="681" dur="500"/>
                                        <p:tgtEl>
                                          <p:spTgt spid="164"/>
                                        </p:tgtEl>
                                      </p:cBhvr>
                                    </p:animEffect>
                                    <p:set>
                                      <p:cBhvr>
                                        <p:cTn id="682" dur="1" fill="hold">
                                          <p:stCondLst>
                                            <p:cond delay="499"/>
                                          </p:stCondLst>
                                        </p:cTn>
                                        <p:tgtEl>
                                          <p:spTgt spid="164"/>
                                        </p:tgtEl>
                                        <p:attrNameLst>
                                          <p:attrName>style.visibility</p:attrName>
                                        </p:attrNameLst>
                                      </p:cBhvr>
                                      <p:to>
                                        <p:strVal val="hidden"/>
                                      </p:to>
                                    </p:set>
                                  </p:childTnLst>
                                </p:cTn>
                              </p:par>
                              <p:par>
                                <p:cTn id="683" presetID="10" presetClass="exit" presetSubtype="0" fill="hold" grpId="5" nodeType="withEffect">
                                  <p:stCondLst>
                                    <p:cond delay="2000"/>
                                  </p:stCondLst>
                                  <p:childTnLst>
                                    <p:animEffect transition="out" filter="fade">
                                      <p:cBhvr>
                                        <p:cTn id="684" dur="500"/>
                                        <p:tgtEl>
                                          <p:spTgt spid="166"/>
                                        </p:tgtEl>
                                      </p:cBhvr>
                                    </p:animEffect>
                                    <p:set>
                                      <p:cBhvr>
                                        <p:cTn id="685" dur="1" fill="hold">
                                          <p:stCondLst>
                                            <p:cond delay="499"/>
                                          </p:stCondLst>
                                        </p:cTn>
                                        <p:tgtEl>
                                          <p:spTgt spid="166"/>
                                        </p:tgtEl>
                                        <p:attrNameLst>
                                          <p:attrName>style.visibility</p:attrName>
                                        </p:attrNameLst>
                                      </p:cBhvr>
                                      <p:to>
                                        <p:strVal val="hidden"/>
                                      </p:to>
                                    </p:set>
                                  </p:childTnLst>
                                </p:cTn>
                              </p:par>
                              <p:par>
                                <p:cTn id="686" presetID="10" presetClass="exit" presetSubtype="0" fill="hold" nodeType="withEffect">
                                  <p:stCondLst>
                                    <p:cond delay="2000"/>
                                  </p:stCondLst>
                                  <p:childTnLst>
                                    <p:animEffect transition="out" filter="fade">
                                      <p:cBhvr>
                                        <p:cTn id="687" dur="500"/>
                                        <p:tgtEl>
                                          <p:spTgt spid="125"/>
                                        </p:tgtEl>
                                      </p:cBhvr>
                                    </p:animEffect>
                                    <p:set>
                                      <p:cBhvr>
                                        <p:cTn id="688" dur="1" fill="hold">
                                          <p:stCondLst>
                                            <p:cond delay="499"/>
                                          </p:stCondLst>
                                        </p:cTn>
                                        <p:tgtEl>
                                          <p:spTgt spid="125"/>
                                        </p:tgtEl>
                                        <p:attrNameLst>
                                          <p:attrName>style.visibility</p:attrName>
                                        </p:attrNameLst>
                                      </p:cBhvr>
                                      <p:to>
                                        <p:strVal val="hidden"/>
                                      </p:to>
                                    </p:set>
                                  </p:childTnLst>
                                </p:cTn>
                              </p:par>
                              <p:par>
                                <p:cTn id="689" presetID="10" presetClass="exit" presetSubtype="0" fill="hold" grpId="5" nodeType="withEffect">
                                  <p:stCondLst>
                                    <p:cond delay="2000"/>
                                  </p:stCondLst>
                                  <p:childTnLst>
                                    <p:animEffect transition="out" filter="fade">
                                      <p:cBhvr>
                                        <p:cTn id="690" dur="500"/>
                                        <p:tgtEl>
                                          <p:spTgt spid="95"/>
                                        </p:tgtEl>
                                      </p:cBhvr>
                                    </p:animEffect>
                                    <p:set>
                                      <p:cBhvr>
                                        <p:cTn id="691" dur="1" fill="hold">
                                          <p:stCondLst>
                                            <p:cond delay="499"/>
                                          </p:stCondLst>
                                        </p:cTn>
                                        <p:tgtEl>
                                          <p:spTgt spid="95"/>
                                        </p:tgtEl>
                                        <p:attrNameLst>
                                          <p:attrName>style.visibility</p:attrName>
                                        </p:attrNameLst>
                                      </p:cBhvr>
                                      <p:to>
                                        <p:strVal val="hidden"/>
                                      </p:to>
                                    </p:set>
                                  </p:childTnLst>
                                </p:cTn>
                              </p:par>
                              <p:par>
                                <p:cTn id="692" presetID="10" presetClass="exit" presetSubtype="0" fill="hold" nodeType="withEffect">
                                  <p:stCondLst>
                                    <p:cond delay="2000"/>
                                  </p:stCondLst>
                                  <p:childTnLst>
                                    <p:animEffect transition="out" filter="fade">
                                      <p:cBhvr>
                                        <p:cTn id="693" dur="500"/>
                                        <p:tgtEl>
                                          <p:spTgt spid="81"/>
                                        </p:tgtEl>
                                      </p:cBhvr>
                                    </p:animEffect>
                                    <p:set>
                                      <p:cBhvr>
                                        <p:cTn id="694" dur="1" fill="hold">
                                          <p:stCondLst>
                                            <p:cond delay="499"/>
                                          </p:stCondLst>
                                        </p:cTn>
                                        <p:tgtEl>
                                          <p:spTgt spid="81"/>
                                        </p:tgtEl>
                                        <p:attrNameLst>
                                          <p:attrName>style.visibility</p:attrName>
                                        </p:attrNameLst>
                                      </p:cBhvr>
                                      <p:to>
                                        <p:strVal val="hidden"/>
                                      </p:to>
                                    </p:set>
                                  </p:childTnLst>
                                </p:cTn>
                              </p:par>
                              <p:par>
                                <p:cTn id="695" presetID="10" presetClass="exit" presetSubtype="0" fill="hold" grpId="5" nodeType="withEffect">
                                  <p:stCondLst>
                                    <p:cond delay="2000"/>
                                  </p:stCondLst>
                                  <p:childTnLst>
                                    <p:animEffect transition="out" filter="fade">
                                      <p:cBhvr>
                                        <p:cTn id="696" dur="500"/>
                                        <p:tgtEl>
                                          <p:spTgt spid="161"/>
                                        </p:tgtEl>
                                      </p:cBhvr>
                                    </p:animEffect>
                                    <p:set>
                                      <p:cBhvr>
                                        <p:cTn id="697" dur="1" fill="hold">
                                          <p:stCondLst>
                                            <p:cond delay="499"/>
                                          </p:stCondLst>
                                        </p:cTn>
                                        <p:tgtEl>
                                          <p:spTgt spid="161"/>
                                        </p:tgtEl>
                                        <p:attrNameLst>
                                          <p:attrName>style.visibility</p:attrName>
                                        </p:attrNameLst>
                                      </p:cBhvr>
                                      <p:to>
                                        <p:strVal val="hidden"/>
                                      </p:to>
                                    </p:set>
                                  </p:childTnLst>
                                </p:cTn>
                              </p:par>
                              <p:par>
                                <p:cTn id="698" presetID="10" presetClass="exit" presetSubtype="0" fill="hold" nodeType="withEffect">
                                  <p:stCondLst>
                                    <p:cond delay="2000"/>
                                  </p:stCondLst>
                                  <p:childTnLst>
                                    <p:animEffect transition="out" filter="fade">
                                      <p:cBhvr>
                                        <p:cTn id="699" dur="500"/>
                                        <p:tgtEl>
                                          <p:spTgt spid="82"/>
                                        </p:tgtEl>
                                      </p:cBhvr>
                                    </p:animEffect>
                                    <p:set>
                                      <p:cBhvr>
                                        <p:cTn id="700" dur="1" fill="hold">
                                          <p:stCondLst>
                                            <p:cond delay="499"/>
                                          </p:stCondLst>
                                        </p:cTn>
                                        <p:tgtEl>
                                          <p:spTgt spid="82"/>
                                        </p:tgtEl>
                                        <p:attrNameLst>
                                          <p:attrName>style.visibility</p:attrName>
                                        </p:attrNameLst>
                                      </p:cBhvr>
                                      <p:to>
                                        <p:strVal val="hidden"/>
                                      </p:to>
                                    </p:set>
                                  </p:childTnLst>
                                </p:cTn>
                              </p:par>
                              <p:par>
                                <p:cTn id="701" presetID="10" presetClass="exit" presetSubtype="0" fill="hold" grpId="5" nodeType="withEffect">
                                  <p:stCondLst>
                                    <p:cond delay="2000"/>
                                  </p:stCondLst>
                                  <p:childTnLst>
                                    <p:animEffect transition="out" filter="fade">
                                      <p:cBhvr>
                                        <p:cTn id="702" dur="500"/>
                                        <p:tgtEl>
                                          <p:spTgt spid="162"/>
                                        </p:tgtEl>
                                      </p:cBhvr>
                                    </p:animEffect>
                                    <p:set>
                                      <p:cBhvr>
                                        <p:cTn id="703" dur="1" fill="hold">
                                          <p:stCondLst>
                                            <p:cond delay="499"/>
                                          </p:stCondLst>
                                        </p:cTn>
                                        <p:tgtEl>
                                          <p:spTgt spid="162"/>
                                        </p:tgtEl>
                                        <p:attrNameLst>
                                          <p:attrName>style.visibility</p:attrName>
                                        </p:attrNameLst>
                                      </p:cBhvr>
                                      <p:to>
                                        <p:strVal val="hidden"/>
                                      </p:to>
                                    </p:set>
                                  </p:childTnLst>
                                </p:cTn>
                              </p:par>
                              <p:par>
                                <p:cTn id="704" presetID="10" presetClass="exit" presetSubtype="0" fill="hold" nodeType="withEffect">
                                  <p:stCondLst>
                                    <p:cond delay="2000"/>
                                  </p:stCondLst>
                                  <p:childTnLst>
                                    <p:animEffect transition="out" filter="fade">
                                      <p:cBhvr>
                                        <p:cTn id="705" dur="500"/>
                                        <p:tgtEl>
                                          <p:spTgt spid="97"/>
                                        </p:tgtEl>
                                      </p:cBhvr>
                                    </p:animEffect>
                                    <p:set>
                                      <p:cBhvr>
                                        <p:cTn id="706" dur="1" fill="hold">
                                          <p:stCondLst>
                                            <p:cond delay="499"/>
                                          </p:stCondLst>
                                        </p:cTn>
                                        <p:tgtEl>
                                          <p:spTgt spid="97"/>
                                        </p:tgtEl>
                                        <p:attrNameLst>
                                          <p:attrName>style.visibility</p:attrName>
                                        </p:attrNameLst>
                                      </p:cBhvr>
                                      <p:to>
                                        <p:strVal val="hidden"/>
                                      </p:to>
                                    </p:set>
                                  </p:childTnLst>
                                </p:cTn>
                              </p:par>
                              <p:par>
                                <p:cTn id="707" presetID="10" presetClass="exit" presetSubtype="0" fill="hold" grpId="5" nodeType="withEffect">
                                  <p:stCondLst>
                                    <p:cond delay="2000"/>
                                  </p:stCondLst>
                                  <p:childTnLst>
                                    <p:animEffect transition="out" filter="fade">
                                      <p:cBhvr>
                                        <p:cTn id="708" dur="500"/>
                                        <p:tgtEl>
                                          <p:spTgt spid="163"/>
                                        </p:tgtEl>
                                      </p:cBhvr>
                                    </p:animEffect>
                                    <p:set>
                                      <p:cBhvr>
                                        <p:cTn id="709" dur="1" fill="hold">
                                          <p:stCondLst>
                                            <p:cond delay="499"/>
                                          </p:stCondLst>
                                        </p:cTn>
                                        <p:tgtEl>
                                          <p:spTgt spid="163"/>
                                        </p:tgtEl>
                                        <p:attrNameLst>
                                          <p:attrName>style.visibility</p:attrName>
                                        </p:attrNameLst>
                                      </p:cBhvr>
                                      <p:to>
                                        <p:strVal val="hidden"/>
                                      </p:to>
                                    </p:set>
                                  </p:childTnLst>
                                </p:cTn>
                              </p:par>
                              <p:par>
                                <p:cTn id="710" presetID="10" presetClass="exit" presetSubtype="0" fill="hold" nodeType="withEffect">
                                  <p:stCondLst>
                                    <p:cond delay="2000"/>
                                  </p:stCondLst>
                                  <p:childTnLst>
                                    <p:animEffect transition="out" filter="fade">
                                      <p:cBhvr>
                                        <p:cTn id="711" dur="500"/>
                                        <p:tgtEl>
                                          <p:spTgt spid="85"/>
                                        </p:tgtEl>
                                      </p:cBhvr>
                                    </p:animEffect>
                                    <p:set>
                                      <p:cBhvr>
                                        <p:cTn id="712" dur="1" fill="hold">
                                          <p:stCondLst>
                                            <p:cond delay="499"/>
                                          </p:stCondLst>
                                        </p:cTn>
                                        <p:tgtEl>
                                          <p:spTgt spid="85"/>
                                        </p:tgtEl>
                                        <p:attrNameLst>
                                          <p:attrName>style.visibility</p:attrName>
                                        </p:attrNameLst>
                                      </p:cBhvr>
                                      <p:to>
                                        <p:strVal val="hidden"/>
                                      </p:to>
                                    </p:set>
                                  </p:childTnLst>
                                </p:cTn>
                              </p:par>
                            </p:childTnLst>
                          </p:cTn>
                        </p:par>
                      </p:childTnLst>
                    </p:cTn>
                  </p:par>
                  <p:par>
                    <p:cTn id="713" fill="hold">
                      <p:stCondLst>
                        <p:cond delay="indefinite"/>
                      </p:stCondLst>
                      <p:childTnLst>
                        <p:par>
                          <p:cTn id="714" fill="hold">
                            <p:stCondLst>
                              <p:cond delay="0"/>
                            </p:stCondLst>
                            <p:childTnLst>
                              <p:par>
                                <p:cTn id="715" presetID="10" presetClass="entr" presetSubtype="0" fill="hold" grpId="0" nodeType="clickEffect">
                                  <p:stCondLst>
                                    <p:cond delay="0"/>
                                  </p:stCondLst>
                                  <p:childTnLst>
                                    <p:set>
                                      <p:cBhvr>
                                        <p:cTn id="716" dur="1" fill="hold">
                                          <p:stCondLst>
                                            <p:cond delay="0"/>
                                          </p:stCondLst>
                                        </p:cTn>
                                        <p:tgtEl>
                                          <p:spTgt spid="253"/>
                                        </p:tgtEl>
                                        <p:attrNameLst>
                                          <p:attrName>style.visibility</p:attrName>
                                        </p:attrNameLst>
                                      </p:cBhvr>
                                      <p:to>
                                        <p:strVal val="visible"/>
                                      </p:to>
                                    </p:set>
                                    <p:animEffect transition="in" filter="fade">
                                      <p:cBhvr>
                                        <p:cTn id="717" dur="500"/>
                                        <p:tgtEl>
                                          <p:spTgt spid="253"/>
                                        </p:tgtEl>
                                      </p:cBhvr>
                                    </p:animEffect>
                                  </p:childTnLst>
                                </p:cTn>
                              </p:par>
                            </p:childTnLst>
                          </p:cTn>
                        </p:par>
                        <p:par>
                          <p:cTn id="718" fill="hold">
                            <p:stCondLst>
                              <p:cond delay="500"/>
                            </p:stCondLst>
                            <p:childTnLst>
                              <p:par>
                                <p:cTn id="719" presetID="10" presetClass="entr" presetSubtype="0" fill="hold" grpId="0" nodeType="afterEffect">
                                  <p:stCondLst>
                                    <p:cond delay="0"/>
                                  </p:stCondLst>
                                  <p:childTnLst>
                                    <p:set>
                                      <p:cBhvr>
                                        <p:cTn id="720" dur="1" fill="hold">
                                          <p:stCondLst>
                                            <p:cond delay="0"/>
                                          </p:stCondLst>
                                        </p:cTn>
                                        <p:tgtEl>
                                          <p:spTgt spid="80"/>
                                        </p:tgtEl>
                                        <p:attrNameLst>
                                          <p:attrName>style.visibility</p:attrName>
                                        </p:attrNameLst>
                                      </p:cBhvr>
                                      <p:to>
                                        <p:strVal val="visible"/>
                                      </p:to>
                                    </p:set>
                                    <p:animEffect transition="in" filter="fade">
                                      <p:cBhvr>
                                        <p:cTn id="721" dur="500"/>
                                        <p:tgtEl>
                                          <p:spTgt spid="80"/>
                                        </p:tgtEl>
                                      </p:cBhvr>
                                    </p:animEffect>
                                  </p:childTnLst>
                                </p:cTn>
                              </p:par>
                            </p:childTnLst>
                          </p:cTn>
                        </p:par>
                      </p:childTnLst>
                    </p:cTn>
                  </p:par>
                  <p:par>
                    <p:cTn id="722" fill="hold">
                      <p:stCondLst>
                        <p:cond delay="indefinite"/>
                      </p:stCondLst>
                      <p:childTnLst>
                        <p:par>
                          <p:cTn id="723" fill="hold">
                            <p:stCondLst>
                              <p:cond delay="0"/>
                            </p:stCondLst>
                            <p:childTnLst>
                              <p:par>
                                <p:cTn id="724" presetID="10" presetClass="exit" presetSubtype="0" fill="hold" nodeType="clickEffect">
                                  <p:stCondLst>
                                    <p:cond delay="0"/>
                                  </p:stCondLst>
                                  <p:childTnLst>
                                    <p:animEffect transition="out" filter="fade">
                                      <p:cBhvr>
                                        <p:cTn id="725" dur="500"/>
                                        <p:tgtEl>
                                          <p:spTgt spid="92"/>
                                        </p:tgtEl>
                                      </p:cBhvr>
                                    </p:animEffect>
                                    <p:set>
                                      <p:cBhvr>
                                        <p:cTn id="726" dur="1" fill="hold">
                                          <p:stCondLst>
                                            <p:cond delay="499"/>
                                          </p:stCondLst>
                                        </p:cTn>
                                        <p:tgtEl>
                                          <p:spTgt spid="92"/>
                                        </p:tgtEl>
                                        <p:attrNameLst>
                                          <p:attrName>style.visibility</p:attrName>
                                        </p:attrNameLst>
                                      </p:cBhvr>
                                      <p:to>
                                        <p:strVal val="hidden"/>
                                      </p:to>
                                    </p:set>
                                  </p:childTnLst>
                                </p:cTn>
                              </p:par>
                              <p:par>
                                <p:cTn id="727" presetID="10" presetClass="exit" presetSubtype="0" fill="hold" grpId="7" nodeType="withEffect">
                                  <p:stCondLst>
                                    <p:cond delay="0"/>
                                  </p:stCondLst>
                                  <p:childTnLst>
                                    <p:animEffect transition="out" filter="fade">
                                      <p:cBhvr>
                                        <p:cTn id="728" dur="500"/>
                                        <p:tgtEl>
                                          <p:spTgt spid="167"/>
                                        </p:tgtEl>
                                      </p:cBhvr>
                                    </p:animEffect>
                                    <p:set>
                                      <p:cBhvr>
                                        <p:cTn id="729" dur="1" fill="hold">
                                          <p:stCondLst>
                                            <p:cond delay="499"/>
                                          </p:stCondLst>
                                        </p:cTn>
                                        <p:tgtEl>
                                          <p:spTgt spid="167"/>
                                        </p:tgtEl>
                                        <p:attrNameLst>
                                          <p:attrName>style.visibility</p:attrName>
                                        </p:attrNameLst>
                                      </p:cBhvr>
                                      <p:to>
                                        <p:strVal val="hidden"/>
                                      </p:to>
                                    </p:set>
                                  </p:childTnLst>
                                </p:cTn>
                              </p:par>
                              <p:par>
                                <p:cTn id="730" presetID="10" presetClass="exit" presetSubtype="0" fill="hold" nodeType="withEffect">
                                  <p:stCondLst>
                                    <p:cond delay="0"/>
                                  </p:stCondLst>
                                  <p:childTnLst>
                                    <p:animEffect transition="out" filter="fade">
                                      <p:cBhvr>
                                        <p:cTn id="731" dur="500"/>
                                        <p:tgtEl>
                                          <p:spTgt spid="108"/>
                                        </p:tgtEl>
                                      </p:cBhvr>
                                    </p:animEffect>
                                    <p:set>
                                      <p:cBhvr>
                                        <p:cTn id="732" dur="1" fill="hold">
                                          <p:stCondLst>
                                            <p:cond delay="499"/>
                                          </p:stCondLst>
                                        </p:cTn>
                                        <p:tgtEl>
                                          <p:spTgt spid="108"/>
                                        </p:tgtEl>
                                        <p:attrNameLst>
                                          <p:attrName>style.visibility</p:attrName>
                                        </p:attrNameLst>
                                      </p:cBhvr>
                                      <p:to>
                                        <p:strVal val="hidden"/>
                                      </p:to>
                                    </p:set>
                                  </p:childTnLst>
                                </p:cTn>
                              </p:par>
                              <p:par>
                                <p:cTn id="733" presetID="10" presetClass="exit" presetSubtype="0" fill="hold" grpId="7" nodeType="withEffect">
                                  <p:stCondLst>
                                    <p:cond delay="0"/>
                                  </p:stCondLst>
                                  <p:childTnLst>
                                    <p:animEffect transition="out" filter="fade">
                                      <p:cBhvr>
                                        <p:cTn id="734" dur="500"/>
                                        <p:tgtEl>
                                          <p:spTgt spid="173"/>
                                        </p:tgtEl>
                                      </p:cBhvr>
                                    </p:animEffect>
                                    <p:set>
                                      <p:cBhvr>
                                        <p:cTn id="735" dur="1" fill="hold">
                                          <p:stCondLst>
                                            <p:cond delay="499"/>
                                          </p:stCondLst>
                                        </p:cTn>
                                        <p:tgtEl>
                                          <p:spTgt spid="173"/>
                                        </p:tgtEl>
                                        <p:attrNameLst>
                                          <p:attrName>style.visibility</p:attrName>
                                        </p:attrNameLst>
                                      </p:cBhvr>
                                      <p:to>
                                        <p:strVal val="hidden"/>
                                      </p:to>
                                    </p:set>
                                  </p:childTnLst>
                                </p:cTn>
                              </p:par>
                              <p:par>
                                <p:cTn id="736" presetID="10" presetClass="exit" presetSubtype="0" fill="hold" nodeType="withEffect">
                                  <p:stCondLst>
                                    <p:cond delay="0"/>
                                  </p:stCondLst>
                                  <p:childTnLst>
                                    <p:animEffect transition="out" filter="fade">
                                      <p:cBhvr>
                                        <p:cTn id="737" dur="500"/>
                                        <p:tgtEl>
                                          <p:spTgt spid="132"/>
                                        </p:tgtEl>
                                      </p:cBhvr>
                                    </p:animEffect>
                                    <p:set>
                                      <p:cBhvr>
                                        <p:cTn id="738" dur="1" fill="hold">
                                          <p:stCondLst>
                                            <p:cond delay="499"/>
                                          </p:stCondLst>
                                        </p:cTn>
                                        <p:tgtEl>
                                          <p:spTgt spid="132"/>
                                        </p:tgtEl>
                                        <p:attrNameLst>
                                          <p:attrName>style.visibility</p:attrName>
                                        </p:attrNameLst>
                                      </p:cBhvr>
                                      <p:to>
                                        <p:strVal val="hidden"/>
                                      </p:to>
                                    </p:set>
                                  </p:childTnLst>
                                </p:cTn>
                              </p:par>
                              <p:par>
                                <p:cTn id="739" presetID="10" presetClass="exit" presetSubtype="0" fill="hold" grpId="7" nodeType="withEffect">
                                  <p:stCondLst>
                                    <p:cond delay="0"/>
                                  </p:stCondLst>
                                  <p:childTnLst>
                                    <p:animEffect transition="out" filter="fade">
                                      <p:cBhvr>
                                        <p:cTn id="740" dur="500"/>
                                        <p:tgtEl>
                                          <p:spTgt spid="174"/>
                                        </p:tgtEl>
                                      </p:cBhvr>
                                    </p:animEffect>
                                    <p:set>
                                      <p:cBhvr>
                                        <p:cTn id="741" dur="1" fill="hold">
                                          <p:stCondLst>
                                            <p:cond delay="499"/>
                                          </p:stCondLst>
                                        </p:cTn>
                                        <p:tgtEl>
                                          <p:spTgt spid="174"/>
                                        </p:tgtEl>
                                        <p:attrNameLst>
                                          <p:attrName>style.visibility</p:attrName>
                                        </p:attrNameLst>
                                      </p:cBhvr>
                                      <p:to>
                                        <p:strVal val="hidden"/>
                                      </p:to>
                                    </p:set>
                                  </p:childTnLst>
                                </p:cTn>
                              </p:par>
                              <p:par>
                                <p:cTn id="742" presetID="10" presetClass="exit" presetSubtype="0" fill="hold" nodeType="withEffect">
                                  <p:stCondLst>
                                    <p:cond delay="0"/>
                                  </p:stCondLst>
                                  <p:childTnLst>
                                    <p:animEffect transition="out" filter="fade">
                                      <p:cBhvr>
                                        <p:cTn id="743" dur="500"/>
                                        <p:tgtEl>
                                          <p:spTgt spid="136"/>
                                        </p:tgtEl>
                                      </p:cBhvr>
                                    </p:animEffect>
                                    <p:set>
                                      <p:cBhvr>
                                        <p:cTn id="744" dur="1" fill="hold">
                                          <p:stCondLst>
                                            <p:cond delay="499"/>
                                          </p:stCondLst>
                                        </p:cTn>
                                        <p:tgtEl>
                                          <p:spTgt spid="136"/>
                                        </p:tgtEl>
                                        <p:attrNameLst>
                                          <p:attrName>style.visibility</p:attrName>
                                        </p:attrNameLst>
                                      </p:cBhvr>
                                      <p:to>
                                        <p:strVal val="hidden"/>
                                      </p:to>
                                    </p:set>
                                  </p:childTnLst>
                                </p:cTn>
                              </p:par>
                              <p:par>
                                <p:cTn id="745" presetID="10" presetClass="exit" presetSubtype="0" fill="hold" grpId="7" nodeType="withEffect">
                                  <p:stCondLst>
                                    <p:cond delay="0"/>
                                  </p:stCondLst>
                                  <p:childTnLst>
                                    <p:animEffect transition="out" filter="fade">
                                      <p:cBhvr>
                                        <p:cTn id="746" dur="500"/>
                                        <p:tgtEl>
                                          <p:spTgt spid="175"/>
                                        </p:tgtEl>
                                      </p:cBhvr>
                                    </p:animEffect>
                                    <p:set>
                                      <p:cBhvr>
                                        <p:cTn id="747" dur="1" fill="hold">
                                          <p:stCondLst>
                                            <p:cond delay="499"/>
                                          </p:stCondLst>
                                        </p:cTn>
                                        <p:tgtEl>
                                          <p:spTgt spid="175"/>
                                        </p:tgtEl>
                                        <p:attrNameLst>
                                          <p:attrName>style.visibility</p:attrName>
                                        </p:attrNameLst>
                                      </p:cBhvr>
                                      <p:to>
                                        <p:strVal val="hidden"/>
                                      </p:to>
                                    </p:set>
                                  </p:childTnLst>
                                </p:cTn>
                              </p:par>
                              <p:par>
                                <p:cTn id="748" presetID="10" presetClass="exit" presetSubtype="0" fill="hold" nodeType="withEffect">
                                  <p:stCondLst>
                                    <p:cond delay="0"/>
                                  </p:stCondLst>
                                  <p:childTnLst>
                                    <p:animEffect transition="out" filter="fade">
                                      <p:cBhvr>
                                        <p:cTn id="749" dur="500"/>
                                        <p:tgtEl>
                                          <p:spTgt spid="138"/>
                                        </p:tgtEl>
                                      </p:cBhvr>
                                    </p:animEffect>
                                    <p:set>
                                      <p:cBhvr>
                                        <p:cTn id="750" dur="1" fill="hold">
                                          <p:stCondLst>
                                            <p:cond delay="499"/>
                                          </p:stCondLst>
                                        </p:cTn>
                                        <p:tgtEl>
                                          <p:spTgt spid="138"/>
                                        </p:tgtEl>
                                        <p:attrNameLst>
                                          <p:attrName>style.visibility</p:attrName>
                                        </p:attrNameLst>
                                      </p:cBhvr>
                                      <p:to>
                                        <p:strVal val="hidden"/>
                                      </p:to>
                                    </p:set>
                                  </p:childTnLst>
                                </p:cTn>
                              </p:par>
                            </p:childTnLst>
                          </p:cTn>
                        </p:par>
                        <p:par>
                          <p:cTn id="751" fill="hold">
                            <p:stCondLst>
                              <p:cond delay="500"/>
                            </p:stCondLst>
                            <p:childTnLst>
                              <p:par>
                                <p:cTn id="752" presetID="10" presetClass="entr" presetSubtype="0" fill="hold" nodeType="afterEffect">
                                  <p:stCondLst>
                                    <p:cond delay="2000"/>
                                  </p:stCondLst>
                                  <p:childTnLst>
                                    <p:set>
                                      <p:cBhvr>
                                        <p:cTn id="753" dur="1" fill="hold">
                                          <p:stCondLst>
                                            <p:cond delay="0"/>
                                          </p:stCondLst>
                                        </p:cTn>
                                        <p:tgtEl>
                                          <p:spTgt spid="92"/>
                                        </p:tgtEl>
                                        <p:attrNameLst>
                                          <p:attrName>style.visibility</p:attrName>
                                        </p:attrNameLst>
                                      </p:cBhvr>
                                      <p:to>
                                        <p:strVal val="visible"/>
                                      </p:to>
                                    </p:set>
                                    <p:animEffect transition="in" filter="fade">
                                      <p:cBhvr>
                                        <p:cTn id="754" dur="500"/>
                                        <p:tgtEl>
                                          <p:spTgt spid="92"/>
                                        </p:tgtEl>
                                      </p:cBhvr>
                                    </p:animEffect>
                                  </p:childTnLst>
                                </p:cTn>
                              </p:par>
                              <p:par>
                                <p:cTn id="755" presetID="10" presetClass="entr" presetSubtype="0" fill="hold" grpId="8" nodeType="withEffect">
                                  <p:stCondLst>
                                    <p:cond delay="2000"/>
                                  </p:stCondLst>
                                  <p:childTnLst>
                                    <p:set>
                                      <p:cBhvr>
                                        <p:cTn id="756" dur="1" fill="hold">
                                          <p:stCondLst>
                                            <p:cond delay="0"/>
                                          </p:stCondLst>
                                        </p:cTn>
                                        <p:tgtEl>
                                          <p:spTgt spid="167"/>
                                        </p:tgtEl>
                                        <p:attrNameLst>
                                          <p:attrName>style.visibility</p:attrName>
                                        </p:attrNameLst>
                                      </p:cBhvr>
                                      <p:to>
                                        <p:strVal val="visible"/>
                                      </p:to>
                                    </p:set>
                                    <p:animEffect transition="in" filter="fade">
                                      <p:cBhvr>
                                        <p:cTn id="757" dur="500"/>
                                        <p:tgtEl>
                                          <p:spTgt spid="167"/>
                                        </p:tgtEl>
                                      </p:cBhvr>
                                    </p:animEffect>
                                  </p:childTnLst>
                                </p:cTn>
                              </p:par>
                              <p:par>
                                <p:cTn id="758" presetID="10" presetClass="entr" presetSubtype="0" fill="hold" nodeType="withEffect">
                                  <p:stCondLst>
                                    <p:cond delay="2000"/>
                                  </p:stCondLst>
                                  <p:childTnLst>
                                    <p:set>
                                      <p:cBhvr>
                                        <p:cTn id="759" dur="1" fill="hold">
                                          <p:stCondLst>
                                            <p:cond delay="0"/>
                                          </p:stCondLst>
                                        </p:cTn>
                                        <p:tgtEl>
                                          <p:spTgt spid="108"/>
                                        </p:tgtEl>
                                        <p:attrNameLst>
                                          <p:attrName>style.visibility</p:attrName>
                                        </p:attrNameLst>
                                      </p:cBhvr>
                                      <p:to>
                                        <p:strVal val="visible"/>
                                      </p:to>
                                    </p:set>
                                    <p:animEffect transition="in" filter="fade">
                                      <p:cBhvr>
                                        <p:cTn id="760" dur="500"/>
                                        <p:tgtEl>
                                          <p:spTgt spid="108"/>
                                        </p:tgtEl>
                                      </p:cBhvr>
                                    </p:animEffect>
                                  </p:childTnLst>
                                </p:cTn>
                              </p:par>
                              <p:par>
                                <p:cTn id="761" presetID="10" presetClass="entr" presetSubtype="0" fill="hold" grpId="8" nodeType="withEffect">
                                  <p:stCondLst>
                                    <p:cond delay="2000"/>
                                  </p:stCondLst>
                                  <p:childTnLst>
                                    <p:set>
                                      <p:cBhvr>
                                        <p:cTn id="762" dur="1" fill="hold">
                                          <p:stCondLst>
                                            <p:cond delay="0"/>
                                          </p:stCondLst>
                                        </p:cTn>
                                        <p:tgtEl>
                                          <p:spTgt spid="173"/>
                                        </p:tgtEl>
                                        <p:attrNameLst>
                                          <p:attrName>style.visibility</p:attrName>
                                        </p:attrNameLst>
                                      </p:cBhvr>
                                      <p:to>
                                        <p:strVal val="visible"/>
                                      </p:to>
                                    </p:set>
                                    <p:animEffect transition="in" filter="fade">
                                      <p:cBhvr>
                                        <p:cTn id="763" dur="500"/>
                                        <p:tgtEl>
                                          <p:spTgt spid="173"/>
                                        </p:tgtEl>
                                      </p:cBhvr>
                                    </p:animEffect>
                                  </p:childTnLst>
                                </p:cTn>
                              </p:par>
                              <p:par>
                                <p:cTn id="764" presetID="10" presetClass="entr" presetSubtype="0" fill="hold" nodeType="withEffect">
                                  <p:stCondLst>
                                    <p:cond delay="2000"/>
                                  </p:stCondLst>
                                  <p:childTnLst>
                                    <p:set>
                                      <p:cBhvr>
                                        <p:cTn id="765" dur="1" fill="hold">
                                          <p:stCondLst>
                                            <p:cond delay="0"/>
                                          </p:stCondLst>
                                        </p:cTn>
                                        <p:tgtEl>
                                          <p:spTgt spid="132"/>
                                        </p:tgtEl>
                                        <p:attrNameLst>
                                          <p:attrName>style.visibility</p:attrName>
                                        </p:attrNameLst>
                                      </p:cBhvr>
                                      <p:to>
                                        <p:strVal val="visible"/>
                                      </p:to>
                                    </p:set>
                                    <p:animEffect transition="in" filter="fade">
                                      <p:cBhvr>
                                        <p:cTn id="766" dur="500"/>
                                        <p:tgtEl>
                                          <p:spTgt spid="132"/>
                                        </p:tgtEl>
                                      </p:cBhvr>
                                    </p:animEffect>
                                  </p:childTnLst>
                                </p:cTn>
                              </p:par>
                              <p:par>
                                <p:cTn id="767" presetID="10" presetClass="entr" presetSubtype="0" fill="hold" grpId="8" nodeType="withEffect">
                                  <p:stCondLst>
                                    <p:cond delay="2000"/>
                                  </p:stCondLst>
                                  <p:childTnLst>
                                    <p:set>
                                      <p:cBhvr>
                                        <p:cTn id="768" dur="1" fill="hold">
                                          <p:stCondLst>
                                            <p:cond delay="0"/>
                                          </p:stCondLst>
                                        </p:cTn>
                                        <p:tgtEl>
                                          <p:spTgt spid="174"/>
                                        </p:tgtEl>
                                        <p:attrNameLst>
                                          <p:attrName>style.visibility</p:attrName>
                                        </p:attrNameLst>
                                      </p:cBhvr>
                                      <p:to>
                                        <p:strVal val="visible"/>
                                      </p:to>
                                    </p:set>
                                    <p:animEffect transition="in" filter="fade">
                                      <p:cBhvr>
                                        <p:cTn id="769" dur="500"/>
                                        <p:tgtEl>
                                          <p:spTgt spid="174"/>
                                        </p:tgtEl>
                                      </p:cBhvr>
                                    </p:animEffect>
                                  </p:childTnLst>
                                </p:cTn>
                              </p:par>
                              <p:par>
                                <p:cTn id="770" presetID="10" presetClass="entr" presetSubtype="0" fill="hold" nodeType="withEffect">
                                  <p:stCondLst>
                                    <p:cond delay="2000"/>
                                  </p:stCondLst>
                                  <p:childTnLst>
                                    <p:set>
                                      <p:cBhvr>
                                        <p:cTn id="771" dur="1" fill="hold">
                                          <p:stCondLst>
                                            <p:cond delay="0"/>
                                          </p:stCondLst>
                                        </p:cTn>
                                        <p:tgtEl>
                                          <p:spTgt spid="136"/>
                                        </p:tgtEl>
                                        <p:attrNameLst>
                                          <p:attrName>style.visibility</p:attrName>
                                        </p:attrNameLst>
                                      </p:cBhvr>
                                      <p:to>
                                        <p:strVal val="visible"/>
                                      </p:to>
                                    </p:set>
                                    <p:animEffect transition="in" filter="fade">
                                      <p:cBhvr>
                                        <p:cTn id="772" dur="500"/>
                                        <p:tgtEl>
                                          <p:spTgt spid="136"/>
                                        </p:tgtEl>
                                      </p:cBhvr>
                                    </p:animEffect>
                                  </p:childTnLst>
                                </p:cTn>
                              </p:par>
                              <p:par>
                                <p:cTn id="773" presetID="10" presetClass="entr" presetSubtype="0" fill="hold" grpId="8" nodeType="withEffect">
                                  <p:stCondLst>
                                    <p:cond delay="2000"/>
                                  </p:stCondLst>
                                  <p:childTnLst>
                                    <p:set>
                                      <p:cBhvr>
                                        <p:cTn id="774" dur="1" fill="hold">
                                          <p:stCondLst>
                                            <p:cond delay="0"/>
                                          </p:stCondLst>
                                        </p:cTn>
                                        <p:tgtEl>
                                          <p:spTgt spid="175"/>
                                        </p:tgtEl>
                                        <p:attrNameLst>
                                          <p:attrName>style.visibility</p:attrName>
                                        </p:attrNameLst>
                                      </p:cBhvr>
                                      <p:to>
                                        <p:strVal val="visible"/>
                                      </p:to>
                                    </p:set>
                                    <p:animEffect transition="in" filter="fade">
                                      <p:cBhvr>
                                        <p:cTn id="775" dur="500"/>
                                        <p:tgtEl>
                                          <p:spTgt spid="175"/>
                                        </p:tgtEl>
                                      </p:cBhvr>
                                    </p:animEffect>
                                  </p:childTnLst>
                                </p:cTn>
                              </p:par>
                              <p:par>
                                <p:cTn id="776" presetID="10" presetClass="entr" presetSubtype="0" fill="hold" nodeType="withEffect">
                                  <p:stCondLst>
                                    <p:cond delay="2000"/>
                                  </p:stCondLst>
                                  <p:childTnLst>
                                    <p:set>
                                      <p:cBhvr>
                                        <p:cTn id="777" dur="1" fill="hold">
                                          <p:stCondLst>
                                            <p:cond delay="0"/>
                                          </p:stCondLst>
                                        </p:cTn>
                                        <p:tgtEl>
                                          <p:spTgt spid="138"/>
                                        </p:tgtEl>
                                        <p:attrNameLst>
                                          <p:attrName>style.visibility</p:attrName>
                                        </p:attrNameLst>
                                      </p:cBhvr>
                                      <p:to>
                                        <p:strVal val="visible"/>
                                      </p:to>
                                    </p:set>
                                    <p:animEffect transition="in" filter="fade">
                                      <p:cBhvr>
                                        <p:cTn id="778" dur="500"/>
                                        <p:tgtEl>
                                          <p:spTgt spid="138"/>
                                        </p:tgtEl>
                                      </p:cBhvr>
                                    </p:animEffect>
                                  </p:childTnLst>
                                </p:cTn>
                              </p:par>
                              <p:par>
                                <p:cTn id="779" presetID="10" presetClass="exit" presetSubtype="0" fill="hold" nodeType="withEffect">
                                  <p:stCondLst>
                                    <p:cond delay="2000"/>
                                  </p:stCondLst>
                                  <p:childTnLst>
                                    <p:animEffect transition="out" filter="fade">
                                      <p:cBhvr>
                                        <p:cTn id="780" dur="500"/>
                                        <p:tgtEl>
                                          <p:spTgt spid="160"/>
                                        </p:tgtEl>
                                      </p:cBhvr>
                                    </p:animEffect>
                                    <p:set>
                                      <p:cBhvr>
                                        <p:cTn id="781" dur="1" fill="hold">
                                          <p:stCondLst>
                                            <p:cond delay="499"/>
                                          </p:stCondLst>
                                        </p:cTn>
                                        <p:tgtEl>
                                          <p:spTgt spid="160"/>
                                        </p:tgtEl>
                                        <p:attrNameLst>
                                          <p:attrName>style.visibility</p:attrName>
                                        </p:attrNameLst>
                                      </p:cBhvr>
                                      <p:to>
                                        <p:strVal val="hidden"/>
                                      </p:to>
                                    </p:set>
                                  </p:childTnLst>
                                </p:cTn>
                              </p:par>
                              <p:par>
                                <p:cTn id="782" presetID="10" presetClass="exit" presetSubtype="0" fill="hold" grpId="7" nodeType="withEffect">
                                  <p:stCondLst>
                                    <p:cond delay="2000"/>
                                  </p:stCondLst>
                                  <p:childTnLst>
                                    <p:animEffect transition="out" filter="fade">
                                      <p:cBhvr>
                                        <p:cTn id="783" dur="500"/>
                                        <p:tgtEl>
                                          <p:spTgt spid="172"/>
                                        </p:tgtEl>
                                      </p:cBhvr>
                                    </p:animEffect>
                                    <p:set>
                                      <p:cBhvr>
                                        <p:cTn id="784" dur="1" fill="hold">
                                          <p:stCondLst>
                                            <p:cond delay="499"/>
                                          </p:stCondLst>
                                        </p:cTn>
                                        <p:tgtEl>
                                          <p:spTgt spid="172"/>
                                        </p:tgtEl>
                                        <p:attrNameLst>
                                          <p:attrName>style.visibility</p:attrName>
                                        </p:attrNameLst>
                                      </p:cBhvr>
                                      <p:to>
                                        <p:strVal val="hidden"/>
                                      </p:to>
                                    </p:set>
                                  </p:childTnLst>
                                </p:cTn>
                              </p:par>
                              <p:par>
                                <p:cTn id="785" presetID="10" presetClass="exit" presetSubtype="0" fill="hold" nodeType="withEffect">
                                  <p:stCondLst>
                                    <p:cond delay="2000"/>
                                  </p:stCondLst>
                                  <p:childTnLst>
                                    <p:animEffect transition="out" filter="fade">
                                      <p:cBhvr>
                                        <p:cTn id="786" dur="500"/>
                                        <p:tgtEl>
                                          <p:spTgt spid="109"/>
                                        </p:tgtEl>
                                      </p:cBhvr>
                                    </p:animEffect>
                                    <p:set>
                                      <p:cBhvr>
                                        <p:cTn id="787" dur="1" fill="hold">
                                          <p:stCondLst>
                                            <p:cond delay="499"/>
                                          </p:stCondLst>
                                        </p:cTn>
                                        <p:tgtEl>
                                          <p:spTgt spid="109"/>
                                        </p:tgtEl>
                                        <p:attrNameLst>
                                          <p:attrName>style.visibility</p:attrName>
                                        </p:attrNameLst>
                                      </p:cBhvr>
                                      <p:to>
                                        <p:strVal val="hidden"/>
                                      </p:to>
                                    </p:set>
                                  </p:childTnLst>
                                </p:cTn>
                              </p:par>
                              <p:par>
                                <p:cTn id="788" presetID="10" presetClass="exit" presetSubtype="0" fill="hold" grpId="7" nodeType="withEffect">
                                  <p:stCondLst>
                                    <p:cond delay="2000"/>
                                  </p:stCondLst>
                                  <p:childTnLst>
                                    <p:animEffect transition="out" filter="fade">
                                      <p:cBhvr>
                                        <p:cTn id="789" dur="500"/>
                                        <p:tgtEl>
                                          <p:spTgt spid="168"/>
                                        </p:tgtEl>
                                      </p:cBhvr>
                                    </p:animEffect>
                                    <p:set>
                                      <p:cBhvr>
                                        <p:cTn id="790" dur="1" fill="hold">
                                          <p:stCondLst>
                                            <p:cond delay="499"/>
                                          </p:stCondLst>
                                        </p:cTn>
                                        <p:tgtEl>
                                          <p:spTgt spid="168"/>
                                        </p:tgtEl>
                                        <p:attrNameLst>
                                          <p:attrName>style.visibility</p:attrName>
                                        </p:attrNameLst>
                                      </p:cBhvr>
                                      <p:to>
                                        <p:strVal val="hidden"/>
                                      </p:to>
                                    </p:set>
                                  </p:childTnLst>
                                </p:cTn>
                              </p:par>
                              <p:par>
                                <p:cTn id="791" presetID="10" presetClass="exit" presetSubtype="0" fill="hold" nodeType="withEffect">
                                  <p:stCondLst>
                                    <p:cond delay="2000"/>
                                  </p:stCondLst>
                                  <p:childTnLst>
                                    <p:animEffect transition="out" filter="fade">
                                      <p:cBhvr>
                                        <p:cTn id="792" dur="500"/>
                                        <p:tgtEl>
                                          <p:spTgt spid="110"/>
                                        </p:tgtEl>
                                      </p:cBhvr>
                                    </p:animEffect>
                                    <p:set>
                                      <p:cBhvr>
                                        <p:cTn id="793" dur="1" fill="hold">
                                          <p:stCondLst>
                                            <p:cond delay="499"/>
                                          </p:stCondLst>
                                        </p:cTn>
                                        <p:tgtEl>
                                          <p:spTgt spid="110"/>
                                        </p:tgtEl>
                                        <p:attrNameLst>
                                          <p:attrName>style.visibility</p:attrName>
                                        </p:attrNameLst>
                                      </p:cBhvr>
                                      <p:to>
                                        <p:strVal val="hidden"/>
                                      </p:to>
                                    </p:set>
                                  </p:childTnLst>
                                </p:cTn>
                              </p:par>
                              <p:par>
                                <p:cTn id="794" presetID="10" presetClass="exit" presetSubtype="0" fill="hold" grpId="7" nodeType="withEffect">
                                  <p:stCondLst>
                                    <p:cond delay="2000"/>
                                  </p:stCondLst>
                                  <p:childTnLst>
                                    <p:animEffect transition="out" filter="fade">
                                      <p:cBhvr>
                                        <p:cTn id="795" dur="500"/>
                                        <p:tgtEl>
                                          <p:spTgt spid="169"/>
                                        </p:tgtEl>
                                      </p:cBhvr>
                                    </p:animEffect>
                                    <p:set>
                                      <p:cBhvr>
                                        <p:cTn id="796" dur="1" fill="hold">
                                          <p:stCondLst>
                                            <p:cond delay="499"/>
                                          </p:stCondLst>
                                        </p:cTn>
                                        <p:tgtEl>
                                          <p:spTgt spid="169"/>
                                        </p:tgtEl>
                                        <p:attrNameLst>
                                          <p:attrName>style.visibility</p:attrName>
                                        </p:attrNameLst>
                                      </p:cBhvr>
                                      <p:to>
                                        <p:strVal val="hidden"/>
                                      </p:to>
                                    </p:set>
                                  </p:childTnLst>
                                </p:cTn>
                              </p:par>
                              <p:par>
                                <p:cTn id="797" presetID="10" presetClass="exit" presetSubtype="0" fill="hold" nodeType="withEffect">
                                  <p:stCondLst>
                                    <p:cond delay="2000"/>
                                  </p:stCondLst>
                                  <p:childTnLst>
                                    <p:animEffect transition="out" filter="fade">
                                      <p:cBhvr>
                                        <p:cTn id="798" dur="500"/>
                                        <p:tgtEl>
                                          <p:spTgt spid="113"/>
                                        </p:tgtEl>
                                      </p:cBhvr>
                                    </p:animEffect>
                                    <p:set>
                                      <p:cBhvr>
                                        <p:cTn id="799" dur="1" fill="hold">
                                          <p:stCondLst>
                                            <p:cond delay="499"/>
                                          </p:stCondLst>
                                        </p:cTn>
                                        <p:tgtEl>
                                          <p:spTgt spid="113"/>
                                        </p:tgtEl>
                                        <p:attrNameLst>
                                          <p:attrName>style.visibility</p:attrName>
                                        </p:attrNameLst>
                                      </p:cBhvr>
                                      <p:to>
                                        <p:strVal val="hidden"/>
                                      </p:to>
                                    </p:set>
                                  </p:childTnLst>
                                </p:cTn>
                              </p:par>
                              <p:par>
                                <p:cTn id="800" presetID="10" presetClass="exit" presetSubtype="0" fill="hold" grpId="7" nodeType="withEffect">
                                  <p:stCondLst>
                                    <p:cond delay="2000"/>
                                  </p:stCondLst>
                                  <p:childTnLst>
                                    <p:animEffect transition="out" filter="fade">
                                      <p:cBhvr>
                                        <p:cTn id="801" dur="500"/>
                                        <p:tgtEl>
                                          <p:spTgt spid="170"/>
                                        </p:tgtEl>
                                      </p:cBhvr>
                                    </p:animEffect>
                                    <p:set>
                                      <p:cBhvr>
                                        <p:cTn id="802" dur="1" fill="hold">
                                          <p:stCondLst>
                                            <p:cond delay="499"/>
                                          </p:stCondLst>
                                        </p:cTn>
                                        <p:tgtEl>
                                          <p:spTgt spid="170"/>
                                        </p:tgtEl>
                                        <p:attrNameLst>
                                          <p:attrName>style.visibility</p:attrName>
                                        </p:attrNameLst>
                                      </p:cBhvr>
                                      <p:to>
                                        <p:strVal val="hidden"/>
                                      </p:to>
                                    </p:set>
                                  </p:childTnLst>
                                </p:cTn>
                              </p:par>
                              <p:par>
                                <p:cTn id="803" presetID="10" presetClass="exit" presetSubtype="0" fill="hold" nodeType="withEffect">
                                  <p:stCondLst>
                                    <p:cond delay="2000"/>
                                  </p:stCondLst>
                                  <p:childTnLst>
                                    <p:animEffect transition="out" filter="fade">
                                      <p:cBhvr>
                                        <p:cTn id="804" dur="500"/>
                                        <p:tgtEl>
                                          <p:spTgt spid="117"/>
                                        </p:tgtEl>
                                      </p:cBhvr>
                                    </p:animEffect>
                                    <p:set>
                                      <p:cBhvr>
                                        <p:cTn id="805" dur="1" fill="hold">
                                          <p:stCondLst>
                                            <p:cond delay="499"/>
                                          </p:stCondLst>
                                        </p:cTn>
                                        <p:tgtEl>
                                          <p:spTgt spid="117"/>
                                        </p:tgtEl>
                                        <p:attrNameLst>
                                          <p:attrName>style.visibility</p:attrName>
                                        </p:attrNameLst>
                                      </p:cBhvr>
                                      <p:to>
                                        <p:strVal val="hidden"/>
                                      </p:to>
                                    </p:set>
                                  </p:childTnLst>
                                </p:cTn>
                              </p:par>
                              <p:par>
                                <p:cTn id="806" presetID="10" presetClass="exit" presetSubtype="0" fill="hold" grpId="7" nodeType="withEffect">
                                  <p:stCondLst>
                                    <p:cond delay="2000"/>
                                  </p:stCondLst>
                                  <p:childTnLst>
                                    <p:animEffect transition="out" filter="fade">
                                      <p:cBhvr>
                                        <p:cTn id="807" dur="500"/>
                                        <p:tgtEl>
                                          <p:spTgt spid="171"/>
                                        </p:tgtEl>
                                      </p:cBhvr>
                                    </p:animEffect>
                                    <p:set>
                                      <p:cBhvr>
                                        <p:cTn id="808" dur="1" fill="hold">
                                          <p:stCondLst>
                                            <p:cond delay="499"/>
                                          </p:stCondLst>
                                        </p:cTn>
                                        <p:tgtEl>
                                          <p:spTgt spid="171"/>
                                        </p:tgtEl>
                                        <p:attrNameLst>
                                          <p:attrName>style.visibility</p:attrName>
                                        </p:attrNameLst>
                                      </p:cBhvr>
                                      <p:to>
                                        <p:strVal val="hidden"/>
                                      </p:to>
                                    </p:set>
                                  </p:childTnLst>
                                </p:cTn>
                              </p:par>
                              <p:par>
                                <p:cTn id="809" presetID="10" presetClass="exit" presetSubtype="0" fill="hold" nodeType="withEffect">
                                  <p:stCondLst>
                                    <p:cond delay="2000"/>
                                  </p:stCondLst>
                                  <p:childTnLst>
                                    <p:animEffect transition="out" filter="fade">
                                      <p:cBhvr>
                                        <p:cTn id="810" dur="500"/>
                                        <p:tgtEl>
                                          <p:spTgt spid="115"/>
                                        </p:tgtEl>
                                      </p:cBhvr>
                                    </p:animEffect>
                                    <p:set>
                                      <p:cBhvr>
                                        <p:cTn id="811" dur="1" fill="hold">
                                          <p:stCondLst>
                                            <p:cond delay="499"/>
                                          </p:stCondLst>
                                        </p:cTn>
                                        <p:tgtEl>
                                          <p:spTgt spid="115"/>
                                        </p:tgtEl>
                                        <p:attrNameLst>
                                          <p:attrName>style.visibility</p:attrName>
                                        </p:attrNameLst>
                                      </p:cBhvr>
                                      <p:to>
                                        <p:strVal val="hidden"/>
                                      </p:to>
                                    </p:set>
                                  </p:childTnLst>
                                </p:cTn>
                              </p:par>
                            </p:childTnLst>
                          </p:cTn>
                        </p:par>
                      </p:childTnLst>
                    </p:cTn>
                  </p:par>
                  <p:par>
                    <p:cTn id="812" fill="hold">
                      <p:stCondLst>
                        <p:cond delay="indefinite"/>
                      </p:stCondLst>
                      <p:childTnLst>
                        <p:par>
                          <p:cTn id="813" fill="hold">
                            <p:stCondLst>
                              <p:cond delay="0"/>
                            </p:stCondLst>
                            <p:childTnLst>
                              <p:par>
                                <p:cTn id="814" presetID="10" presetClass="entr" presetSubtype="0" fill="hold" nodeType="clickEffect">
                                  <p:stCondLst>
                                    <p:cond delay="0"/>
                                  </p:stCondLst>
                                  <p:childTnLst>
                                    <p:set>
                                      <p:cBhvr>
                                        <p:cTn id="815" dur="1" fill="hold">
                                          <p:stCondLst>
                                            <p:cond delay="0"/>
                                          </p:stCondLst>
                                        </p:cTn>
                                        <p:tgtEl>
                                          <p:spTgt spid="105"/>
                                        </p:tgtEl>
                                        <p:attrNameLst>
                                          <p:attrName>style.visibility</p:attrName>
                                        </p:attrNameLst>
                                      </p:cBhvr>
                                      <p:to>
                                        <p:strVal val="visible"/>
                                      </p:to>
                                    </p:set>
                                    <p:animEffect transition="in" filter="fade">
                                      <p:cBhvr>
                                        <p:cTn id="816" dur="500"/>
                                        <p:tgtEl>
                                          <p:spTgt spid="105"/>
                                        </p:tgtEl>
                                      </p:cBhvr>
                                    </p:animEffect>
                                  </p:childTnLst>
                                </p:cTn>
                              </p:par>
                              <p:par>
                                <p:cTn id="817" presetID="10" presetClass="entr" presetSubtype="0" fill="hold" grpId="5" nodeType="withEffect">
                                  <p:stCondLst>
                                    <p:cond delay="0"/>
                                  </p:stCondLst>
                                  <p:childTnLst>
                                    <p:set>
                                      <p:cBhvr>
                                        <p:cTn id="818" dur="1" fill="hold">
                                          <p:stCondLst>
                                            <p:cond delay="0"/>
                                          </p:stCondLst>
                                        </p:cTn>
                                        <p:tgtEl>
                                          <p:spTgt spid="165"/>
                                        </p:tgtEl>
                                        <p:attrNameLst>
                                          <p:attrName>style.visibility</p:attrName>
                                        </p:attrNameLst>
                                      </p:cBhvr>
                                      <p:to>
                                        <p:strVal val="visible"/>
                                      </p:to>
                                    </p:set>
                                    <p:animEffect transition="in" filter="fade">
                                      <p:cBhvr>
                                        <p:cTn id="819" dur="500"/>
                                        <p:tgtEl>
                                          <p:spTgt spid="165"/>
                                        </p:tgtEl>
                                      </p:cBhvr>
                                    </p:animEffect>
                                  </p:childTnLst>
                                </p:cTn>
                              </p:par>
                              <p:par>
                                <p:cTn id="820" presetID="10" presetClass="entr" presetSubtype="0" fill="hold" nodeType="withEffect">
                                  <p:stCondLst>
                                    <p:cond delay="0"/>
                                  </p:stCondLst>
                                  <p:childTnLst>
                                    <p:set>
                                      <p:cBhvr>
                                        <p:cTn id="821" dur="1" fill="hold">
                                          <p:stCondLst>
                                            <p:cond delay="0"/>
                                          </p:stCondLst>
                                        </p:cTn>
                                        <p:tgtEl>
                                          <p:spTgt spid="104"/>
                                        </p:tgtEl>
                                        <p:attrNameLst>
                                          <p:attrName>style.visibility</p:attrName>
                                        </p:attrNameLst>
                                      </p:cBhvr>
                                      <p:to>
                                        <p:strVal val="visible"/>
                                      </p:to>
                                    </p:set>
                                    <p:animEffect transition="in" filter="fade">
                                      <p:cBhvr>
                                        <p:cTn id="822" dur="500"/>
                                        <p:tgtEl>
                                          <p:spTgt spid="104"/>
                                        </p:tgtEl>
                                      </p:cBhvr>
                                    </p:animEffect>
                                  </p:childTnLst>
                                </p:cTn>
                              </p:par>
                              <p:par>
                                <p:cTn id="823" presetID="10" presetClass="entr" presetSubtype="0" fill="hold" nodeType="withEffect">
                                  <p:stCondLst>
                                    <p:cond delay="0"/>
                                  </p:stCondLst>
                                  <p:childTnLst>
                                    <p:set>
                                      <p:cBhvr>
                                        <p:cTn id="824" dur="1" fill="hold">
                                          <p:stCondLst>
                                            <p:cond delay="0"/>
                                          </p:stCondLst>
                                        </p:cTn>
                                        <p:tgtEl>
                                          <p:spTgt spid="164"/>
                                        </p:tgtEl>
                                        <p:attrNameLst>
                                          <p:attrName>style.visibility</p:attrName>
                                        </p:attrNameLst>
                                      </p:cBhvr>
                                      <p:to>
                                        <p:strVal val="visible"/>
                                      </p:to>
                                    </p:set>
                                    <p:animEffect transition="in" filter="fade">
                                      <p:cBhvr>
                                        <p:cTn id="825" dur="500"/>
                                        <p:tgtEl>
                                          <p:spTgt spid="164"/>
                                        </p:tgtEl>
                                      </p:cBhvr>
                                    </p:animEffect>
                                  </p:childTnLst>
                                </p:cTn>
                              </p:par>
                              <p:par>
                                <p:cTn id="826" presetID="10" presetClass="entr" presetSubtype="0" fill="hold" grpId="6" nodeType="withEffect">
                                  <p:stCondLst>
                                    <p:cond delay="0"/>
                                  </p:stCondLst>
                                  <p:childTnLst>
                                    <p:set>
                                      <p:cBhvr>
                                        <p:cTn id="827" dur="1" fill="hold">
                                          <p:stCondLst>
                                            <p:cond delay="0"/>
                                          </p:stCondLst>
                                        </p:cTn>
                                        <p:tgtEl>
                                          <p:spTgt spid="166"/>
                                        </p:tgtEl>
                                        <p:attrNameLst>
                                          <p:attrName>style.visibility</p:attrName>
                                        </p:attrNameLst>
                                      </p:cBhvr>
                                      <p:to>
                                        <p:strVal val="visible"/>
                                      </p:to>
                                    </p:set>
                                    <p:animEffect transition="in" filter="fade">
                                      <p:cBhvr>
                                        <p:cTn id="828" dur="500"/>
                                        <p:tgtEl>
                                          <p:spTgt spid="166"/>
                                        </p:tgtEl>
                                      </p:cBhvr>
                                    </p:animEffect>
                                  </p:childTnLst>
                                </p:cTn>
                              </p:par>
                              <p:par>
                                <p:cTn id="829" presetID="10" presetClass="entr" presetSubtype="0" fill="hold" nodeType="withEffect">
                                  <p:stCondLst>
                                    <p:cond delay="0"/>
                                  </p:stCondLst>
                                  <p:childTnLst>
                                    <p:set>
                                      <p:cBhvr>
                                        <p:cTn id="830" dur="1" fill="hold">
                                          <p:stCondLst>
                                            <p:cond delay="0"/>
                                          </p:stCondLst>
                                        </p:cTn>
                                        <p:tgtEl>
                                          <p:spTgt spid="125"/>
                                        </p:tgtEl>
                                        <p:attrNameLst>
                                          <p:attrName>style.visibility</p:attrName>
                                        </p:attrNameLst>
                                      </p:cBhvr>
                                      <p:to>
                                        <p:strVal val="visible"/>
                                      </p:to>
                                    </p:set>
                                    <p:animEffect transition="in" filter="fade">
                                      <p:cBhvr>
                                        <p:cTn id="831" dur="500"/>
                                        <p:tgtEl>
                                          <p:spTgt spid="125"/>
                                        </p:tgtEl>
                                      </p:cBhvr>
                                    </p:animEffect>
                                  </p:childTnLst>
                                </p:cTn>
                              </p:par>
                              <p:par>
                                <p:cTn id="832" presetID="10" presetClass="entr" presetSubtype="0" fill="hold" grpId="6" nodeType="withEffect">
                                  <p:stCondLst>
                                    <p:cond delay="0"/>
                                  </p:stCondLst>
                                  <p:childTnLst>
                                    <p:set>
                                      <p:cBhvr>
                                        <p:cTn id="833" dur="1" fill="hold">
                                          <p:stCondLst>
                                            <p:cond delay="0"/>
                                          </p:stCondLst>
                                        </p:cTn>
                                        <p:tgtEl>
                                          <p:spTgt spid="95"/>
                                        </p:tgtEl>
                                        <p:attrNameLst>
                                          <p:attrName>style.visibility</p:attrName>
                                        </p:attrNameLst>
                                      </p:cBhvr>
                                      <p:to>
                                        <p:strVal val="visible"/>
                                      </p:to>
                                    </p:set>
                                    <p:animEffect transition="in" filter="fade">
                                      <p:cBhvr>
                                        <p:cTn id="834" dur="500"/>
                                        <p:tgtEl>
                                          <p:spTgt spid="95"/>
                                        </p:tgtEl>
                                      </p:cBhvr>
                                    </p:animEffect>
                                  </p:childTnLst>
                                </p:cTn>
                              </p:par>
                              <p:par>
                                <p:cTn id="835" presetID="10" presetClass="entr" presetSubtype="0" fill="hold" nodeType="withEffect">
                                  <p:stCondLst>
                                    <p:cond delay="0"/>
                                  </p:stCondLst>
                                  <p:childTnLst>
                                    <p:set>
                                      <p:cBhvr>
                                        <p:cTn id="836" dur="1" fill="hold">
                                          <p:stCondLst>
                                            <p:cond delay="0"/>
                                          </p:stCondLst>
                                        </p:cTn>
                                        <p:tgtEl>
                                          <p:spTgt spid="81"/>
                                        </p:tgtEl>
                                        <p:attrNameLst>
                                          <p:attrName>style.visibility</p:attrName>
                                        </p:attrNameLst>
                                      </p:cBhvr>
                                      <p:to>
                                        <p:strVal val="visible"/>
                                      </p:to>
                                    </p:set>
                                    <p:animEffect transition="in" filter="fade">
                                      <p:cBhvr>
                                        <p:cTn id="837" dur="500"/>
                                        <p:tgtEl>
                                          <p:spTgt spid="81"/>
                                        </p:tgtEl>
                                      </p:cBhvr>
                                    </p:animEffect>
                                  </p:childTnLst>
                                </p:cTn>
                              </p:par>
                              <p:par>
                                <p:cTn id="838" presetID="10" presetClass="entr" presetSubtype="0" fill="hold" grpId="6" nodeType="withEffect">
                                  <p:stCondLst>
                                    <p:cond delay="0"/>
                                  </p:stCondLst>
                                  <p:childTnLst>
                                    <p:set>
                                      <p:cBhvr>
                                        <p:cTn id="839" dur="1" fill="hold">
                                          <p:stCondLst>
                                            <p:cond delay="0"/>
                                          </p:stCondLst>
                                        </p:cTn>
                                        <p:tgtEl>
                                          <p:spTgt spid="161"/>
                                        </p:tgtEl>
                                        <p:attrNameLst>
                                          <p:attrName>style.visibility</p:attrName>
                                        </p:attrNameLst>
                                      </p:cBhvr>
                                      <p:to>
                                        <p:strVal val="visible"/>
                                      </p:to>
                                    </p:set>
                                    <p:animEffect transition="in" filter="fade">
                                      <p:cBhvr>
                                        <p:cTn id="840" dur="500"/>
                                        <p:tgtEl>
                                          <p:spTgt spid="161"/>
                                        </p:tgtEl>
                                      </p:cBhvr>
                                    </p:animEffect>
                                  </p:childTnLst>
                                </p:cTn>
                              </p:par>
                              <p:par>
                                <p:cTn id="841" presetID="10" presetClass="entr" presetSubtype="0" fill="hold" nodeType="withEffect">
                                  <p:stCondLst>
                                    <p:cond delay="0"/>
                                  </p:stCondLst>
                                  <p:childTnLst>
                                    <p:set>
                                      <p:cBhvr>
                                        <p:cTn id="842" dur="1" fill="hold">
                                          <p:stCondLst>
                                            <p:cond delay="0"/>
                                          </p:stCondLst>
                                        </p:cTn>
                                        <p:tgtEl>
                                          <p:spTgt spid="82"/>
                                        </p:tgtEl>
                                        <p:attrNameLst>
                                          <p:attrName>style.visibility</p:attrName>
                                        </p:attrNameLst>
                                      </p:cBhvr>
                                      <p:to>
                                        <p:strVal val="visible"/>
                                      </p:to>
                                    </p:set>
                                    <p:animEffect transition="in" filter="fade">
                                      <p:cBhvr>
                                        <p:cTn id="843" dur="500"/>
                                        <p:tgtEl>
                                          <p:spTgt spid="82"/>
                                        </p:tgtEl>
                                      </p:cBhvr>
                                    </p:animEffect>
                                  </p:childTnLst>
                                </p:cTn>
                              </p:par>
                              <p:par>
                                <p:cTn id="844" presetID="10" presetClass="entr" presetSubtype="0" fill="hold" grpId="6" nodeType="withEffect">
                                  <p:stCondLst>
                                    <p:cond delay="0"/>
                                  </p:stCondLst>
                                  <p:childTnLst>
                                    <p:set>
                                      <p:cBhvr>
                                        <p:cTn id="845" dur="1" fill="hold">
                                          <p:stCondLst>
                                            <p:cond delay="0"/>
                                          </p:stCondLst>
                                        </p:cTn>
                                        <p:tgtEl>
                                          <p:spTgt spid="162"/>
                                        </p:tgtEl>
                                        <p:attrNameLst>
                                          <p:attrName>style.visibility</p:attrName>
                                        </p:attrNameLst>
                                      </p:cBhvr>
                                      <p:to>
                                        <p:strVal val="visible"/>
                                      </p:to>
                                    </p:set>
                                    <p:animEffect transition="in" filter="fade">
                                      <p:cBhvr>
                                        <p:cTn id="846" dur="500"/>
                                        <p:tgtEl>
                                          <p:spTgt spid="162"/>
                                        </p:tgtEl>
                                      </p:cBhvr>
                                    </p:animEffect>
                                  </p:childTnLst>
                                </p:cTn>
                              </p:par>
                              <p:par>
                                <p:cTn id="847" presetID="10" presetClass="entr" presetSubtype="0" fill="hold" nodeType="withEffect">
                                  <p:stCondLst>
                                    <p:cond delay="0"/>
                                  </p:stCondLst>
                                  <p:childTnLst>
                                    <p:set>
                                      <p:cBhvr>
                                        <p:cTn id="848" dur="1" fill="hold">
                                          <p:stCondLst>
                                            <p:cond delay="0"/>
                                          </p:stCondLst>
                                        </p:cTn>
                                        <p:tgtEl>
                                          <p:spTgt spid="97"/>
                                        </p:tgtEl>
                                        <p:attrNameLst>
                                          <p:attrName>style.visibility</p:attrName>
                                        </p:attrNameLst>
                                      </p:cBhvr>
                                      <p:to>
                                        <p:strVal val="visible"/>
                                      </p:to>
                                    </p:set>
                                    <p:animEffect transition="in" filter="fade">
                                      <p:cBhvr>
                                        <p:cTn id="849" dur="500"/>
                                        <p:tgtEl>
                                          <p:spTgt spid="97"/>
                                        </p:tgtEl>
                                      </p:cBhvr>
                                    </p:animEffect>
                                  </p:childTnLst>
                                </p:cTn>
                              </p:par>
                              <p:par>
                                <p:cTn id="850" presetID="10" presetClass="entr" presetSubtype="0" fill="hold" grpId="6" nodeType="withEffect">
                                  <p:stCondLst>
                                    <p:cond delay="0"/>
                                  </p:stCondLst>
                                  <p:childTnLst>
                                    <p:set>
                                      <p:cBhvr>
                                        <p:cTn id="851" dur="1" fill="hold">
                                          <p:stCondLst>
                                            <p:cond delay="0"/>
                                          </p:stCondLst>
                                        </p:cTn>
                                        <p:tgtEl>
                                          <p:spTgt spid="163"/>
                                        </p:tgtEl>
                                        <p:attrNameLst>
                                          <p:attrName>style.visibility</p:attrName>
                                        </p:attrNameLst>
                                      </p:cBhvr>
                                      <p:to>
                                        <p:strVal val="visible"/>
                                      </p:to>
                                    </p:set>
                                    <p:animEffect transition="in" filter="fade">
                                      <p:cBhvr>
                                        <p:cTn id="852" dur="500"/>
                                        <p:tgtEl>
                                          <p:spTgt spid="163"/>
                                        </p:tgtEl>
                                      </p:cBhvr>
                                    </p:animEffect>
                                  </p:childTnLst>
                                </p:cTn>
                              </p:par>
                              <p:par>
                                <p:cTn id="853" presetID="10" presetClass="entr" presetSubtype="0" fill="hold" nodeType="withEffect">
                                  <p:stCondLst>
                                    <p:cond delay="0"/>
                                  </p:stCondLst>
                                  <p:childTnLst>
                                    <p:set>
                                      <p:cBhvr>
                                        <p:cTn id="854" dur="1" fill="hold">
                                          <p:stCondLst>
                                            <p:cond delay="0"/>
                                          </p:stCondLst>
                                        </p:cTn>
                                        <p:tgtEl>
                                          <p:spTgt spid="85"/>
                                        </p:tgtEl>
                                        <p:attrNameLst>
                                          <p:attrName>style.visibility</p:attrName>
                                        </p:attrNameLst>
                                      </p:cBhvr>
                                      <p:to>
                                        <p:strVal val="visible"/>
                                      </p:to>
                                    </p:set>
                                    <p:animEffect transition="in" filter="fade">
                                      <p:cBhvr>
                                        <p:cTn id="855" dur="500"/>
                                        <p:tgtEl>
                                          <p:spTgt spid="85"/>
                                        </p:tgtEl>
                                      </p:cBhvr>
                                    </p:animEffect>
                                  </p:childTnLst>
                                </p:cTn>
                              </p:par>
                              <p:par>
                                <p:cTn id="856" presetID="10" presetClass="entr" presetSubtype="0" fill="hold" nodeType="withEffect">
                                  <p:stCondLst>
                                    <p:cond delay="0"/>
                                  </p:stCondLst>
                                  <p:childTnLst>
                                    <p:set>
                                      <p:cBhvr>
                                        <p:cTn id="857" dur="1" fill="hold">
                                          <p:stCondLst>
                                            <p:cond delay="0"/>
                                          </p:stCondLst>
                                        </p:cTn>
                                        <p:tgtEl>
                                          <p:spTgt spid="160"/>
                                        </p:tgtEl>
                                        <p:attrNameLst>
                                          <p:attrName>style.visibility</p:attrName>
                                        </p:attrNameLst>
                                      </p:cBhvr>
                                      <p:to>
                                        <p:strVal val="visible"/>
                                      </p:to>
                                    </p:set>
                                    <p:animEffect transition="in" filter="fade">
                                      <p:cBhvr>
                                        <p:cTn id="858" dur="500"/>
                                        <p:tgtEl>
                                          <p:spTgt spid="160"/>
                                        </p:tgtEl>
                                      </p:cBhvr>
                                    </p:animEffect>
                                  </p:childTnLst>
                                </p:cTn>
                              </p:par>
                              <p:par>
                                <p:cTn id="859" presetID="10" presetClass="entr" presetSubtype="0" fill="hold" grpId="8" nodeType="withEffect">
                                  <p:stCondLst>
                                    <p:cond delay="0"/>
                                  </p:stCondLst>
                                  <p:childTnLst>
                                    <p:set>
                                      <p:cBhvr>
                                        <p:cTn id="860" dur="1" fill="hold">
                                          <p:stCondLst>
                                            <p:cond delay="0"/>
                                          </p:stCondLst>
                                        </p:cTn>
                                        <p:tgtEl>
                                          <p:spTgt spid="172"/>
                                        </p:tgtEl>
                                        <p:attrNameLst>
                                          <p:attrName>style.visibility</p:attrName>
                                        </p:attrNameLst>
                                      </p:cBhvr>
                                      <p:to>
                                        <p:strVal val="visible"/>
                                      </p:to>
                                    </p:set>
                                    <p:animEffect transition="in" filter="fade">
                                      <p:cBhvr>
                                        <p:cTn id="861" dur="500"/>
                                        <p:tgtEl>
                                          <p:spTgt spid="172"/>
                                        </p:tgtEl>
                                      </p:cBhvr>
                                    </p:animEffect>
                                  </p:childTnLst>
                                </p:cTn>
                              </p:par>
                              <p:par>
                                <p:cTn id="862" presetID="10" presetClass="entr" presetSubtype="0" fill="hold" nodeType="withEffect">
                                  <p:stCondLst>
                                    <p:cond delay="0"/>
                                  </p:stCondLst>
                                  <p:childTnLst>
                                    <p:set>
                                      <p:cBhvr>
                                        <p:cTn id="863" dur="1" fill="hold">
                                          <p:stCondLst>
                                            <p:cond delay="0"/>
                                          </p:stCondLst>
                                        </p:cTn>
                                        <p:tgtEl>
                                          <p:spTgt spid="109"/>
                                        </p:tgtEl>
                                        <p:attrNameLst>
                                          <p:attrName>style.visibility</p:attrName>
                                        </p:attrNameLst>
                                      </p:cBhvr>
                                      <p:to>
                                        <p:strVal val="visible"/>
                                      </p:to>
                                    </p:set>
                                    <p:animEffect transition="in" filter="fade">
                                      <p:cBhvr>
                                        <p:cTn id="864" dur="500"/>
                                        <p:tgtEl>
                                          <p:spTgt spid="109"/>
                                        </p:tgtEl>
                                      </p:cBhvr>
                                    </p:animEffect>
                                  </p:childTnLst>
                                </p:cTn>
                              </p:par>
                              <p:par>
                                <p:cTn id="865" presetID="10" presetClass="entr" presetSubtype="0" fill="hold" grpId="8" nodeType="withEffect">
                                  <p:stCondLst>
                                    <p:cond delay="0"/>
                                  </p:stCondLst>
                                  <p:childTnLst>
                                    <p:set>
                                      <p:cBhvr>
                                        <p:cTn id="866" dur="1" fill="hold">
                                          <p:stCondLst>
                                            <p:cond delay="0"/>
                                          </p:stCondLst>
                                        </p:cTn>
                                        <p:tgtEl>
                                          <p:spTgt spid="168"/>
                                        </p:tgtEl>
                                        <p:attrNameLst>
                                          <p:attrName>style.visibility</p:attrName>
                                        </p:attrNameLst>
                                      </p:cBhvr>
                                      <p:to>
                                        <p:strVal val="visible"/>
                                      </p:to>
                                    </p:set>
                                    <p:animEffect transition="in" filter="fade">
                                      <p:cBhvr>
                                        <p:cTn id="867" dur="500"/>
                                        <p:tgtEl>
                                          <p:spTgt spid="168"/>
                                        </p:tgtEl>
                                      </p:cBhvr>
                                    </p:animEffect>
                                  </p:childTnLst>
                                </p:cTn>
                              </p:par>
                              <p:par>
                                <p:cTn id="868" presetID="10" presetClass="entr" presetSubtype="0" fill="hold" nodeType="withEffect">
                                  <p:stCondLst>
                                    <p:cond delay="0"/>
                                  </p:stCondLst>
                                  <p:childTnLst>
                                    <p:set>
                                      <p:cBhvr>
                                        <p:cTn id="869" dur="1" fill="hold">
                                          <p:stCondLst>
                                            <p:cond delay="0"/>
                                          </p:stCondLst>
                                        </p:cTn>
                                        <p:tgtEl>
                                          <p:spTgt spid="110"/>
                                        </p:tgtEl>
                                        <p:attrNameLst>
                                          <p:attrName>style.visibility</p:attrName>
                                        </p:attrNameLst>
                                      </p:cBhvr>
                                      <p:to>
                                        <p:strVal val="visible"/>
                                      </p:to>
                                    </p:set>
                                    <p:animEffect transition="in" filter="fade">
                                      <p:cBhvr>
                                        <p:cTn id="870" dur="500"/>
                                        <p:tgtEl>
                                          <p:spTgt spid="110"/>
                                        </p:tgtEl>
                                      </p:cBhvr>
                                    </p:animEffect>
                                  </p:childTnLst>
                                </p:cTn>
                              </p:par>
                              <p:par>
                                <p:cTn id="871" presetID="10" presetClass="entr" presetSubtype="0" fill="hold" grpId="8" nodeType="withEffect">
                                  <p:stCondLst>
                                    <p:cond delay="0"/>
                                  </p:stCondLst>
                                  <p:childTnLst>
                                    <p:set>
                                      <p:cBhvr>
                                        <p:cTn id="872" dur="1" fill="hold">
                                          <p:stCondLst>
                                            <p:cond delay="0"/>
                                          </p:stCondLst>
                                        </p:cTn>
                                        <p:tgtEl>
                                          <p:spTgt spid="169"/>
                                        </p:tgtEl>
                                        <p:attrNameLst>
                                          <p:attrName>style.visibility</p:attrName>
                                        </p:attrNameLst>
                                      </p:cBhvr>
                                      <p:to>
                                        <p:strVal val="visible"/>
                                      </p:to>
                                    </p:set>
                                    <p:animEffect transition="in" filter="fade">
                                      <p:cBhvr>
                                        <p:cTn id="873" dur="500"/>
                                        <p:tgtEl>
                                          <p:spTgt spid="169"/>
                                        </p:tgtEl>
                                      </p:cBhvr>
                                    </p:animEffect>
                                  </p:childTnLst>
                                </p:cTn>
                              </p:par>
                              <p:par>
                                <p:cTn id="874" presetID="10" presetClass="entr" presetSubtype="0" fill="hold" nodeType="withEffect">
                                  <p:stCondLst>
                                    <p:cond delay="0"/>
                                  </p:stCondLst>
                                  <p:childTnLst>
                                    <p:set>
                                      <p:cBhvr>
                                        <p:cTn id="875" dur="1" fill="hold">
                                          <p:stCondLst>
                                            <p:cond delay="0"/>
                                          </p:stCondLst>
                                        </p:cTn>
                                        <p:tgtEl>
                                          <p:spTgt spid="113"/>
                                        </p:tgtEl>
                                        <p:attrNameLst>
                                          <p:attrName>style.visibility</p:attrName>
                                        </p:attrNameLst>
                                      </p:cBhvr>
                                      <p:to>
                                        <p:strVal val="visible"/>
                                      </p:to>
                                    </p:set>
                                    <p:animEffect transition="in" filter="fade">
                                      <p:cBhvr>
                                        <p:cTn id="876" dur="500"/>
                                        <p:tgtEl>
                                          <p:spTgt spid="113"/>
                                        </p:tgtEl>
                                      </p:cBhvr>
                                    </p:animEffect>
                                  </p:childTnLst>
                                </p:cTn>
                              </p:par>
                              <p:par>
                                <p:cTn id="877" presetID="10" presetClass="entr" presetSubtype="0" fill="hold" grpId="8" nodeType="withEffect">
                                  <p:stCondLst>
                                    <p:cond delay="0"/>
                                  </p:stCondLst>
                                  <p:childTnLst>
                                    <p:set>
                                      <p:cBhvr>
                                        <p:cTn id="878" dur="1" fill="hold">
                                          <p:stCondLst>
                                            <p:cond delay="0"/>
                                          </p:stCondLst>
                                        </p:cTn>
                                        <p:tgtEl>
                                          <p:spTgt spid="170"/>
                                        </p:tgtEl>
                                        <p:attrNameLst>
                                          <p:attrName>style.visibility</p:attrName>
                                        </p:attrNameLst>
                                      </p:cBhvr>
                                      <p:to>
                                        <p:strVal val="visible"/>
                                      </p:to>
                                    </p:set>
                                    <p:animEffect transition="in" filter="fade">
                                      <p:cBhvr>
                                        <p:cTn id="879" dur="500"/>
                                        <p:tgtEl>
                                          <p:spTgt spid="170"/>
                                        </p:tgtEl>
                                      </p:cBhvr>
                                    </p:animEffect>
                                  </p:childTnLst>
                                </p:cTn>
                              </p:par>
                              <p:par>
                                <p:cTn id="880" presetID="10" presetClass="entr" presetSubtype="0" fill="hold" nodeType="withEffect">
                                  <p:stCondLst>
                                    <p:cond delay="0"/>
                                  </p:stCondLst>
                                  <p:childTnLst>
                                    <p:set>
                                      <p:cBhvr>
                                        <p:cTn id="881" dur="1" fill="hold">
                                          <p:stCondLst>
                                            <p:cond delay="0"/>
                                          </p:stCondLst>
                                        </p:cTn>
                                        <p:tgtEl>
                                          <p:spTgt spid="117"/>
                                        </p:tgtEl>
                                        <p:attrNameLst>
                                          <p:attrName>style.visibility</p:attrName>
                                        </p:attrNameLst>
                                      </p:cBhvr>
                                      <p:to>
                                        <p:strVal val="visible"/>
                                      </p:to>
                                    </p:set>
                                    <p:animEffect transition="in" filter="fade">
                                      <p:cBhvr>
                                        <p:cTn id="882" dur="500"/>
                                        <p:tgtEl>
                                          <p:spTgt spid="117"/>
                                        </p:tgtEl>
                                      </p:cBhvr>
                                    </p:animEffect>
                                  </p:childTnLst>
                                </p:cTn>
                              </p:par>
                              <p:par>
                                <p:cTn id="883" presetID="10" presetClass="entr" presetSubtype="0" fill="hold" grpId="8" nodeType="withEffect">
                                  <p:stCondLst>
                                    <p:cond delay="0"/>
                                  </p:stCondLst>
                                  <p:childTnLst>
                                    <p:set>
                                      <p:cBhvr>
                                        <p:cTn id="884" dur="1" fill="hold">
                                          <p:stCondLst>
                                            <p:cond delay="0"/>
                                          </p:stCondLst>
                                        </p:cTn>
                                        <p:tgtEl>
                                          <p:spTgt spid="171"/>
                                        </p:tgtEl>
                                        <p:attrNameLst>
                                          <p:attrName>style.visibility</p:attrName>
                                        </p:attrNameLst>
                                      </p:cBhvr>
                                      <p:to>
                                        <p:strVal val="visible"/>
                                      </p:to>
                                    </p:set>
                                    <p:animEffect transition="in" filter="fade">
                                      <p:cBhvr>
                                        <p:cTn id="885" dur="500"/>
                                        <p:tgtEl>
                                          <p:spTgt spid="171"/>
                                        </p:tgtEl>
                                      </p:cBhvr>
                                    </p:animEffect>
                                  </p:childTnLst>
                                </p:cTn>
                              </p:par>
                              <p:par>
                                <p:cTn id="886" presetID="10" presetClass="entr" presetSubtype="0" fill="hold" nodeType="withEffect">
                                  <p:stCondLst>
                                    <p:cond delay="0"/>
                                  </p:stCondLst>
                                  <p:childTnLst>
                                    <p:set>
                                      <p:cBhvr>
                                        <p:cTn id="887" dur="1" fill="hold">
                                          <p:stCondLst>
                                            <p:cond delay="0"/>
                                          </p:stCondLst>
                                        </p:cTn>
                                        <p:tgtEl>
                                          <p:spTgt spid="115"/>
                                        </p:tgtEl>
                                        <p:attrNameLst>
                                          <p:attrName>style.visibility</p:attrName>
                                        </p:attrNameLst>
                                      </p:cBhvr>
                                      <p:to>
                                        <p:strVal val="visible"/>
                                      </p:to>
                                    </p:set>
                                    <p:animEffect transition="in" filter="fade">
                                      <p:cBhvr>
                                        <p:cTn id="888" dur="500"/>
                                        <p:tgtEl>
                                          <p:spTgt spid="115"/>
                                        </p:tgtEl>
                                      </p:cBhvr>
                                    </p:animEffect>
                                  </p:childTnLst>
                                </p:cTn>
                              </p:par>
                            </p:childTnLst>
                          </p:cTn>
                        </p:par>
                        <p:par>
                          <p:cTn id="889" fill="hold">
                            <p:stCondLst>
                              <p:cond delay="500"/>
                            </p:stCondLst>
                            <p:childTnLst>
                              <p:par>
                                <p:cTn id="890" presetID="10" presetClass="entr" presetSubtype="0" fill="hold" nodeType="afterEffect">
                                  <p:stCondLst>
                                    <p:cond delay="0"/>
                                  </p:stCondLst>
                                  <p:childTnLst>
                                    <p:set>
                                      <p:cBhvr>
                                        <p:cTn id="891" dur="1" fill="hold">
                                          <p:stCondLst>
                                            <p:cond delay="0"/>
                                          </p:stCondLst>
                                        </p:cTn>
                                        <p:tgtEl>
                                          <p:spTgt spid="27"/>
                                        </p:tgtEl>
                                        <p:attrNameLst>
                                          <p:attrName>style.visibility</p:attrName>
                                        </p:attrNameLst>
                                      </p:cBhvr>
                                      <p:to>
                                        <p:strVal val="visible"/>
                                      </p:to>
                                    </p:set>
                                    <p:animEffect transition="in" filter="fade">
                                      <p:cBhvr>
                                        <p:cTn id="892" dur="500"/>
                                        <p:tgtEl>
                                          <p:spTgt spid="27"/>
                                        </p:tgtEl>
                                      </p:cBhvr>
                                    </p:animEffect>
                                  </p:childTnLst>
                                </p:cTn>
                              </p:par>
                            </p:childTnLst>
                          </p:cTn>
                        </p:par>
                        <p:par>
                          <p:cTn id="893" fill="hold">
                            <p:stCondLst>
                              <p:cond delay="1000"/>
                            </p:stCondLst>
                            <p:childTnLst>
                              <p:par>
                                <p:cTn id="894" presetID="10" presetClass="entr" presetSubtype="0" fill="hold" grpId="0" nodeType="afterEffect">
                                  <p:stCondLst>
                                    <p:cond delay="0"/>
                                  </p:stCondLst>
                                  <p:childTnLst>
                                    <p:set>
                                      <p:cBhvr>
                                        <p:cTn id="895" dur="1" fill="hold">
                                          <p:stCondLst>
                                            <p:cond delay="0"/>
                                          </p:stCondLst>
                                        </p:cTn>
                                        <p:tgtEl>
                                          <p:spTgt spid="254"/>
                                        </p:tgtEl>
                                        <p:attrNameLst>
                                          <p:attrName>style.visibility</p:attrName>
                                        </p:attrNameLst>
                                      </p:cBhvr>
                                      <p:to>
                                        <p:strVal val="visible"/>
                                      </p:to>
                                    </p:set>
                                    <p:animEffect transition="in" filter="fade">
                                      <p:cBhvr>
                                        <p:cTn id="896" dur="500"/>
                                        <p:tgtEl>
                                          <p:spTgt spid="254"/>
                                        </p:tgtEl>
                                      </p:cBhvr>
                                    </p:animEffect>
                                  </p:childTnLst>
                                </p:cTn>
                              </p:par>
                            </p:childTnLst>
                          </p:cTn>
                        </p:par>
                      </p:childTnLst>
                    </p:cTn>
                  </p:par>
                  <p:par>
                    <p:cTn id="897" fill="hold">
                      <p:stCondLst>
                        <p:cond delay="indefinite"/>
                      </p:stCondLst>
                      <p:childTnLst>
                        <p:par>
                          <p:cTn id="898" fill="hold">
                            <p:stCondLst>
                              <p:cond delay="0"/>
                            </p:stCondLst>
                            <p:childTnLst>
                              <p:par>
                                <p:cTn id="899" presetID="10" presetClass="entr" presetSubtype="0" fill="hold" nodeType="clickEffect">
                                  <p:stCondLst>
                                    <p:cond delay="0"/>
                                  </p:stCondLst>
                                  <p:childTnLst>
                                    <p:set>
                                      <p:cBhvr>
                                        <p:cTn id="900" dur="1" fill="hold">
                                          <p:stCondLst>
                                            <p:cond delay="0"/>
                                          </p:stCondLst>
                                        </p:cTn>
                                        <p:tgtEl>
                                          <p:spTgt spid="37"/>
                                        </p:tgtEl>
                                        <p:attrNameLst>
                                          <p:attrName>style.visibility</p:attrName>
                                        </p:attrNameLst>
                                      </p:cBhvr>
                                      <p:to>
                                        <p:strVal val="visible"/>
                                      </p:to>
                                    </p:set>
                                    <p:animEffect transition="in" filter="fade">
                                      <p:cBhvr>
                                        <p:cTn id="901" dur="500"/>
                                        <p:tgtEl>
                                          <p:spTgt spid="37"/>
                                        </p:tgtEl>
                                      </p:cBhvr>
                                    </p:animEffect>
                                  </p:childTnLst>
                                </p:cTn>
                              </p:par>
                            </p:childTnLst>
                          </p:cTn>
                        </p:par>
                        <p:par>
                          <p:cTn id="902" fill="hold">
                            <p:stCondLst>
                              <p:cond delay="500"/>
                            </p:stCondLst>
                            <p:childTnLst>
                              <p:par>
                                <p:cTn id="903" presetID="10" presetClass="entr" presetSubtype="0" fill="hold" nodeType="afterEffect">
                                  <p:stCondLst>
                                    <p:cond delay="0"/>
                                  </p:stCondLst>
                                  <p:childTnLst>
                                    <p:set>
                                      <p:cBhvr>
                                        <p:cTn id="904" dur="1" fill="hold">
                                          <p:stCondLst>
                                            <p:cond delay="0"/>
                                          </p:stCondLst>
                                        </p:cTn>
                                        <p:tgtEl>
                                          <p:spTgt spid="185"/>
                                        </p:tgtEl>
                                        <p:attrNameLst>
                                          <p:attrName>style.visibility</p:attrName>
                                        </p:attrNameLst>
                                      </p:cBhvr>
                                      <p:to>
                                        <p:strVal val="visible"/>
                                      </p:to>
                                    </p:set>
                                    <p:animEffect transition="in" filter="fade">
                                      <p:cBhvr>
                                        <p:cTn id="905" dur="500"/>
                                        <p:tgtEl>
                                          <p:spTgt spid="185"/>
                                        </p:tgtEl>
                                      </p:cBhvr>
                                    </p:animEffect>
                                  </p:childTnLst>
                                </p:cTn>
                              </p:par>
                              <p:par>
                                <p:cTn id="906" presetID="10" presetClass="entr" presetSubtype="0" fill="hold" nodeType="withEffect">
                                  <p:stCondLst>
                                    <p:cond delay="0"/>
                                  </p:stCondLst>
                                  <p:childTnLst>
                                    <p:set>
                                      <p:cBhvr>
                                        <p:cTn id="907" dur="1" fill="hold">
                                          <p:stCondLst>
                                            <p:cond delay="0"/>
                                          </p:stCondLst>
                                        </p:cTn>
                                        <p:tgtEl>
                                          <p:spTgt spid="191"/>
                                        </p:tgtEl>
                                        <p:attrNameLst>
                                          <p:attrName>style.visibility</p:attrName>
                                        </p:attrNameLst>
                                      </p:cBhvr>
                                      <p:to>
                                        <p:strVal val="visible"/>
                                      </p:to>
                                    </p:set>
                                    <p:animEffect transition="in" filter="fade">
                                      <p:cBhvr>
                                        <p:cTn id="908" dur="500"/>
                                        <p:tgtEl>
                                          <p:spTgt spid="191"/>
                                        </p:tgtEl>
                                      </p:cBhvr>
                                    </p:animEffect>
                                  </p:childTnLst>
                                </p:cTn>
                              </p:par>
                              <p:par>
                                <p:cTn id="909" presetID="10" presetClass="entr" presetSubtype="0" fill="hold" nodeType="withEffect">
                                  <p:stCondLst>
                                    <p:cond delay="0"/>
                                  </p:stCondLst>
                                  <p:childTnLst>
                                    <p:set>
                                      <p:cBhvr>
                                        <p:cTn id="910" dur="1" fill="hold">
                                          <p:stCondLst>
                                            <p:cond delay="0"/>
                                          </p:stCondLst>
                                        </p:cTn>
                                        <p:tgtEl>
                                          <p:spTgt spid="197"/>
                                        </p:tgtEl>
                                        <p:attrNameLst>
                                          <p:attrName>style.visibility</p:attrName>
                                        </p:attrNameLst>
                                      </p:cBhvr>
                                      <p:to>
                                        <p:strVal val="visible"/>
                                      </p:to>
                                    </p:set>
                                    <p:animEffect transition="in" filter="fade">
                                      <p:cBhvr>
                                        <p:cTn id="911" dur="500"/>
                                        <p:tgtEl>
                                          <p:spTgt spid="197"/>
                                        </p:tgtEl>
                                      </p:cBhvr>
                                    </p:animEffect>
                                  </p:childTnLst>
                                </p:cTn>
                              </p:par>
                            </p:childTnLst>
                          </p:cTn>
                        </p:par>
                        <p:par>
                          <p:cTn id="912" fill="hold">
                            <p:stCondLst>
                              <p:cond delay="1000"/>
                            </p:stCondLst>
                            <p:childTnLst>
                              <p:par>
                                <p:cTn id="913" presetID="10" presetClass="entr" presetSubtype="0" fill="hold" grpId="0" nodeType="afterEffect">
                                  <p:stCondLst>
                                    <p:cond delay="0"/>
                                  </p:stCondLst>
                                  <p:childTnLst>
                                    <p:set>
                                      <p:cBhvr>
                                        <p:cTn id="914" dur="1" fill="hold">
                                          <p:stCondLst>
                                            <p:cond delay="0"/>
                                          </p:stCondLst>
                                        </p:cTn>
                                        <p:tgtEl>
                                          <p:spTgt spid="111"/>
                                        </p:tgtEl>
                                        <p:attrNameLst>
                                          <p:attrName>style.visibility</p:attrName>
                                        </p:attrNameLst>
                                      </p:cBhvr>
                                      <p:to>
                                        <p:strVal val="visible"/>
                                      </p:to>
                                    </p:set>
                                    <p:animEffect transition="in" filter="fade">
                                      <p:cBhvr>
                                        <p:cTn id="915" dur="500"/>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par>
              <p:cTn id="916"/>
            </p:par>
            <p:par>
              <p:cTn id="917"/>
            </p:par>
            <p:par>
              <p:cTn id="918"/>
            </p:par>
            <p:par>
              <p:cTn id="919"/>
            </p:par>
            <p:video>
              <p:cMediaNode vol="80000">
                <p:cTn id="920" fill="hold" display="0">
                  <p:stCondLst>
                    <p:cond delay="indefinite"/>
                  </p:stCondLst>
                </p:cTn>
                <p:tgtEl>
                  <p:spTgt spid="11"/>
                </p:tgtEl>
              </p:cMediaNode>
            </p:video>
          </p:childTnLst>
        </p:cTn>
      </p:par>
    </p:tnLst>
    <p:bldLst>
      <p:bldP spid="618" grpId="0"/>
      <p:bldP spid="7" grpId="0"/>
      <p:bldP spid="8" grpId="0"/>
      <p:bldP spid="54" grpId="0"/>
      <p:bldP spid="70" grpId="0"/>
      <p:bldP spid="80" grpId="0"/>
      <p:bldP spid="95" grpId="0" animBg="1"/>
      <p:bldP spid="95" grpId="1" animBg="1"/>
      <p:bldP spid="95" grpId="2" animBg="1"/>
      <p:bldP spid="95" grpId="4" animBg="1"/>
      <p:bldP spid="95" grpId="5" animBg="1"/>
      <p:bldP spid="95" grpId="6" animBg="1"/>
      <p:bldP spid="161" grpId="0" animBg="1"/>
      <p:bldP spid="161" grpId="1" animBg="1"/>
      <p:bldP spid="161" grpId="2" animBg="1"/>
      <p:bldP spid="161" grpId="4" animBg="1"/>
      <p:bldP spid="161" grpId="5" animBg="1"/>
      <p:bldP spid="161" grpId="6" animBg="1"/>
      <p:bldP spid="162" grpId="0" animBg="1"/>
      <p:bldP spid="162" grpId="1" animBg="1"/>
      <p:bldP spid="162" grpId="2" animBg="1"/>
      <p:bldP spid="162" grpId="4" animBg="1"/>
      <p:bldP spid="162" grpId="5" animBg="1"/>
      <p:bldP spid="162" grpId="6" animBg="1"/>
      <p:bldP spid="163" grpId="0" animBg="1"/>
      <p:bldP spid="163" grpId="1" animBg="1"/>
      <p:bldP spid="163" grpId="2" animBg="1"/>
      <p:bldP spid="163" grpId="4" animBg="1"/>
      <p:bldP spid="163" grpId="5" animBg="1"/>
      <p:bldP spid="163" grpId="6" animBg="1"/>
      <p:bldP spid="165" grpId="0" animBg="1"/>
      <p:bldP spid="165" grpId="2" animBg="1"/>
      <p:bldP spid="165" grpId="3" animBg="1"/>
      <p:bldP spid="165" grpId="4" animBg="1"/>
      <p:bldP spid="165" grpId="5" animBg="1"/>
      <p:bldP spid="166" grpId="0" animBg="1"/>
      <p:bldP spid="166" grpId="1" animBg="1"/>
      <p:bldP spid="166" grpId="2" animBg="1"/>
      <p:bldP spid="166" grpId="4" animBg="1"/>
      <p:bldP spid="166" grpId="5" animBg="1"/>
      <p:bldP spid="166" grpId="6" animBg="1"/>
      <p:bldP spid="167" grpId="0" animBg="1"/>
      <p:bldP spid="167" grpId="1" animBg="1"/>
      <p:bldP spid="167" grpId="2" animBg="1"/>
      <p:bldP spid="167" grpId="3" animBg="1"/>
      <p:bldP spid="167" grpId="4" animBg="1"/>
      <p:bldP spid="167" grpId="5" animBg="1"/>
      <p:bldP spid="167" grpId="6" animBg="1"/>
      <p:bldP spid="167" grpId="7" animBg="1"/>
      <p:bldP spid="167" grpId="8" animBg="1"/>
      <p:bldP spid="168" grpId="0" animBg="1"/>
      <p:bldP spid="168" grpId="1" animBg="1"/>
      <p:bldP spid="168" grpId="2" animBg="1"/>
      <p:bldP spid="168" grpId="3" animBg="1"/>
      <p:bldP spid="168" grpId="4" animBg="1"/>
      <p:bldP spid="168" grpId="5" animBg="1"/>
      <p:bldP spid="168" grpId="6" animBg="1"/>
      <p:bldP spid="168" grpId="7" animBg="1"/>
      <p:bldP spid="168" grpId="8" animBg="1"/>
      <p:bldP spid="169" grpId="0" animBg="1"/>
      <p:bldP spid="169" grpId="1" animBg="1"/>
      <p:bldP spid="169" grpId="2" animBg="1"/>
      <p:bldP spid="169" grpId="3" animBg="1"/>
      <p:bldP spid="169" grpId="4" animBg="1"/>
      <p:bldP spid="169" grpId="5" animBg="1"/>
      <p:bldP spid="169" grpId="6" animBg="1"/>
      <p:bldP spid="169" grpId="7" animBg="1"/>
      <p:bldP spid="169" grpId="8" animBg="1"/>
      <p:bldP spid="170" grpId="0" animBg="1"/>
      <p:bldP spid="170" grpId="1" animBg="1"/>
      <p:bldP spid="170" grpId="2" animBg="1"/>
      <p:bldP spid="170" grpId="3" animBg="1"/>
      <p:bldP spid="170" grpId="4" animBg="1"/>
      <p:bldP spid="170" grpId="5" animBg="1"/>
      <p:bldP spid="170" grpId="6" animBg="1"/>
      <p:bldP spid="170" grpId="7" animBg="1"/>
      <p:bldP spid="170" grpId="8" animBg="1"/>
      <p:bldP spid="171" grpId="0" animBg="1"/>
      <p:bldP spid="171" grpId="1" animBg="1"/>
      <p:bldP spid="171" grpId="2" animBg="1"/>
      <p:bldP spid="171" grpId="3" animBg="1"/>
      <p:bldP spid="171" grpId="4" animBg="1"/>
      <p:bldP spid="171" grpId="5" animBg="1"/>
      <p:bldP spid="171" grpId="6" animBg="1"/>
      <p:bldP spid="171" grpId="7" animBg="1"/>
      <p:bldP spid="171" grpId="8" animBg="1"/>
      <p:bldP spid="172" grpId="0" animBg="1"/>
      <p:bldP spid="172" grpId="1" animBg="1"/>
      <p:bldP spid="172" grpId="2" animBg="1"/>
      <p:bldP spid="172" grpId="3" animBg="1"/>
      <p:bldP spid="172" grpId="4" animBg="1"/>
      <p:bldP spid="172" grpId="5" animBg="1"/>
      <p:bldP spid="172" grpId="6" animBg="1"/>
      <p:bldP spid="172" grpId="7" animBg="1"/>
      <p:bldP spid="172" grpId="8" animBg="1"/>
      <p:bldP spid="173" grpId="0" animBg="1"/>
      <p:bldP spid="173" grpId="1" animBg="1"/>
      <p:bldP spid="173" grpId="2" animBg="1"/>
      <p:bldP spid="173" grpId="3" animBg="1"/>
      <p:bldP spid="173" grpId="4" animBg="1"/>
      <p:bldP spid="173" grpId="5" animBg="1"/>
      <p:bldP spid="173" grpId="6" animBg="1"/>
      <p:bldP spid="173" grpId="7" animBg="1"/>
      <p:bldP spid="173" grpId="8" animBg="1"/>
      <p:bldP spid="174" grpId="0" animBg="1"/>
      <p:bldP spid="174" grpId="1" animBg="1"/>
      <p:bldP spid="174" grpId="2" animBg="1"/>
      <p:bldP spid="174" grpId="3" animBg="1"/>
      <p:bldP spid="174" grpId="4" animBg="1"/>
      <p:bldP spid="174" grpId="5" animBg="1"/>
      <p:bldP spid="174" grpId="6" animBg="1"/>
      <p:bldP spid="174" grpId="7" animBg="1"/>
      <p:bldP spid="174" grpId="8" animBg="1"/>
      <p:bldP spid="175" grpId="0" animBg="1"/>
      <p:bldP spid="175" grpId="1" animBg="1"/>
      <p:bldP spid="175" grpId="2" animBg="1"/>
      <p:bldP spid="175" grpId="3" animBg="1"/>
      <p:bldP spid="175" grpId="4" animBg="1"/>
      <p:bldP spid="175" grpId="5" animBg="1"/>
      <p:bldP spid="175" grpId="6" animBg="1"/>
      <p:bldP spid="175" grpId="7" animBg="1"/>
      <p:bldP spid="175" grpId="8" animBg="1"/>
      <p:bldP spid="103" grpId="0"/>
      <p:bldP spid="218" grpId="0"/>
      <p:bldP spid="234" grpId="0" animBg="1"/>
      <p:bldP spid="235" grpId="0" animBg="1"/>
      <p:bldP spid="236" grpId="0" animBg="1"/>
      <p:bldP spid="237" grpId="0" animBg="1"/>
      <p:bldP spid="238" grpId="0" animBg="1"/>
      <p:bldP spid="239" grpId="0" animBg="1"/>
      <p:bldP spid="240" grpId="0" animBg="1"/>
      <p:bldP spid="245" grpId="0" animBg="1"/>
      <p:bldP spid="246" grpId="0" animBg="1"/>
      <p:bldP spid="247" grpId="0" animBg="1"/>
      <p:bldP spid="248" grpId="0" animBg="1"/>
      <p:bldP spid="249" grpId="0" animBg="1"/>
      <p:bldP spid="250" grpId="0" animBg="1"/>
      <p:bldP spid="253" grpId="0"/>
      <p:bldP spid="254" grpId="0"/>
      <p:bldP spid="1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Group 60"/>
          <p:cNvGrpSpPr/>
          <p:nvPr/>
        </p:nvGrpSpPr>
        <p:grpSpPr>
          <a:xfrm>
            <a:off x="5332789" y="601772"/>
            <a:ext cx="3866060" cy="3498849"/>
            <a:chOff x="5332789" y="601772"/>
            <a:chExt cx="3866060" cy="3498849"/>
          </a:xfrm>
        </p:grpSpPr>
        <p:grpSp>
          <p:nvGrpSpPr>
            <p:cNvPr id="62" name="Group 61"/>
            <p:cNvGrpSpPr/>
            <p:nvPr/>
          </p:nvGrpSpPr>
          <p:grpSpPr>
            <a:xfrm>
              <a:off x="5332789" y="601772"/>
              <a:ext cx="3866060" cy="3498849"/>
              <a:chOff x="166180" y="3055424"/>
              <a:chExt cx="3866060" cy="3498849"/>
            </a:xfrm>
          </p:grpSpPr>
          <p:sp>
            <p:nvSpPr>
              <p:cNvPr id="77" name="Rectangle 76"/>
              <p:cNvSpPr/>
              <p:nvPr/>
            </p:nvSpPr>
            <p:spPr>
              <a:xfrm>
                <a:off x="166180" y="3055424"/>
                <a:ext cx="3754510" cy="3498849"/>
              </a:xfrm>
              <a:prstGeom prst="rect">
                <a:avLst/>
              </a:prstGeom>
              <a:solidFill>
                <a:schemeClr val="tx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rapezoid 77"/>
              <p:cNvSpPr/>
              <p:nvPr/>
            </p:nvSpPr>
            <p:spPr>
              <a:xfrm rot="16200000" flipV="1">
                <a:off x="1303439" y="4747913"/>
                <a:ext cx="1856126" cy="378219"/>
              </a:xfrm>
              <a:prstGeom prst="trapezoid">
                <a:avLst>
                  <a:gd name="adj" fmla="val 0"/>
                </a:avLst>
              </a:prstGeom>
              <a:solidFill>
                <a:srgbClr val="F9965B">
                  <a:alpha val="35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79" name="Group 78"/>
              <p:cNvGrpSpPr/>
              <p:nvPr/>
            </p:nvGrpSpPr>
            <p:grpSpPr>
              <a:xfrm rot="16200000" flipV="1">
                <a:off x="1711123" y="5156879"/>
                <a:ext cx="1040760" cy="378220"/>
                <a:chOff x="3228631" y="3085594"/>
                <a:chExt cx="1930118" cy="701420"/>
              </a:xfrm>
              <a:solidFill>
                <a:srgbClr val="F9965B">
                  <a:alpha val="35000"/>
                </a:srgbClr>
              </a:solidFill>
              <a:effectLst/>
            </p:grpSpPr>
            <p:sp>
              <p:nvSpPr>
                <p:cNvPr id="128" name="Trapezoid 127"/>
                <p:cNvSpPr/>
                <p:nvPr/>
              </p:nvSpPr>
              <p:spPr>
                <a:xfrm>
                  <a:off x="3228631" y="3085598"/>
                  <a:ext cx="1222724" cy="701416"/>
                </a:xfrm>
                <a:prstGeom prst="trapezoid">
                  <a:avLst>
                    <a:gd name="adj" fmla="val 0"/>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9" name="Right Triangle 128"/>
                <p:cNvSpPr/>
                <p:nvPr/>
              </p:nvSpPr>
              <p:spPr>
                <a:xfrm flipV="1">
                  <a:off x="4451350" y="3085594"/>
                  <a:ext cx="707399" cy="695511"/>
                </a:xfrm>
                <a:prstGeom prst="rtTriangl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grpSp>
            <p:nvGrpSpPr>
              <p:cNvPr id="80" name="Group 79"/>
              <p:cNvGrpSpPr/>
              <p:nvPr/>
            </p:nvGrpSpPr>
            <p:grpSpPr>
              <a:xfrm flipH="1" flipV="1">
                <a:off x="2072776" y="4809353"/>
                <a:ext cx="1419434" cy="378219"/>
                <a:chOff x="2526371" y="3085594"/>
                <a:chExt cx="2632378" cy="701418"/>
              </a:xfrm>
              <a:solidFill>
                <a:srgbClr val="F9965B">
                  <a:alpha val="35000"/>
                </a:srgbClr>
              </a:solidFill>
              <a:effectLst/>
            </p:grpSpPr>
            <p:sp>
              <p:nvSpPr>
                <p:cNvPr id="126" name="Trapezoid 125"/>
                <p:cNvSpPr/>
                <p:nvPr/>
              </p:nvSpPr>
              <p:spPr>
                <a:xfrm>
                  <a:off x="2526371" y="3085596"/>
                  <a:ext cx="1924980" cy="701416"/>
                </a:xfrm>
                <a:prstGeom prst="trapezoid">
                  <a:avLst>
                    <a:gd name="adj" fmla="val 0"/>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7" name="Right Triangle 126"/>
                <p:cNvSpPr/>
                <p:nvPr/>
              </p:nvSpPr>
              <p:spPr>
                <a:xfrm flipV="1">
                  <a:off x="4451350" y="3085594"/>
                  <a:ext cx="707399" cy="695511"/>
                </a:xfrm>
                <a:prstGeom prst="rtTriangl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grpSp>
            <p:nvGrpSpPr>
              <p:cNvPr id="81" name="Group 80"/>
              <p:cNvGrpSpPr/>
              <p:nvPr/>
            </p:nvGrpSpPr>
            <p:grpSpPr>
              <a:xfrm rot="16200000" flipH="1">
                <a:off x="1511461" y="4269761"/>
                <a:ext cx="1443124" cy="378220"/>
                <a:chOff x="2482436" y="3085594"/>
                <a:chExt cx="2676313" cy="701420"/>
              </a:xfrm>
              <a:solidFill>
                <a:srgbClr val="F9965B">
                  <a:alpha val="35000"/>
                </a:srgbClr>
              </a:solidFill>
              <a:effectLst/>
            </p:grpSpPr>
            <p:sp>
              <p:nvSpPr>
                <p:cNvPr id="124" name="Trapezoid 123"/>
                <p:cNvSpPr/>
                <p:nvPr/>
              </p:nvSpPr>
              <p:spPr>
                <a:xfrm>
                  <a:off x="2482436" y="3085598"/>
                  <a:ext cx="1968919" cy="701416"/>
                </a:xfrm>
                <a:prstGeom prst="trapezoid">
                  <a:avLst>
                    <a:gd name="adj" fmla="val 0"/>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5" name="Right Triangle 124"/>
                <p:cNvSpPr/>
                <p:nvPr/>
              </p:nvSpPr>
              <p:spPr>
                <a:xfrm flipV="1">
                  <a:off x="4451350" y="3085594"/>
                  <a:ext cx="707399" cy="695511"/>
                </a:xfrm>
                <a:prstGeom prst="rtTriangl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grpSp>
            <p:nvGrpSpPr>
              <p:cNvPr id="82" name="Group 81"/>
              <p:cNvGrpSpPr/>
              <p:nvPr/>
            </p:nvGrpSpPr>
            <p:grpSpPr>
              <a:xfrm>
                <a:off x="833411" y="4807832"/>
                <a:ext cx="1595079" cy="378218"/>
                <a:chOff x="2197100" y="3085596"/>
                <a:chExt cx="2958117" cy="701416"/>
              </a:xfrm>
              <a:solidFill>
                <a:srgbClr val="F9965B">
                  <a:alpha val="35000"/>
                </a:srgbClr>
              </a:solidFill>
              <a:effectLst/>
            </p:grpSpPr>
            <p:sp>
              <p:nvSpPr>
                <p:cNvPr id="122" name="Trapezoid 121"/>
                <p:cNvSpPr/>
                <p:nvPr/>
              </p:nvSpPr>
              <p:spPr>
                <a:xfrm>
                  <a:off x="2197100" y="3085596"/>
                  <a:ext cx="2254250" cy="701416"/>
                </a:xfrm>
                <a:prstGeom prst="trapezoid">
                  <a:avLst>
                    <a:gd name="adj" fmla="val 0"/>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3" name="Right Triangle 122"/>
                <p:cNvSpPr/>
                <p:nvPr/>
              </p:nvSpPr>
              <p:spPr>
                <a:xfrm flipV="1">
                  <a:off x="4447818" y="3087703"/>
                  <a:ext cx="707399" cy="695511"/>
                </a:xfrm>
                <a:prstGeom prst="rtTriangl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grpSp>
            <p:nvGrpSpPr>
              <p:cNvPr id="86" name="Group 85"/>
              <p:cNvGrpSpPr/>
              <p:nvPr/>
            </p:nvGrpSpPr>
            <p:grpSpPr>
              <a:xfrm flipH="1" flipV="1">
                <a:off x="2064129" y="4809354"/>
                <a:ext cx="1428080" cy="378219"/>
                <a:chOff x="2510337" y="3085594"/>
                <a:chExt cx="2648412" cy="701418"/>
              </a:xfrm>
              <a:solidFill>
                <a:srgbClr val="F9965B">
                  <a:alpha val="35000"/>
                </a:srgbClr>
              </a:solidFill>
              <a:effectLst/>
            </p:grpSpPr>
            <p:sp>
              <p:nvSpPr>
                <p:cNvPr id="120" name="Trapezoid 119"/>
                <p:cNvSpPr/>
                <p:nvPr/>
              </p:nvSpPr>
              <p:spPr>
                <a:xfrm>
                  <a:off x="2510337" y="3085596"/>
                  <a:ext cx="1941015" cy="701416"/>
                </a:xfrm>
                <a:prstGeom prst="trapezoid">
                  <a:avLst>
                    <a:gd name="adj" fmla="val 0"/>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1" name="Right Triangle 120"/>
                <p:cNvSpPr/>
                <p:nvPr/>
              </p:nvSpPr>
              <p:spPr>
                <a:xfrm flipV="1">
                  <a:off x="4451350" y="3085594"/>
                  <a:ext cx="707399" cy="695511"/>
                </a:xfrm>
                <a:prstGeom prst="rtTriangl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87" name="Rectangle 86"/>
              <p:cNvSpPr/>
              <p:nvPr/>
            </p:nvSpPr>
            <p:spPr>
              <a:xfrm rot="2700000">
                <a:off x="2233120" y="4330582"/>
                <a:ext cx="39805" cy="1317991"/>
              </a:xfrm>
              <a:prstGeom prst="rect">
                <a:avLst/>
              </a:prstGeom>
              <a:solidFill>
                <a:srgbClr val="A7C4D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100" name="Group 99"/>
              <p:cNvGrpSpPr/>
              <p:nvPr/>
            </p:nvGrpSpPr>
            <p:grpSpPr>
              <a:xfrm>
                <a:off x="2024833" y="5861662"/>
                <a:ext cx="415288" cy="497477"/>
                <a:chOff x="2994015" y="3946194"/>
                <a:chExt cx="739889" cy="945779"/>
              </a:xfrm>
            </p:grpSpPr>
            <p:sp>
              <p:nvSpPr>
                <p:cNvPr id="118" name="Isosceles Triangle 117"/>
                <p:cNvSpPr/>
                <p:nvPr/>
              </p:nvSpPr>
              <p:spPr>
                <a:xfrm flipV="1">
                  <a:off x="2994015" y="3946194"/>
                  <a:ext cx="739889" cy="671059"/>
                </a:xfrm>
                <a:prstGeom prst="triangle">
                  <a:avLst/>
                </a:prstGeom>
                <a:solidFill>
                  <a:schemeClr val="bg1">
                    <a:lumMod val="6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u="sng"/>
                </a:p>
              </p:txBody>
            </p:sp>
            <p:sp>
              <p:nvSpPr>
                <p:cNvPr id="119" name="Rectangle 118"/>
                <p:cNvSpPr/>
                <p:nvPr/>
              </p:nvSpPr>
              <p:spPr>
                <a:xfrm flipV="1">
                  <a:off x="2994015" y="4245301"/>
                  <a:ext cx="739889" cy="646672"/>
                </a:xfrm>
                <a:prstGeom prst="rect">
                  <a:avLst/>
                </a:prstGeom>
                <a:solidFill>
                  <a:schemeClr val="tx1">
                    <a:lumMod val="65000"/>
                    <a:lumOff val="3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u="sng"/>
                </a:p>
              </p:txBody>
            </p:sp>
          </p:grpSp>
          <p:sp>
            <p:nvSpPr>
              <p:cNvPr id="101" name="Rectangle 100"/>
              <p:cNvSpPr/>
              <p:nvPr/>
            </p:nvSpPr>
            <p:spPr>
              <a:xfrm>
                <a:off x="193756" y="5137849"/>
                <a:ext cx="673460" cy="523220"/>
              </a:xfrm>
              <a:prstGeom prst="rect">
                <a:avLst/>
              </a:prstGeom>
            </p:spPr>
            <p:txBody>
              <a:bodyPr wrap="square">
                <a:spAutoFit/>
              </a:bodyPr>
              <a:lstStyle/>
              <a:p>
                <a:pPr lvl="0" algn="ctr">
                  <a:spcBef>
                    <a:spcPct val="20000"/>
                  </a:spcBef>
                </a:pPr>
                <a:r>
                  <a:rPr lang="en-US" sz="1400" dirty="0">
                    <a:solidFill>
                      <a:schemeClr val="bg1"/>
                    </a:solidFill>
                  </a:rPr>
                  <a:t>light source</a:t>
                </a:r>
              </a:p>
            </p:txBody>
          </p:sp>
          <p:grpSp>
            <p:nvGrpSpPr>
              <p:cNvPr id="103" name="Group 102"/>
              <p:cNvGrpSpPr/>
              <p:nvPr/>
            </p:nvGrpSpPr>
            <p:grpSpPr>
              <a:xfrm>
                <a:off x="3479882" y="4491906"/>
                <a:ext cx="46076" cy="1005850"/>
                <a:chOff x="5781897" y="2056255"/>
                <a:chExt cx="85449" cy="1865376"/>
              </a:xfrm>
            </p:grpSpPr>
            <p:sp>
              <p:nvSpPr>
                <p:cNvPr id="115" name="Rectangle 114"/>
                <p:cNvSpPr/>
                <p:nvPr/>
              </p:nvSpPr>
              <p:spPr>
                <a:xfrm>
                  <a:off x="5821626" y="2056255"/>
                  <a:ext cx="45720" cy="1865376"/>
                </a:xfrm>
                <a:prstGeom prst="rect">
                  <a:avLst/>
                </a:prstGeom>
                <a:solidFill>
                  <a:srgbClr val="595959"/>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7" name="Rectangle 116"/>
                <p:cNvSpPr/>
                <p:nvPr/>
              </p:nvSpPr>
              <p:spPr>
                <a:xfrm>
                  <a:off x="5781897" y="2056255"/>
                  <a:ext cx="45720" cy="1865376"/>
                </a:xfrm>
                <a:prstGeom prst="rect">
                  <a:avLst/>
                </a:prstGeom>
                <a:solidFill>
                  <a:srgbClr val="A7C4D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104" name="Rectangle 103"/>
              <p:cNvSpPr/>
              <p:nvPr/>
            </p:nvSpPr>
            <p:spPr>
              <a:xfrm>
                <a:off x="799839" y="5461470"/>
                <a:ext cx="1114086" cy="307777"/>
              </a:xfrm>
              <a:prstGeom prst="rect">
                <a:avLst/>
              </a:prstGeom>
            </p:spPr>
            <p:txBody>
              <a:bodyPr wrap="square">
                <a:spAutoFit/>
              </a:bodyPr>
              <a:lstStyle/>
              <a:p>
                <a:pPr lvl="0" algn="ctr">
                  <a:spcBef>
                    <a:spcPct val="20000"/>
                  </a:spcBef>
                </a:pPr>
                <a:r>
                  <a:rPr lang="en-US" sz="1400" dirty="0" err="1">
                    <a:solidFill>
                      <a:schemeClr val="bg1"/>
                    </a:solidFill>
                  </a:rPr>
                  <a:t>beamsplitter</a:t>
                </a:r>
                <a:endParaRPr lang="en-US" sz="1400" dirty="0">
                  <a:solidFill>
                    <a:schemeClr val="bg1"/>
                  </a:solidFill>
                </a:endParaRPr>
              </a:p>
            </p:txBody>
          </p:sp>
          <p:sp>
            <p:nvSpPr>
              <p:cNvPr id="108" name="Rectangle 107"/>
              <p:cNvSpPr/>
              <p:nvPr/>
            </p:nvSpPr>
            <p:spPr>
              <a:xfrm>
                <a:off x="1093007" y="5888214"/>
                <a:ext cx="1106712" cy="523220"/>
              </a:xfrm>
              <a:prstGeom prst="rect">
                <a:avLst/>
              </a:prstGeom>
            </p:spPr>
            <p:txBody>
              <a:bodyPr wrap="square">
                <a:spAutoFit/>
              </a:bodyPr>
              <a:lstStyle/>
              <a:p>
                <a:pPr lvl="0" algn="ctr">
                  <a:spcBef>
                    <a:spcPct val="20000"/>
                  </a:spcBef>
                </a:pPr>
                <a:r>
                  <a:rPr lang="en-US" sz="1400" dirty="0">
                    <a:solidFill>
                      <a:schemeClr val="bg1"/>
                    </a:solidFill>
                  </a:rPr>
                  <a:t>regular  camera</a:t>
                </a:r>
              </a:p>
            </p:txBody>
          </p:sp>
          <p:sp>
            <p:nvSpPr>
              <p:cNvPr id="109" name="Rectangle 108"/>
              <p:cNvSpPr/>
              <p:nvPr/>
            </p:nvSpPr>
            <p:spPr>
              <a:xfrm>
                <a:off x="1171724" y="3740332"/>
                <a:ext cx="695313" cy="307777"/>
              </a:xfrm>
              <a:prstGeom prst="rect">
                <a:avLst/>
              </a:prstGeom>
            </p:spPr>
            <p:txBody>
              <a:bodyPr wrap="square">
                <a:spAutoFit/>
              </a:bodyPr>
              <a:lstStyle/>
              <a:p>
                <a:pPr lvl="0" algn="ctr">
                  <a:spcBef>
                    <a:spcPct val="20000"/>
                  </a:spcBef>
                </a:pPr>
                <a:r>
                  <a:rPr lang="en-US" sz="1400" dirty="0">
                    <a:solidFill>
                      <a:schemeClr val="bg1"/>
                    </a:solidFill>
                  </a:rPr>
                  <a:t>scene</a:t>
                </a:r>
              </a:p>
            </p:txBody>
          </p:sp>
          <p:sp>
            <p:nvSpPr>
              <p:cNvPr id="110" name="Rectangle 109"/>
              <p:cNvSpPr/>
              <p:nvPr/>
            </p:nvSpPr>
            <p:spPr>
              <a:xfrm>
                <a:off x="3063731" y="4248476"/>
                <a:ext cx="856958" cy="307777"/>
              </a:xfrm>
              <a:prstGeom prst="rect">
                <a:avLst/>
              </a:prstGeom>
            </p:spPr>
            <p:txBody>
              <a:bodyPr wrap="square">
                <a:spAutoFit/>
              </a:bodyPr>
              <a:lstStyle/>
              <a:p>
                <a:pPr lvl="0" algn="ctr">
                  <a:spcBef>
                    <a:spcPct val="20000"/>
                  </a:spcBef>
                </a:pPr>
                <a:r>
                  <a:rPr lang="en-US" sz="1400" dirty="0">
                    <a:solidFill>
                      <a:schemeClr val="bg1"/>
                    </a:solidFill>
                  </a:rPr>
                  <a:t>mirror</a:t>
                </a:r>
              </a:p>
            </p:txBody>
          </p:sp>
          <p:sp>
            <p:nvSpPr>
              <p:cNvPr id="111" name="Rectangle 110"/>
              <p:cNvSpPr/>
              <p:nvPr/>
            </p:nvSpPr>
            <p:spPr>
              <a:xfrm>
                <a:off x="2927524" y="5677403"/>
                <a:ext cx="1104716" cy="523220"/>
              </a:xfrm>
              <a:prstGeom prst="rect">
                <a:avLst/>
              </a:prstGeom>
            </p:spPr>
            <p:txBody>
              <a:bodyPr wrap="square">
                <a:spAutoFit/>
              </a:bodyPr>
              <a:lstStyle/>
              <a:p>
                <a:pPr lvl="0" algn="ctr">
                  <a:spcBef>
                    <a:spcPct val="20000"/>
                  </a:spcBef>
                </a:pPr>
                <a:r>
                  <a:rPr lang="en-US" sz="1400" dirty="0">
                    <a:solidFill>
                      <a:schemeClr val="bg1"/>
                    </a:solidFill>
                  </a:rPr>
                  <a:t>translation stage</a:t>
                </a:r>
              </a:p>
            </p:txBody>
          </p:sp>
          <p:pic>
            <p:nvPicPr>
              <p:cNvPr id="112" name="Picture 111"/>
              <p:cNvPicPr>
                <a:picLocks noChangeAspect="1"/>
              </p:cNvPicPr>
              <p:nvPr/>
            </p:nvPicPr>
            <p:blipFill rotWithShape="1">
              <a:blip r:embed="rId4" cstate="print">
                <a:extLst>
                  <a:ext uri="{28A0092B-C50C-407E-A947-70E740481C1C}">
                    <a14:useLocalDpi xmlns:a14="http://schemas.microsoft.com/office/drawing/2010/main" val="0"/>
                  </a:ext>
                </a:extLst>
              </a:blip>
              <a:srcRect t="33599" r="78963" b="46339"/>
              <a:stretch/>
            </p:blipFill>
            <p:spPr>
              <a:xfrm>
                <a:off x="255455" y="4756053"/>
                <a:ext cx="614422" cy="480864"/>
              </a:xfrm>
              <a:prstGeom prst="rect">
                <a:avLst/>
              </a:prstGeom>
            </p:spPr>
          </p:pic>
          <p:cxnSp>
            <p:nvCxnSpPr>
              <p:cNvPr id="113" name="Straight Connector 112"/>
              <p:cNvCxnSpPr/>
              <p:nvPr/>
            </p:nvCxnSpPr>
            <p:spPr>
              <a:xfrm>
                <a:off x="3092882" y="5610496"/>
                <a:ext cx="798652" cy="0"/>
              </a:xfrm>
              <a:prstGeom prst="line">
                <a:avLst/>
              </a:prstGeom>
              <a:ln w="12700">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14" name="Rectangle 113"/>
              <p:cNvSpPr/>
              <p:nvPr/>
            </p:nvSpPr>
            <p:spPr>
              <a:xfrm>
                <a:off x="370698" y="3060435"/>
                <a:ext cx="3374627" cy="461665"/>
              </a:xfrm>
              <a:prstGeom prst="rect">
                <a:avLst/>
              </a:prstGeom>
            </p:spPr>
            <p:txBody>
              <a:bodyPr wrap="square">
                <a:spAutoFit/>
              </a:bodyPr>
              <a:lstStyle/>
              <a:p>
                <a:pPr lvl="0" algn="ctr">
                  <a:spcBef>
                    <a:spcPct val="20000"/>
                  </a:spcBef>
                </a:pPr>
                <a:r>
                  <a:rPr lang="en-US" sz="2400" dirty="0">
                    <a:solidFill>
                      <a:schemeClr val="bg1"/>
                    </a:solidFill>
                  </a:rPr>
                  <a:t>Michelson interferometer</a:t>
                </a:r>
              </a:p>
            </p:txBody>
          </p:sp>
        </p:grpSp>
        <p:grpSp>
          <p:nvGrpSpPr>
            <p:cNvPr id="63" name="Group 62"/>
            <p:cNvGrpSpPr>
              <a:grpSpLocks noChangeAspect="1"/>
            </p:cNvGrpSpPr>
            <p:nvPr/>
          </p:nvGrpSpPr>
          <p:grpSpPr>
            <a:xfrm>
              <a:off x="7077456" y="1078992"/>
              <a:ext cx="718786" cy="768096"/>
              <a:chOff x="3648456" y="548640"/>
              <a:chExt cx="996275" cy="1064621"/>
            </a:xfrm>
          </p:grpSpPr>
          <p:grpSp>
            <p:nvGrpSpPr>
              <p:cNvPr id="66" name="Group 65"/>
              <p:cNvGrpSpPr/>
              <p:nvPr/>
            </p:nvGrpSpPr>
            <p:grpSpPr>
              <a:xfrm>
                <a:off x="3648456" y="548640"/>
                <a:ext cx="795392" cy="945270"/>
                <a:chOff x="4020806" y="3012206"/>
                <a:chExt cx="795392" cy="945270"/>
              </a:xfrm>
            </p:grpSpPr>
            <p:sp>
              <p:nvSpPr>
                <p:cNvPr id="70" name="Parallelogram 69"/>
                <p:cNvSpPr/>
                <p:nvPr/>
              </p:nvSpPr>
              <p:spPr>
                <a:xfrm rot="5400000" flipV="1">
                  <a:off x="3963798" y="3109249"/>
                  <a:ext cx="915664" cy="769840"/>
                </a:xfrm>
                <a:prstGeom prst="parallelogram">
                  <a:avLst>
                    <a:gd name="adj" fmla="val 27498"/>
                  </a:avLst>
                </a:prstGeom>
                <a:solidFill>
                  <a:srgbClr val="A7C4D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6" name="Picture 7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20806" y="3012206"/>
                  <a:ext cx="795392" cy="945270"/>
                </a:xfrm>
                <a:prstGeom prst="rect">
                  <a:avLst/>
                </a:prstGeom>
              </p:spPr>
            </p:pic>
          </p:grpSp>
          <p:pic>
            <p:nvPicPr>
              <p:cNvPr id="69" name="Picture 68"/>
              <p:cNvPicPr>
                <a:picLocks noChangeAspect="1"/>
              </p:cNvPicPr>
              <p:nvPr/>
            </p:nvPicPr>
            <p:blipFill rotWithShape="1">
              <a:blip r:embed="rId6" cstate="print">
                <a:extLst>
                  <a:ext uri="{28A0092B-C50C-407E-A947-70E740481C1C}">
                    <a14:useLocalDpi xmlns:a14="http://schemas.microsoft.com/office/drawing/2010/main" val="0"/>
                  </a:ext>
                </a:extLst>
              </a:blip>
              <a:srcRect l="46827"/>
              <a:stretch/>
            </p:blipFill>
            <p:spPr>
              <a:xfrm>
                <a:off x="4153452" y="889235"/>
                <a:ext cx="491279" cy="724026"/>
              </a:xfrm>
              <a:prstGeom prst="rect">
                <a:avLst/>
              </a:prstGeom>
              <a:ln w="12700">
                <a:noFill/>
              </a:ln>
            </p:spPr>
          </p:pic>
        </p:grpSp>
      </p:grpSp>
      <p:sp>
        <p:nvSpPr>
          <p:cNvPr id="2" name="Title 1"/>
          <p:cNvSpPr>
            <a:spLocks noGrp="1"/>
          </p:cNvSpPr>
          <p:nvPr>
            <p:ph type="title"/>
          </p:nvPr>
        </p:nvSpPr>
        <p:spPr>
          <a:xfrm>
            <a:off x="0" y="0"/>
            <a:ext cx="9144000" cy="621792"/>
          </a:xfrm>
        </p:spPr>
        <p:txBody>
          <a:bodyPr>
            <a:noAutofit/>
          </a:bodyPr>
          <a:lstStyle/>
          <a:p>
            <a:r>
              <a:rPr lang="en-US" dirty="0" smtClean="0"/>
              <a:t>Decompositions </a:t>
            </a:r>
            <a:r>
              <a:rPr lang="en-US" dirty="0"/>
              <a:t>using interferometry</a:t>
            </a:r>
          </a:p>
        </p:txBody>
      </p:sp>
      <p:sp>
        <p:nvSpPr>
          <p:cNvPr id="54" name="Rectangle 53"/>
          <p:cNvSpPr/>
          <p:nvPr/>
        </p:nvSpPr>
        <p:spPr>
          <a:xfrm>
            <a:off x="1468596" y="601773"/>
            <a:ext cx="2357184" cy="461665"/>
          </a:xfrm>
          <a:prstGeom prst="rect">
            <a:avLst/>
          </a:prstGeom>
        </p:spPr>
        <p:txBody>
          <a:bodyPr wrap="none">
            <a:spAutoFit/>
          </a:bodyPr>
          <a:lstStyle/>
          <a:p>
            <a:pPr algn="ctr"/>
            <a:r>
              <a:rPr lang="en-US" sz="2400" dirty="0">
                <a:solidFill>
                  <a:schemeClr val="bg1"/>
                </a:solidFill>
              </a:rPr>
              <a:t>transient imaging</a:t>
            </a:r>
            <a:endParaRPr lang="en-US" sz="2400" dirty="0">
              <a:solidFill>
                <a:srgbClr val="FFFF00"/>
              </a:solidFill>
            </a:endParaRPr>
          </a:p>
        </p:txBody>
      </p:sp>
      <p:sp>
        <p:nvSpPr>
          <p:cNvPr id="59" name="Rectangle 58"/>
          <p:cNvSpPr/>
          <p:nvPr/>
        </p:nvSpPr>
        <p:spPr>
          <a:xfrm>
            <a:off x="18288" y="2381470"/>
            <a:ext cx="5257800" cy="461665"/>
          </a:xfrm>
          <a:prstGeom prst="rect">
            <a:avLst/>
          </a:prstGeom>
        </p:spPr>
        <p:txBody>
          <a:bodyPr wrap="square">
            <a:spAutoFit/>
          </a:bodyPr>
          <a:lstStyle/>
          <a:p>
            <a:pPr algn="ctr"/>
            <a:r>
              <a:rPr lang="en-US" sz="2400" dirty="0">
                <a:solidFill>
                  <a:schemeClr val="bg1"/>
                </a:solidFill>
              </a:rPr>
              <a:t>spatial probing + transient imaging</a:t>
            </a:r>
            <a:endParaRPr lang="en-US" sz="2400" dirty="0">
              <a:solidFill>
                <a:srgbClr val="FFFF00"/>
              </a:solidFill>
            </a:endParaRPr>
          </a:p>
        </p:txBody>
      </p:sp>
      <p:sp>
        <p:nvSpPr>
          <p:cNvPr id="41" name="Rectangle 40"/>
          <p:cNvSpPr>
            <a:spLocks/>
          </p:cNvSpPr>
          <p:nvPr/>
        </p:nvSpPr>
        <p:spPr>
          <a:xfrm>
            <a:off x="18288" y="606658"/>
            <a:ext cx="5257800" cy="1709928"/>
          </a:xfrm>
          <a:prstGeom prst="rect">
            <a:avLst/>
          </a:prstGeom>
          <a:noFill/>
          <a:ln w="12700" cap="sq">
            <a:solidFill>
              <a:srgbClr val="FFFF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60752" y="1029081"/>
            <a:ext cx="2656665" cy="1313672"/>
            <a:chOff x="60751" y="1133856"/>
            <a:chExt cx="2656665" cy="1313672"/>
          </a:xfrm>
        </p:grpSpPr>
        <p:sp>
          <p:nvSpPr>
            <p:cNvPr id="102" name="Rectangle 101"/>
            <p:cNvSpPr/>
            <p:nvPr/>
          </p:nvSpPr>
          <p:spPr>
            <a:xfrm>
              <a:off x="60751" y="2047418"/>
              <a:ext cx="2656665" cy="400110"/>
            </a:xfrm>
            <a:prstGeom prst="rect">
              <a:avLst/>
            </a:prstGeom>
          </p:spPr>
          <p:txBody>
            <a:bodyPr wrap="square">
              <a:spAutoFit/>
            </a:bodyPr>
            <a:lstStyle/>
            <a:p>
              <a:pPr lvl="0" algn="ctr">
                <a:spcBef>
                  <a:spcPct val="20000"/>
                </a:spcBef>
              </a:pPr>
              <a:r>
                <a:rPr lang="en-US" sz="2000" dirty="0">
                  <a:solidFill>
                    <a:schemeClr val="bg1"/>
                  </a:solidFill>
                </a:rPr>
                <a:t>broadband point source</a:t>
              </a:r>
            </a:p>
          </p:txBody>
        </p:sp>
        <p:grpSp>
          <p:nvGrpSpPr>
            <p:cNvPr id="3" name="Group 2"/>
            <p:cNvGrpSpPr/>
            <p:nvPr/>
          </p:nvGrpSpPr>
          <p:grpSpPr>
            <a:xfrm>
              <a:off x="101721" y="1133856"/>
              <a:ext cx="2581108" cy="998621"/>
              <a:chOff x="76320" y="1133856"/>
              <a:chExt cx="2581108" cy="998621"/>
            </a:xfrm>
          </p:grpSpPr>
          <p:grpSp>
            <p:nvGrpSpPr>
              <p:cNvPr id="142" name="Group 141"/>
              <p:cNvGrpSpPr/>
              <p:nvPr/>
            </p:nvGrpSpPr>
            <p:grpSpPr>
              <a:xfrm>
                <a:off x="76320" y="1133856"/>
                <a:ext cx="1397196" cy="998621"/>
                <a:chOff x="1710996" y="1265137"/>
                <a:chExt cx="1397196" cy="998621"/>
              </a:xfrm>
            </p:grpSpPr>
            <p:grpSp>
              <p:nvGrpSpPr>
                <p:cNvPr id="143" name="Group 142"/>
                <p:cNvGrpSpPr/>
                <p:nvPr/>
              </p:nvGrpSpPr>
              <p:grpSpPr>
                <a:xfrm>
                  <a:off x="1867133" y="1265137"/>
                  <a:ext cx="1084432" cy="627947"/>
                  <a:chOff x="5932748" y="3312850"/>
                  <a:chExt cx="897614" cy="617688"/>
                </a:xfrm>
              </p:grpSpPr>
              <p:sp>
                <p:nvSpPr>
                  <p:cNvPr id="153" name="Freeform 152"/>
                  <p:cNvSpPr/>
                  <p:nvPr/>
                </p:nvSpPr>
                <p:spPr>
                  <a:xfrm flipH="1">
                    <a:off x="6381555" y="3312851"/>
                    <a:ext cx="448807" cy="617687"/>
                  </a:xfrm>
                  <a:custGeom>
                    <a:avLst/>
                    <a:gdLst>
                      <a:gd name="connsiteX0" fmla="*/ 0 w 773906"/>
                      <a:gd name="connsiteY0" fmla="*/ 1060015 h 1060015"/>
                      <a:gd name="connsiteX1" fmla="*/ 147637 w 773906"/>
                      <a:gd name="connsiteY1" fmla="*/ 1038584 h 1060015"/>
                      <a:gd name="connsiteX2" fmla="*/ 250031 w 773906"/>
                      <a:gd name="connsiteY2" fmla="*/ 988578 h 1060015"/>
                      <a:gd name="connsiteX3" fmla="*/ 309562 w 773906"/>
                      <a:gd name="connsiteY3" fmla="*/ 933809 h 1060015"/>
                      <a:gd name="connsiteX4" fmla="*/ 364331 w 773906"/>
                      <a:gd name="connsiteY4" fmla="*/ 840940 h 1060015"/>
                      <a:gd name="connsiteX5" fmla="*/ 385762 w 773906"/>
                      <a:gd name="connsiteY5" fmla="*/ 767121 h 1060015"/>
                      <a:gd name="connsiteX6" fmla="*/ 411956 w 773906"/>
                      <a:gd name="connsiteY6" fmla="*/ 605196 h 1060015"/>
                      <a:gd name="connsiteX7" fmla="*/ 421481 w 773906"/>
                      <a:gd name="connsiteY7" fmla="*/ 517090 h 1060015"/>
                      <a:gd name="connsiteX8" fmla="*/ 440531 w 773906"/>
                      <a:gd name="connsiteY8" fmla="*/ 376596 h 1060015"/>
                      <a:gd name="connsiteX9" fmla="*/ 478631 w 773906"/>
                      <a:gd name="connsiteY9" fmla="*/ 248009 h 1060015"/>
                      <a:gd name="connsiteX10" fmla="*/ 519112 w 773906"/>
                      <a:gd name="connsiteY10" fmla="*/ 157521 h 1060015"/>
                      <a:gd name="connsiteX11" fmla="*/ 573881 w 773906"/>
                      <a:gd name="connsiteY11" fmla="*/ 81321 h 1060015"/>
                      <a:gd name="connsiteX12" fmla="*/ 635793 w 773906"/>
                      <a:gd name="connsiteY12" fmla="*/ 36078 h 1060015"/>
                      <a:gd name="connsiteX13" fmla="*/ 711993 w 773906"/>
                      <a:gd name="connsiteY13" fmla="*/ 5121 h 1060015"/>
                      <a:gd name="connsiteX14" fmla="*/ 773906 w 773906"/>
                      <a:gd name="connsiteY14" fmla="*/ 359 h 1060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3906" h="1060015">
                        <a:moveTo>
                          <a:pt x="0" y="1060015"/>
                        </a:moveTo>
                        <a:cubicBezTo>
                          <a:pt x="52982" y="1055252"/>
                          <a:pt x="105965" y="1050490"/>
                          <a:pt x="147637" y="1038584"/>
                        </a:cubicBezTo>
                        <a:cubicBezTo>
                          <a:pt x="189309" y="1026678"/>
                          <a:pt x="223043" y="1006041"/>
                          <a:pt x="250031" y="988578"/>
                        </a:cubicBezTo>
                        <a:cubicBezTo>
                          <a:pt x="277019" y="971115"/>
                          <a:pt x="290512" y="958415"/>
                          <a:pt x="309562" y="933809"/>
                        </a:cubicBezTo>
                        <a:cubicBezTo>
                          <a:pt x="328612" y="909203"/>
                          <a:pt x="351631" y="868721"/>
                          <a:pt x="364331" y="840940"/>
                        </a:cubicBezTo>
                        <a:cubicBezTo>
                          <a:pt x="377031" y="813159"/>
                          <a:pt x="377825" y="806412"/>
                          <a:pt x="385762" y="767121"/>
                        </a:cubicBezTo>
                        <a:cubicBezTo>
                          <a:pt x="393700" y="727830"/>
                          <a:pt x="406003" y="646868"/>
                          <a:pt x="411956" y="605196"/>
                        </a:cubicBezTo>
                        <a:cubicBezTo>
                          <a:pt x="417909" y="563524"/>
                          <a:pt x="416719" y="555190"/>
                          <a:pt x="421481" y="517090"/>
                        </a:cubicBezTo>
                        <a:cubicBezTo>
                          <a:pt x="426244" y="478990"/>
                          <a:pt x="431006" y="421443"/>
                          <a:pt x="440531" y="376596"/>
                        </a:cubicBezTo>
                        <a:cubicBezTo>
                          <a:pt x="450056" y="331749"/>
                          <a:pt x="465534" y="284521"/>
                          <a:pt x="478631" y="248009"/>
                        </a:cubicBezTo>
                        <a:cubicBezTo>
                          <a:pt x="491728" y="211497"/>
                          <a:pt x="503237" y="185302"/>
                          <a:pt x="519112" y="157521"/>
                        </a:cubicBezTo>
                        <a:cubicBezTo>
                          <a:pt x="534987" y="129740"/>
                          <a:pt x="554434" y="101561"/>
                          <a:pt x="573881" y="81321"/>
                        </a:cubicBezTo>
                        <a:cubicBezTo>
                          <a:pt x="593328" y="61081"/>
                          <a:pt x="612774" y="48778"/>
                          <a:pt x="635793" y="36078"/>
                        </a:cubicBezTo>
                        <a:cubicBezTo>
                          <a:pt x="658812" y="23378"/>
                          <a:pt x="688974" y="11074"/>
                          <a:pt x="711993" y="5121"/>
                        </a:cubicBezTo>
                        <a:cubicBezTo>
                          <a:pt x="735012" y="-832"/>
                          <a:pt x="754459" y="-237"/>
                          <a:pt x="773906" y="359"/>
                        </a:cubicBezTo>
                      </a:path>
                    </a:pathLst>
                  </a:custGeom>
                  <a:noFill/>
                  <a:ln w="38100">
                    <a:solidFill>
                      <a:srgbClr val="F996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4" name="Freeform 153"/>
                  <p:cNvSpPr/>
                  <p:nvPr/>
                </p:nvSpPr>
                <p:spPr>
                  <a:xfrm>
                    <a:off x="5932748" y="3312850"/>
                    <a:ext cx="448807" cy="617687"/>
                  </a:xfrm>
                  <a:custGeom>
                    <a:avLst/>
                    <a:gdLst>
                      <a:gd name="connsiteX0" fmla="*/ 0 w 773906"/>
                      <a:gd name="connsiteY0" fmla="*/ 1060015 h 1060015"/>
                      <a:gd name="connsiteX1" fmla="*/ 147637 w 773906"/>
                      <a:gd name="connsiteY1" fmla="*/ 1038584 h 1060015"/>
                      <a:gd name="connsiteX2" fmla="*/ 250031 w 773906"/>
                      <a:gd name="connsiteY2" fmla="*/ 988578 h 1060015"/>
                      <a:gd name="connsiteX3" fmla="*/ 309562 w 773906"/>
                      <a:gd name="connsiteY3" fmla="*/ 933809 h 1060015"/>
                      <a:gd name="connsiteX4" fmla="*/ 364331 w 773906"/>
                      <a:gd name="connsiteY4" fmla="*/ 840940 h 1060015"/>
                      <a:gd name="connsiteX5" fmla="*/ 385762 w 773906"/>
                      <a:gd name="connsiteY5" fmla="*/ 767121 h 1060015"/>
                      <a:gd name="connsiteX6" fmla="*/ 411956 w 773906"/>
                      <a:gd name="connsiteY6" fmla="*/ 605196 h 1060015"/>
                      <a:gd name="connsiteX7" fmla="*/ 421481 w 773906"/>
                      <a:gd name="connsiteY7" fmla="*/ 517090 h 1060015"/>
                      <a:gd name="connsiteX8" fmla="*/ 440531 w 773906"/>
                      <a:gd name="connsiteY8" fmla="*/ 376596 h 1060015"/>
                      <a:gd name="connsiteX9" fmla="*/ 478631 w 773906"/>
                      <a:gd name="connsiteY9" fmla="*/ 248009 h 1060015"/>
                      <a:gd name="connsiteX10" fmla="*/ 519112 w 773906"/>
                      <a:gd name="connsiteY10" fmla="*/ 157521 h 1060015"/>
                      <a:gd name="connsiteX11" fmla="*/ 573881 w 773906"/>
                      <a:gd name="connsiteY11" fmla="*/ 81321 h 1060015"/>
                      <a:gd name="connsiteX12" fmla="*/ 635793 w 773906"/>
                      <a:gd name="connsiteY12" fmla="*/ 36078 h 1060015"/>
                      <a:gd name="connsiteX13" fmla="*/ 711993 w 773906"/>
                      <a:gd name="connsiteY13" fmla="*/ 5121 h 1060015"/>
                      <a:gd name="connsiteX14" fmla="*/ 773906 w 773906"/>
                      <a:gd name="connsiteY14" fmla="*/ 359 h 1060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3906" h="1060015">
                        <a:moveTo>
                          <a:pt x="0" y="1060015"/>
                        </a:moveTo>
                        <a:cubicBezTo>
                          <a:pt x="52982" y="1055252"/>
                          <a:pt x="105965" y="1050490"/>
                          <a:pt x="147637" y="1038584"/>
                        </a:cubicBezTo>
                        <a:cubicBezTo>
                          <a:pt x="189309" y="1026678"/>
                          <a:pt x="223043" y="1006041"/>
                          <a:pt x="250031" y="988578"/>
                        </a:cubicBezTo>
                        <a:cubicBezTo>
                          <a:pt x="277019" y="971115"/>
                          <a:pt x="290512" y="958415"/>
                          <a:pt x="309562" y="933809"/>
                        </a:cubicBezTo>
                        <a:cubicBezTo>
                          <a:pt x="328612" y="909203"/>
                          <a:pt x="351631" y="868721"/>
                          <a:pt x="364331" y="840940"/>
                        </a:cubicBezTo>
                        <a:cubicBezTo>
                          <a:pt x="377031" y="813159"/>
                          <a:pt x="377825" y="806412"/>
                          <a:pt x="385762" y="767121"/>
                        </a:cubicBezTo>
                        <a:cubicBezTo>
                          <a:pt x="393700" y="727830"/>
                          <a:pt x="406003" y="646868"/>
                          <a:pt x="411956" y="605196"/>
                        </a:cubicBezTo>
                        <a:cubicBezTo>
                          <a:pt x="417909" y="563524"/>
                          <a:pt x="416719" y="555190"/>
                          <a:pt x="421481" y="517090"/>
                        </a:cubicBezTo>
                        <a:cubicBezTo>
                          <a:pt x="426244" y="478990"/>
                          <a:pt x="431006" y="421443"/>
                          <a:pt x="440531" y="376596"/>
                        </a:cubicBezTo>
                        <a:cubicBezTo>
                          <a:pt x="450056" y="331749"/>
                          <a:pt x="465534" y="284521"/>
                          <a:pt x="478631" y="248009"/>
                        </a:cubicBezTo>
                        <a:cubicBezTo>
                          <a:pt x="491728" y="211497"/>
                          <a:pt x="503237" y="185302"/>
                          <a:pt x="519112" y="157521"/>
                        </a:cubicBezTo>
                        <a:cubicBezTo>
                          <a:pt x="534987" y="129740"/>
                          <a:pt x="554434" y="101561"/>
                          <a:pt x="573881" y="81321"/>
                        </a:cubicBezTo>
                        <a:cubicBezTo>
                          <a:pt x="593328" y="61081"/>
                          <a:pt x="612774" y="48778"/>
                          <a:pt x="635793" y="36078"/>
                        </a:cubicBezTo>
                        <a:cubicBezTo>
                          <a:pt x="658812" y="23378"/>
                          <a:pt x="688974" y="11074"/>
                          <a:pt x="711993" y="5121"/>
                        </a:cubicBezTo>
                        <a:cubicBezTo>
                          <a:pt x="735012" y="-832"/>
                          <a:pt x="754459" y="-237"/>
                          <a:pt x="773906" y="359"/>
                        </a:cubicBezTo>
                      </a:path>
                    </a:pathLst>
                  </a:custGeom>
                  <a:noFill/>
                  <a:ln w="38100">
                    <a:solidFill>
                      <a:srgbClr val="F996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4" name="Group 143"/>
                <p:cNvGrpSpPr/>
                <p:nvPr/>
              </p:nvGrpSpPr>
              <p:grpSpPr>
                <a:xfrm>
                  <a:off x="1710996" y="1812898"/>
                  <a:ext cx="1397196" cy="450860"/>
                  <a:chOff x="2819494" y="4093527"/>
                  <a:chExt cx="1397196" cy="450860"/>
                </a:xfrm>
              </p:grpSpPr>
              <p:grpSp>
                <p:nvGrpSpPr>
                  <p:cNvPr id="145" name="Group 144"/>
                  <p:cNvGrpSpPr/>
                  <p:nvPr/>
                </p:nvGrpSpPr>
                <p:grpSpPr>
                  <a:xfrm>
                    <a:off x="2839208" y="4093527"/>
                    <a:ext cx="1357765" cy="163055"/>
                    <a:chOff x="930699" y="5093208"/>
                    <a:chExt cx="1098950" cy="163055"/>
                  </a:xfrm>
                </p:grpSpPr>
                <p:cxnSp>
                  <p:nvCxnSpPr>
                    <p:cNvPr id="150" name="Straight Arrow Connector 149"/>
                    <p:cNvCxnSpPr/>
                    <p:nvPr/>
                  </p:nvCxnSpPr>
                  <p:spPr>
                    <a:xfrm flipH="1" flipV="1">
                      <a:off x="930699" y="5175504"/>
                      <a:ext cx="1092981" cy="1"/>
                    </a:xfrm>
                    <a:prstGeom prst="straightConnector1">
                      <a:avLst/>
                    </a:prstGeom>
                    <a:ln w="3810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a:off x="2029649" y="5093208"/>
                      <a:ext cx="0" cy="163055"/>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a:off x="930699" y="5093208"/>
                      <a:ext cx="0" cy="163055"/>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49" name="Rectangle 148"/>
                  <p:cNvSpPr/>
                  <p:nvPr/>
                </p:nvSpPr>
                <p:spPr>
                  <a:xfrm>
                    <a:off x="2819494" y="4175055"/>
                    <a:ext cx="1397196" cy="369332"/>
                  </a:xfrm>
                  <a:prstGeom prst="rect">
                    <a:avLst/>
                  </a:prstGeom>
                </p:spPr>
                <p:txBody>
                  <a:bodyPr wrap="square">
                    <a:spAutoFit/>
                  </a:bodyPr>
                  <a:lstStyle/>
                  <a:p>
                    <a:pPr lvl="0" algn="ctr">
                      <a:spcBef>
                        <a:spcPct val="20000"/>
                      </a:spcBef>
                    </a:pPr>
                    <a:r>
                      <a:rPr lang="en-US" dirty="0">
                        <a:solidFill>
                          <a:schemeClr val="bg1"/>
                        </a:solidFill>
                      </a:rPr>
                      <a:t>wavelength</a:t>
                    </a:r>
                  </a:p>
                </p:txBody>
              </p:sp>
            </p:grpSp>
          </p:grpSp>
          <p:grpSp>
            <p:nvGrpSpPr>
              <p:cNvPr id="5" name="Group 4"/>
              <p:cNvGrpSpPr>
                <a:grpSpLocks noChangeAspect="1"/>
              </p:cNvGrpSpPr>
              <p:nvPr/>
            </p:nvGrpSpPr>
            <p:grpSpPr>
              <a:xfrm>
                <a:off x="1587427" y="1133856"/>
                <a:ext cx="1070001" cy="996696"/>
                <a:chOff x="296685" y="1111479"/>
                <a:chExt cx="1266331" cy="1179576"/>
              </a:xfrm>
            </p:grpSpPr>
            <p:sp>
              <p:nvSpPr>
                <p:cNvPr id="105" name="Oval 104"/>
                <p:cNvSpPr/>
                <p:nvPr/>
              </p:nvSpPr>
              <p:spPr>
                <a:xfrm>
                  <a:off x="296685" y="1669431"/>
                  <a:ext cx="69306" cy="69306"/>
                </a:xfrm>
                <a:prstGeom prst="ellipse">
                  <a:avLst/>
                </a:prstGeom>
                <a:solidFill>
                  <a:srgbClr val="FF995D"/>
                </a:solidFill>
                <a:ln w="38100">
                  <a:solidFill>
                    <a:srgbClr val="F996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Isosceles Triangle 105"/>
                <p:cNvSpPr/>
                <p:nvPr/>
              </p:nvSpPr>
              <p:spPr>
                <a:xfrm rot="16200000">
                  <a:off x="516572" y="1156236"/>
                  <a:ext cx="704088" cy="1101940"/>
                </a:xfrm>
                <a:prstGeom prst="triangle">
                  <a:avLst/>
                </a:prstGeom>
                <a:solidFill>
                  <a:srgbClr val="F9965B">
                    <a:alpha val="35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7" name="Object 106"/>
                <p:cNvGraphicFramePr>
                  <a:graphicFrameLocks noChangeAspect="1"/>
                </p:cNvGraphicFramePr>
                <p:nvPr>
                  <p:extLst/>
                </p:nvPr>
              </p:nvGraphicFramePr>
              <p:xfrm>
                <a:off x="1270408" y="1111479"/>
                <a:ext cx="292608" cy="1179576"/>
              </p:xfrm>
              <a:graphic>
                <a:graphicData uri="http://schemas.openxmlformats.org/presentationml/2006/ole">
                  <mc:AlternateContent xmlns:mc="http://schemas.openxmlformats.org/markup-compatibility/2006">
                    <mc:Choice xmlns:v="urn:schemas-microsoft-com:vml" Requires="v">
                      <p:oleObj spid="_x0000_s44074" name="CorelDRAW" r:id="rId7" imgW="330840" imgH="1222200" progId="CorelDraw.Graphic.15">
                        <p:embed/>
                      </p:oleObj>
                    </mc:Choice>
                    <mc:Fallback>
                      <p:oleObj name="CorelDRAW" r:id="rId7" imgW="330840" imgH="1222200" progId="CorelDraw.Graphic.15">
                        <p:embed/>
                        <p:pic>
                          <p:nvPicPr>
                            <p:cNvPr id="0" name=""/>
                            <p:cNvPicPr/>
                            <p:nvPr/>
                          </p:nvPicPr>
                          <p:blipFill>
                            <a:blip r:embed="rId8"/>
                            <a:stretch>
                              <a:fillRect/>
                            </a:stretch>
                          </p:blipFill>
                          <p:spPr>
                            <a:xfrm>
                              <a:off x="1270408" y="1111479"/>
                              <a:ext cx="292608" cy="1179576"/>
                            </a:xfrm>
                            <a:prstGeom prst="rect">
                              <a:avLst/>
                            </a:prstGeom>
                          </p:spPr>
                        </p:pic>
                      </p:oleObj>
                    </mc:Fallback>
                  </mc:AlternateContent>
                </a:graphicData>
              </a:graphic>
            </p:graphicFrame>
          </p:grpSp>
        </p:grpSp>
      </p:grpSp>
      <p:sp>
        <p:nvSpPr>
          <p:cNvPr id="332" name="Rectangle 331"/>
          <p:cNvSpPr>
            <a:spLocks/>
          </p:cNvSpPr>
          <p:nvPr/>
        </p:nvSpPr>
        <p:spPr>
          <a:xfrm>
            <a:off x="18288" y="2390694"/>
            <a:ext cx="5257800" cy="460109"/>
          </a:xfrm>
          <a:prstGeom prst="rect">
            <a:avLst/>
          </a:prstGeom>
          <a:noFill/>
          <a:ln w="12700" cap="sq">
            <a:solidFill>
              <a:srgbClr val="FFFF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Rectangle 332"/>
          <p:cNvSpPr>
            <a:spLocks/>
          </p:cNvSpPr>
          <p:nvPr/>
        </p:nvSpPr>
        <p:spPr>
          <a:xfrm>
            <a:off x="5388709" y="2250405"/>
            <a:ext cx="635610" cy="941095"/>
          </a:xfrm>
          <a:prstGeom prst="rect">
            <a:avLst/>
          </a:prstGeom>
          <a:noFill/>
          <a:ln w="22225" cap="sq">
            <a:solidFill>
              <a:srgbClr val="FFFF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p:cNvSpPr>
            <a:spLocks/>
          </p:cNvSpPr>
          <p:nvPr/>
        </p:nvSpPr>
        <p:spPr>
          <a:xfrm>
            <a:off x="18288" y="610049"/>
            <a:ext cx="5257800" cy="460109"/>
          </a:xfrm>
          <a:prstGeom prst="rect">
            <a:avLst/>
          </a:prstGeom>
          <a:noFill/>
          <a:ln w="12700" cap="sq">
            <a:solidFill>
              <a:srgbClr val="FFFF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31489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3"/>
                                        </p:tgtEl>
                                        <p:attrNameLst>
                                          <p:attrName>style.visibility</p:attrName>
                                        </p:attrNameLst>
                                      </p:cBhvr>
                                      <p:to>
                                        <p:strVal val="visible"/>
                                      </p:to>
                                    </p:set>
                                    <p:animEffect transition="in" filter="fade">
                                      <p:cBhvr>
                                        <p:cTn id="12" dur="500"/>
                                        <p:tgtEl>
                                          <p:spTgt spid="333"/>
                                        </p:tgtEl>
                                      </p:cBhvr>
                                    </p:animEffect>
                                  </p:childTnLst>
                                </p:cTn>
                              </p:par>
                            </p:childTnLst>
                          </p:cTn>
                        </p:par>
                        <p:par>
                          <p:cTn id="13" fill="hold">
                            <p:stCondLst>
                              <p:cond delay="500"/>
                            </p:stCondLst>
                            <p:childTnLst>
                              <p:par>
                                <p:cTn id="14" presetID="10" presetClass="exit" presetSubtype="0" fill="hold" grpId="0" nodeType="afterEffect">
                                  <p:stCondLst>
                                    <p:cond delay="0"/>
                                  </p:stCondLst>
                                  <p:childTnLst>
                                    <p:animEffect transition="out" filter="fade">
                                      <p:cBhvr>
                                        <p:cTn id="15" dur="500"/>
                                        <p:tgtEl>
                                          <p:spTgt spid="116"/>
                                        </p:tgtEl>
                                      </p:cBhvr>
                                    </p:animEffect>
                                    <p:set>
                                      <p:cBhvr>
                                        <p:cTn id="16" dur="1" fill="hold">
                                          <p:stCondLst>
                                            <p:cond delay="499"/>
                                          </p:stCondLst>
                                        </p:cTn>
                                        <p:tgtEl>
                                          <p:spTgt spid="116"/>
                                        </p:tgtEl>
                                        <p:attrNameLst>
                                          <p:attrName>style.visibility</p:attrName>
                                        </p:attrNameLst>
                                      </p:cBhvr>
                                      <p:to>
                                        <p:strVal val="hidden"/>
                                      </p:to>
                                    </p:se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fade">
                                      <p:cBhvr>
                                        <p:cTn id="20" dur="500"/>
                                        <p:tgtEl>
                                          <p:spTgt spid="41"/>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7" presetClass="emph" presetSubtype="2" fill="hold" nodeType="clickEffect">
                                  <p:stCondLst>
                                    <p:cond delay="0"/>
                                  </p:stCondLst>
                                  <p:childTnLst>
                                    <p:animClr clrSpc="rgb" dir="cw">
                                      <p:cBhvr>
                                        <p:cTn id="28" dur="500" fill="hold"/>
                                        <p:tgtEl>
                                          <p:spTgt spid="41"/>
                                        </p:tgtEl>
                                        <p:attrNameLst>
                                          <p:attrName>stroke.color</p:attrName>
                                        </p:attrNameLst>
                                      </p:cBhvr>
                                      <p:to>
                                        <a:schemeClr val="bg1"/>
                                      </p:to>
                                    </p:animClr>
                                    <p:set>
                                      <p:cBhvr>
                                        <p:cTn id="29" dur="500" fill="hold"/>
                                        <p:tgtEl>
                                          <p:spTgt spid="41"/>
                                        </p:tgtEl>
                                        <p:attrNameLst>
                                          <p:attrName>stroke.on</p:attrName>
                                        </p:attrNameLst>
                                      </p:cBhvr>
                                      <p:to>
                                        <p:strVal val="true"/>
                                      </p:to>
                                    </p:se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332"/>
                                        </p:tgtEl>
                                        <p:attrNameLst>
                                          <p:attrName>style.visibility</p:attrName>
                                        </p:attrNameLst>
                                      </p:cBhvr>
                                      <p:to>
                                        <p:strVal val="visible"/>
                                      </p:to>
                                    </p:set>
                                    <p:animEffect transition="in" filter="fade">
                                      <p:cBhvr>
                                        <p:cTn id="33" dur="500"/>
                                        <p:tgtEl>
                                          <p:spTgt spid="332"/>
                                        </p:tgtEl>
                                      </p:cBhvr>
                                    </p:animEffect>
                                  </p:childTnLst>
                                </p:cTn>
                              </p:par>
                            </p:childTnLst>
                          </p:cTn>
                        </p:par>
                      </p:childTnLst>
                    </p:cTn>
                  </p:par>
                </p:childTnLst>
              </p:cTn>
              <p:prevCondLst>
                <p:cond evt="onPrev" delay="0">
                  <p:tgtEl>
                    <p:sldTgt/>
                  </p:tgtEl>
                </p:cond>
              </p:prevCondLst>
              <p:nextCondLst>
                <p:cond evt="onNext" delay="0">
                  <p:tgtEl>
                    <p:sldTgt/>
                  </p:tgtEl>
                </p:cond>
              </p:nextCondLst>
            </p:seq>
            <p:par>
              <p:cTn id="34"/>
            </p:par>
            <p:par>
              <p:cTn id="35"/>
            </p:par>
            <p:par>
              <p:cTn id="36"/>
            </p:par>
            <p:par>
              <p:cTn id="37"/>
            </p:par>
          </p:childTnLst>
        </p:cTn>
      </p:par>
    </p:tnLst>
    <p:bldLst>
      <p:bldP spid="41" grpId="0" animBg="1"/>
      <p:bldP spid="332" grpId="0" animBg="1"/>
      <p:bldP spid="333" grpId="0" animBg="1"/>
      <p:bldP spid="1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Trapezoid 84"/>
          <p:cNvSpPr/>
          <p:nvPr/>
        </p:nvSpPr>
        <p:spPr>
          <a:xfrm rot="16200000" flipV="1">
            <a:off x="2807168" y="2230857"/>
            <a:ext cx="2581678" cy="526062"/>
          </a:xfrm>
          <a:prstGeom prst="trapezoid">
            <a:avLst>
              <a:gd name="adj" fmla="val 0"/>
            </a:avLst>
          </a:prstGeom>
          <a:solidFill>
            <a:srgbClr val="F9965B">
              <a:alpha val="35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87" name="Group 86"/>
          <p:cNvGrpSpPr/>
          <p:nvPr/>
        </p:nvGrpSpPr>
        <p:grpSpPr>
          <a:xfrm rot="16200000" flipH="1">
            <a:off x="3096504" y="1565797"/>
            <a:ext cx="2007235" cy="526065"/>
            <a:chOff x="2482436" y="3085594"/>
            <a:chExt cx="2676313" cy="701420"/>
          </a:xfrm>
          <a:solidFill>
            <a:srgbClr val="F9965B">
              <a:alpha val="35000"/>
            </a:srgbClr>
          </a:solidFill>
          <a:effectLst/>
        </p:grpSpPr>
        <p:sp>
          <p:nvSpPr>
            <p:cNvPr id="88" name="Trapezoid 87"/>
            <p:cNvSpPr/>
            <p:nvPr/>
          </p:nvSpPr>
          <p:spPr>
            <a:xfrm>
              <a:off x="2482436" y="3085598"/>
              <a:ext cx="1968919" cy="701416"/>
            </a:xfrm>
            <a:prstGeom prst="trapezoid">
              <a:avLst>
                <a:gd name="adj" fmla="val 0"/>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9" name="Right Triangle 88"/>
            <p:cNvSpPr/>
            <p:nvPr/>
          </p:nvSpPr>
          <p:spPr>
            <a:xfrm flipV="1">
              <a:off x="4451350" y="3085594"/>
              <a:ext cx="707399" cy="695511"/>
            </a:xfrm>
            <a:prstGeom prst="rtTriangl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70" name="Group 69"/>
          <p:cNvGrpSpPr/>
          <p:nvPr/>
        </p:nvGrpSpPr>
        <p:grpSpPr>
          <a:xfrm>
            <a:off x="3648456" y="548640"/>
            <a:ext cx="996275" cy="1064621"/>
            <a:chOff x="3648456" y="548640"/>
            <a:chExt cx="996275" cy="1064621"/>
          </a:xfrm>
        </p:grpSpPr>
        <p:grpSp>
          <p:nvGrpSpPr>
            <p:cNvPr id="71" name="Group 70"/>
            <p:cNvGrpSpPr/>
            <p:nvPr/>
          </p:nvGrpSpPr>
          <p:grpSpPr>
            <a:xfrm>
              <a:off x="3648456" y="548640"/>
              <a:ext cx="795392" cy="945270"/>
              <a:chOff x="4020806" y="3012206"/>
              <a:chExt cx="795392" cy="945270"/>
            </a:xfrm>
          </p:grpSpPr>
          <p:sp>
            <p:nvSpPr>
              <p:cNvPr id="76" name="Parallelogram 75"/>
              <p:cNvSpPr/>
              <p:nvPr/>
            </p:nvSpPr>
            <p:spPr>
              <a:xfrm rot="5400000" flipV="1">
                <a:off x="3963798" y="3109249"/>
                <a:ext cx="915664" cy="769840"/>
              </a:xfrm>
              <a:prstGeom prst="parallelogram">
                <a:avLst>
                  <a:gd name="adj" fmla="val 27498"/>
                </a:avLst>
              </a:prstGeom>
              <a:solidFill>
                <a:srgbClr val="A7C4D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9" name="Picture 9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20806" y="3012206"/>
                <a:ext cx="795392" cy="945270"/>
              </a:xfrm>
              <a:prstGeom prst="rect">
                <a:avLst/>
              </a:prstGeom>
            </p:spPr>
          </p:pic>
        </p:grpSp>
        <p:pic>
          <p:nvPicPr>
            <p:cNvPr id="75" name="Picture 74"/>
            <p:cNvPicPr>
              <a:picLocks noChangeAspect="1"/>
            </p:cNvPicPr>
            <p:nvPr/>
          </p:nvPicPr>
          <p:blipFill rotWithShape="1">
            <a:blip r:embed="rId5" cstate="print">
              <a:extLst>
                <a:ext uri="{28A0092B-C50C-407E-A947-70E740481C1C}">
                  <a14:useLocalDpi xmlns:a14="http://schemas.microsoft.com/office/drawing/2010/main" val="0"/>
                </a:ext>
              </a:extLst>
            </a:blip>
            <a:srcRect l="46827"/>
            <a:stretch/>
          </p:blipFill>
          <p:spPr>
            <a:xfrm>
              <a:off x="4153452" y="889235"/>
              <a:ext cx="491279" cy="724026"/>
            </a:xfrm>
            <a:prstGeom prst="rect">
              <a:avLst/>
            </a:prstGeom>
            <a:ln w="12700">
              <a:noFill/>
            </a:ln>
          </p:spPr>
        </p:pic>
      </p:grpSp>
      <p:grpSp>
        <p:nvGrpSpPr>
          <p:cNvPr id="90" name="Group 89"/>
          <p:cNvGrpSpPr/>
          <p:nvPr/>
        </p:nvGrpSpPr>
        <p:grpSpPr>
          <a:xfrm>
            <a:off x="2153409" y="2314196"/>
            <a:ext cx="2221237" cy="526064"/>
            <a:chOff x="2197100" y="3085594"/>
            <a:chExt cx="2961649" cy="701418"/>
          </a:xfrm>
          <a:solidFill>
            <a:srgbClr val="F9965B">
              <a:alpha val="35000"/>
            </a:srgbClr>
          </a:solidFill>
          <a:effectLst/>
        </p:grpSpPr>
        <p:sp>
          <p:nvSpPr>
            <p:cNvPr id="91" name="Trapezoid 90"/>
            <p:cNvSpPr/>
            <p:nvPr/>
          </p:nvSpPr>
          <p:spPr>
            <a:xfrm>
              <a:off x="2197100" y="3085596"/>
              <a:ext cx="2254250" cy="701416"/>
            </a:xfrm>
            <a:prstGeom prst="trapezoid">
              <a:avLst>
                <a:gd name="adj" fmla="val 0"/>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2" name="Right Triangle 91"/>
            <p:cNvSpPr/>
            <p:nvPr/>
          </p:nvSpPr>
          <p:spPr>
            <a:xfrm flipV="1">
              <a:off x="4451350" y="3085594"/>
              <a:ext cx="707399" cy="695511"/>
            </a:xfrm>
            <a:prstGeom prst="rtTriangl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7" name="Group 6"/>
          <p:cNvGrpSpPr/>
          <p:nvPr/>
        </p:nvGrpSpPr>
        <p:grpSpPr>
          <a:xfrm>
            <a:off x="2152651" y="1205686"/>
            <a:ext cx="2164601" cy="2579042"/>
            <a:chOff x="1346200" y="1607580"/>
            <a:chExt cx="2886135" cy="3438723"/>
          </a:xfrm>
        </p:grpSpPr>
        <p:cxnSp>
          <p:nvCxnSpPr>
            <p:cNvPr id="80" name="Straight Connector 79"/>
            <p:cNvCxnSpPr/>
            <p:nvPr/>
          </p:nvCxnSpPr>
          <p:spPr>
            <a:xfrm flipV="1">
              <a:off x="4226108" y="1758951"/>
              <a:ext cx="0" cy="1439157"/>
            </a:xfrm>
            <a:prstGeom prst="line">
              <a:avLst/>
            </a:prstGeom>
            <a:ln w="38100"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V="1">
              <a:off x="4191366" y="1756806"/>
              <a:ext cx="0" cy="3289497"/>
            </a:xfrm>
            <a:prstGeom prst="line">
              <a:avLst/>
            </a:prstGeom>
            <a:ln w="38100"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V="1">
              <a:off x="4154544" y="1742452"/>
              <a:ext cx="0" cy="3303851"/>
            </a:xfrm>
            <a:prstGeom prst="line">
              <a:avLst/>
            </a:prstGeom>
            <a:ln w="38100" cap="sq" cmpd="sng">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1346200" y="3198108"/>
              <a:ext cx="2855965"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1346200" y="3665280"/>
              <a:ext cx="2406742"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flipV="1">
              <a:off x="3752942" y="1658829"/>
              <a:ext cx="0" cy="2006451"/>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95" name="Oval 94"/>
            <p:cNvSpPr/>
            <p:nvPr/>
          </p:nvSpPr>
          <p:spPr>
            <a:xfrm>
              <a:off x="3712330" y="1607580"/>
              <a:ext cx="87682" cy="87682"/>
            </a:xfrm>
            <a:prstGeom prst="ellipse">
              <a:avLst/>
            </a:prstGeom>
            <a:solidFill>
              <a:srgbClr val="7030A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98" name="Straight Connector 97"/>
            <p:cNvCxnSpPr/>
            <p:nvPr/>
          </p:nvCxnSpPr>
          <p:spPr>
            <a:xfrm>
              <a:off x="3752942" y="1658829"/>
              <a:ext cx="401602" cy="73531"/>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94" name="Oval 93"/>
            <p:cNvSpPr/>
            <p:nvPr/>
          </p:nvSpPr>
          <p:spPr>
            <a:xfrm>
              <a:off x="4144653" y="1687948"/>
              <a:ext cx="87682" cy="87682"/>
            </a:xfrm>
            <a:prstGeom prst="ellipse">
              <a:avLst/>
            </a:prstGeom>
            <a:solidFill>
              <a:srgbClr val="00B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6" name="Oval 95"/>
            <p:cNvSpPr/>
            <p:nvPr/>
          </p:nvSpPr>
          <p:spPr>
            <a:xfrm>
              <a:off x="4143970" y="1690088"/>
              <a:ext cx="87682" cy="87682"/>
            </a:xfrm>
            <a:prstGeom prst="ellipse">
              <a:avLst/>
            </a:prstGeom>
            <a:solidFill>
              <a:srgbClr val="7030A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209" name="Rectangle 208"/>
          <p:cNvSpPr/>
          <p:nvPr/>
        </p:nvSpPr>
        <p:spPr>
          <a:xfrm rot="2700000">
            <a:off x="4100257" y="1650386"/>
            <a:ext cx="55364" cy="1833188"/>
          </a:xfrm>
          <a:prstGeom prst="rect">
            <a:avLst/>
          </a:prstGeom>
          <a:solidFill>
            <a:srgbClr val="A7C4D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2" name="Group 71"/>
          <p:cNvGrpSpPr/>
          <p:nvPr/>
        </p:nvGrpSpPr>
        <p:grpSpPr>
          <a:xfrm>
            <a:off x="3810552" y="3779963"/>
            <a:ext cx="577623" cy="691938"/>
            <a:chOff x="2994015" y="3946194"/>
            <a:chExt cx="739889" cy="945779"/>
          </a:xfrm>
        </p:grpSpPr>
        <p:sp>
          <p:nvSpPr>
            <p:cNvPr id="73" name="Isosceles Triangle 72"/>
            <p:cNvSpPr/>
            <p:nvPr/>
          </p:nvSpPr>
          <p:spPr>
            <a:xfrm flipV="1">
              <a:off x="2994015" y="3946194"/>
              <a:ext cx="739889" cy="671059"/>
            </a:xfrm>
            <a:prstGeom prst="triangle">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74" name="Rectangle 73"/>
            <p:cNvSpPr/>
            <p:nvPr/>
          </p:nvSpPr>
          <p:spPr>
            <a:xfrm flipV="1">
              <a:off x="2994015" y="4245301"/>
              <a:ext cx="739889" cy="646672"/>
            </a:xfrm>
            <a:prstGeom prst="rect">
              <a:avLst/>
            </a:prstGeom>
            <a:solidFill>
              <a:schemeClr val="tx1">
                <a:lumMod val="65000"/>
                <a:lumOff val="3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sp>
        <p:nvSpPr>
          <p:cNvPr id="60" name="Title 1"/>
          <p:cNvSpPr>
            <a:spLocks noGrp="1"/>
          </p:cNvSpPr>
          <p:nvPr>
            <p:ph type="title"/>
          </p:nvPr>
        </p:nvSpPr>
        <p:spPr>
          <a:xfrm>
            <a:off x="0" y="0"/>
            <a:ext cx="9144000" cy="621792"/>
          </a:xfrm>
        </p:spPr>
        <p:txBody>
          <a:bodyPr>
            <a:noAutofit/>
          </a:bodyPr>
          <a:lstStyle/>
          <a:p>
            <a:r>
              <a:rPr lang="en-US" dirty="0"/>
              <a:t>Direct-only transient imaging</a:t>
            </a:r>
          </a:p>
        </p:txBody>
      </p:sp>
      <p:sp>
        <p:nvSpPr>
          <p:cNvPr id="100" name="Rectangle 99"/>
          <p:cNvSpPr/>
          <p:nvPr/>
        </p:nvSpPr>
        <p:spPr>
          <a:xfrm>
            <a:off x="4547573" y="698678"/>
            <a:ext cx="967107" cy="461665"/>
          </a:xfrm>
          <a:prstGeom prst="rect">
            <a:avLst/>
          </a:prstGeom>
        </p:spPr>
        <p:txBody>
          <a:bodyPr wrap="square">
            <a:spAutoFit/>
          </a:bodyPr>
          <a:lstStyle/>
          <a:p>
            <a:pPr lvl="0" algn="ctr">
              <a:spcBef>
                <a:spcPct val="20000"/>
              </a:spcBef>
            </a:pPr>
            <a:r>
              <a:rPr lang="en-US" sz="2400" dirty="0">
                <a:solidFill>
                  <a:schemeClr val="bg1"/>
                </a:solidFill>
              </a:rPr>
              <a:t>scene</a:t>
            </a:r>
          </a:p>
        </p:txBody>
      </p:sp>
      <p:sp>
        <p:nvSpPr>
          <p:cNvPr id="102" name="Rectangle 101"/>
          <p:cNvSpPr/>
          <p:nvPr/>
        </p:nvSpPr>
        <p:spPr>
          <a:xfrm>
            <a:off x="1811376" y="3203747"/>
            <a:ext cx="1774149" cy="461665"/>
          </a:xfrm>
          <a:prstGeom prst="rect">
            <a:avLst/>
          </a:prstGeom>
        </p:spPr>
        <p:txBody>
          <a:bodyPr wrap="square">
            <a:spAutoFit/>
          </a:bodyPr>
          <a:lstStyle/>
          <a:p>
            <a:pPr lvl="0" algn="ctr">
              <a:spcBef>
                <a:spcPct val="20000"/>
              </a:spcBef>
            </a:pPr>
            <a:r>
              <a:rPr lang="en-US" sz="2400" dirty="0" err="1">
                <a:solidFill>
                  <a:schemeClr val="bg1"/>
                </a:solidFill>
              </a:rPr>
              <a:t>beamsplitter</a:t>
            </a:r>
            <a:endParaRPr lang="en-US" sz="2400" dirty="0">
              <a:solidFill>
                <a:schemeClr val="bg1"/>
              </a:solidFill>
            </a:endParaRPr>
          </a:p>
        </p:txBody>
      </p:sp>
      <p:sp>
        <p:nvSpPr>
          <p:cNvPr id="111" name="Rectangle 110"/>
          <p:cNvSpPr/>
          <p:nvPr/>
        </p:nvSpPr>
        <p:spPr>
          <a:xfrm>
            <a:off x="2416272" y="3748812"/>
            <a:ext cx="1539320" cy="461665"/>
          </a:xfrm>
          <a:prstGeom prst="rect">
            <a:avLst/>
          </a:prstGeom>
        </p:spPr>
        <p:txBody>
          <a:bodyPr wrap="square">
            <a:spAutoFit/>
          </a:bodyPr>
          <a:lstStyle/>
          <a:p>
            <a:pPr lvl="0" algn="ctr">
              <a:spcBef>
                <a:spcPct val="20000"/>
              </a:spcBef>
            </a:pPr>
            <a:r>
              <a:rPr lang="en-US" sz="2400" dirty="0" smtClean="0">
                <a:solidFill>
                  <a:schemeClr val="bg1"/>
                </a:solidFill>
              </a:rPr>
              <a:t>regular</a:t>
            </a:r>
            <a:endParaRPr lang="en-US" sz="2400" dirty="0">
              <a:solidFill>
                <a:schemeClr val="bg1"/>
              </a:solidFill>
            </a:endParaRPr>
          </a:p>
        </p:txBody>
      </p:sp>
      <p:sp>
        <p:nvSpPr>
          <p:cNvPr id="112" name="Rectangle 111"/>
          <p:cNvSpPr/>
          <p:nvPr/>
        </p:nvSpPr>
        <p:spPr>
          <a:xfrm>
            <a:off x="2418388" y="4057597"/>
            <a:ext cx="1539320" cy="461665"/>
          </a:xfrm>
          <a:prstGeom prst="rect">
            <a:avLst/>
          </a:prstGeom>
        </p:spPr>
        <p:txBody>
          <a:bodyPr wrap="square">
            <a:spAutoFit/>
          </a:bodyPr>
          <a:lstStyle/>
          <a:p>
            <a:pPr lvl="0" algn="ctr">
              <a:spcBef>
                <a:spcPct val="20000"/>
              </a:spcBef>
            </a:pPr>
            <a:r>
              <a:rPr lang="en-US" sz="2400" dirty="0">
                <a:solidFill>
                  <a:schemeClr val="bg1"/>
                </a:solidFill>
              </a:rPr>
              <a:t>camera</a:t>
            </a:r>
          </a:p>
        </p:txBody>
      </p:sp>
      <p:sp>
        <p:nvSpPr>
          <p:cNvPr id="52" name="Oval 51"/>
          <p:cNvSpPr/>
          <p:nvPr/>
        </p:nvSpPr>
        <p:spPr>
          <a:xfrm>
            <a:off x="1310979" y="2547895"/>
            <a:ext cx="51980" cy="51980"/>
          </a:xfrm>
          <a:prstGeom prst="ellipse">
            <a:avLst/>
          </a:prstGeom>
          <a:solidFill>
            <a:srgbClr val="FF995D"/>
          </a:solidFill>
          <a:ln w="38100">
            <a:solidFill>
              <a:srgbClr val="F996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3" name="Isosceles Triangle 52"/>
          <p:cNvSpPr/>
          <p:nvPr/>
        </p:nvSpPr>
        <p:spPr>
          <a:xfrm rot="16200000">
            <a:off x="1475894" y="2162999"/>
            <a:ext cx="528066" cy="826455"/>
          </a:xfrm>
          <a:prstGeom prst="triangle">
            <a:avLst/>
          </a:prstGeom>
          <a:solidFill>
            <a:srgbClr val="F9965B">
              <a:alpha val="35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aphicFrame>
        <p:nvGraphicFramePr>
          <p:cNvPr id="54" name="Object 53"/>
          <p:cNvGraphicFramePr>
            <a:graphicFrameLocks noChangeAspect="1"/>
          </p:cNvGraphicFramePr>
          <p:nvPr>
            <p:extLst/>
          </p:nvPr>
        </p:nvGraphicFramePr>
        <p:xfrm>
          <a:off x="2041271" y="2129432"/>
          <a:ext cx="219456" cy="884682"/>
        </p:xfrm>
        <a:graphic>
          <a:graphicData uri="http://schemas.openxmlformats.org/presentationml/2006/ole">
            <mc:AlternateContent xmlns:mc="http://schemas.openxmlformats.org/markup-compatibility/2006">
              <mc:Choice xmlns:v="urn:schemas-microsoft-com:vml" Requires="v">
                <p:oleObj spid="_x0000_s46117" name="CorelDRAW" r:id="rId6" imgW="330840" imgH="1222200" progId="CorelDraw.Graphic.15">
                  <p:embed/>
                </p:oleObj>
              </mc:Choice>
              <mc:Fallback>
                <p:oleObj name="CorelDRAW" r:id="rId6" imgW="330840" imgH="1222200" progId="CorelDraw.Graphic.15">
                  <p:embed/>
                  <p:pic>
                    <p:nvPicPr>
                      <p:cNvPr id="0" name=""/>
                      <p:cNvPicPr/>
                      <p:nvPr/>
                    </p:nvPicPr>
                    <p:blipFill>
                      <a:blip r:embed="rId7"/>
                      <a:stretch>
                        <a:fillRect/>
                      </a:stretch>
                    </p:blipFill>
                    <p:spPr>
                      <a:xfrm>
                        <a:off x="2041271" y="2129432"/>
                        <a:ext cx="219456" cy="884682"/>
                      </a:xfrm>
                      <a:prstGeom prst="rect">
                        <a:avLst/>
                      </a:prstGeom>
                    </p:spPr>
                  </p:pic>
                </p:oleObj>
              </mc:Fallback>
            </mc:AlternateContent>
          </a:graphicData>
        </a:graphic>
      </p:graphicFrame>
      <p:sp>
        <p:nvSpPr>
          <p:cNvPr id="59" name="Rectangle 58"/>
          <p:cNvSpPr/>
          <p:nvPr/>
        </p:nvSpPr>
        <p:spPr>
          <a:xfrm>
            <a:off x="137563" y="2183117"/>
            <a:ext cx="1350725" cy="830997"/>
          </a:xfrm>
          <a:prstGeom prst="rect">
            <a:avLst/>
          </a:prstGeom>
        </p:spPr>
        <p:txBody>
          <a:bodyPr wrap="square">
            <a:spAutoFit/>
          </a:bodyPr>
          <a:lstStyle/>
          <a:p>
            <a:pPr lvl="0" algn="ctr">
              <a:spcBef>
                <a:spcPct val="20000"/>
              </a:spcBef>
            </a:pPr>
            <a:r>
              <a:rPr lang="en-US" sz="2400" dirty="0">
                <a:solidFill>
                  <a:schemeClr val="bg1"/>
                </a:solidFill>
              </a:rPr>
              <a:t>point source</a:t>
            </a:r>
          </a:p>
        </p:txBody>
      </p:sp>
    </p:spTree>
    <p:extLst>
      <p:ext uri="{BB962C8B-B14F-4D97-AF65-F5344CB8AC3E}">
        <p14:creationId xmlns:p14="http://schemas.microsoft.com/office/powerpoint/2010/main" val="22133191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childTnLst>
                                </p:cTn>
                              </p:par>
                              <p:par>
                                <p:cTn id="8" presetID="10" presetClass="entr" presetSubtype="0" fill="hold" nodeType="withEffect">
                                  <p:stCondLst>
                                    <p:cond delay="0"/>
                                  </p:stCondLst>
                                  <p:childTnLst>
                                    <p:set>
                                      <p:cBhvr>
                                        <p:cTn id="9" dur="1" fill="hold">
                                          <p:stCondLst>
                                            <p:cond delay="0"/>
                                          </p:stCondLst>
                                        </p:cTn>
                                        <p:tgtEl>
                                          <p:spTgt spid="87"/>
                                        </p:tgtEl>
                                        <p:attrNameLst>
                                          <p:attrName>style.visibility</p:attrName>
                                        </p:attrNameLst>
                                      </p:cBhvr>
                                      <p:to>
                                        <p:strVal val="visible"/>
                                      </p:to>
                                    </p:set>
                                    <p:animEffect transition="in" filter="fade">
                                      <p:cBhvr>
                                        <p:cTn id="10" dur="500"/>
                                        <p:tgtEl>
                                          <p:spTgt spid="87"/>
                                        </p:tgtEl>
                                      </p:cBhvr>
                                    </p:animEffect>
                                  </p:childTnLst>
                                </p:cTn>
                              </p:par>
                              <p:par>
                                <p:cTn id="11" presetID="10" presetClass="entr" presetSubtype="0" fill="hold" nodeType="withEffect">
                                  <p:stCondLst>
                                    <p:cond delay="0"/>
                                  </p:stCondLst>
                                  <p:childTnLst>
                                    <p:set>
                                      <p:cBhvr>
                                        <p:cTn id="12" dur="1" fill="hold">
                                          <p:stCondLst>
                                            <p:cond delay="0"/>
                                          </p:stCondLst>
                                        </p:cTn>
                                        <p:tgtEl>
                                          <p:spTgt spid="90"/>
                                        </p:tgtEl>
                                        <p:attrNameLst>
                                          <p:attrName>style.visibility</p:attrName>
                                        </p:attrNameLst>
                                      </p:cBhvr>
                                      <p:to>
                                        <p:strVal val="visible"/>
                                      </p:to>
                                    </p:set>
                                    <p:animEffect transition="in" filter="fade">
                                      <p:cBhvr>
                                        <p:cTn id="13" dur="500"/>
                                        <p:tgtEl>
                                          <p:spTgt spid="90"/>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209"/>
                                        </p:tgtEl>
                                        <p:attrNameLst>
                                          <p:attrName>style.visibility</p:attrName>
                                        </p:attrNameLst>
                                      </p:cBhvr>
                                      <p:to>
                                        <p:strVal val="visible"/>
                                      </p:to>
                                    </p:set>
                                    <p:animEffect transition="in" filter="fade">
                                      <p:cBhvr>
                                        <p:cTn id="19" dur="500"/>
                                        <p:tgtEl>
                                          <p:spTgt spid="209"/>
                                        </p:tgtEl>
                                      </p:cBhvr>
                                    </p:animEffect>
                                  </p:childTnLst>
                                </p:cTn>
                              </p:par>
                              <p:par>
                                <p:cTn id="20" presetID="10" presetClass="entr" presetSubtype="0" fill="hold" nodeType="withEffect">
                                  <p:stCondLst>
                                    <p:cond delay="0"/>
                                  </p:stCondLst>
                                  <p:childTnLst>
                                    <p:set>
                                      <p:cBhvr>
                                        <p:cTn id="21" dur="1" fill="hold">
                                          <p:stCondLst>
                                            <p:cond delay="0"/>
                                          </p:stCondLst>
                                        </p:cTn>
                                        <p:tgtEl>
                                          <p:spTgt spid="72"/>
                                        </p:tgtEl>
                                        <p:attrNameLst>
                                          <p:attrName>style.visibility</p:attrName>
                                        </p:attrNameLst>
                                      </p:cBhvr>
                                      <p:to>
                                        <p:strVal val="visible"/>
                                      </p:to>
                                    </p:set>
                                    <p:animEffect transition="in" filter="fade">
                                      <p:cBhvr>
                                        <p:cTn id="22" dur="500"/>
                                        <p:tgtEl>
                                          <p:spTgt spid="72"/>
                                        </p:tgtEl>
                                      </p:cBhvr>
                                    </p:animEffect>
                                  </p:childTnLst>
                                </p:cTn>
                              </p:par>
                              <p:par>
                                <p:cTn id="23" presetID="10" presetClass="entr" presetSubtype="0" fill="hold" grpId="1" nodeType="withEffect">
                                  <p:stCondLst>
                                    <p:cond delay="0"/>
                                  </p:stCondLst>
                                  <p:childTnLst>
                                    <p:set>
                                      <p:cBhvr>
                                        <p:cTn id="24" dur="1" fill="hold">
                                          <p:stCondLst>
                                            <p:cond delay="0"/>
                                          </p:stCondLst>
                                        </p:cTn>
                                        <p:tgtEl>
                                          <p:spTgt spid="100"/>
                                        </p:tgtEl>
                                        <p:attrNameLst>
                                          <p:attrName>style.visibility</p:attrName>
                                        </p:attrNameLst>
                                      </p:cBhvr>
                                      <p:to>
                                        <p:strVal val="visible"/>
                                      </p:to>
                                    </p:set>
                                    <p:animEffect transition="in" filter="fade">
                                      <p:cBhvr>
                                        <p:cTn id="25" dur="500"/>
                                        <p:tgtEl>
                                          <p:spTgt spid="100"/>
                                        </p:tgtEl>
                                      </p:cBhvr>
                                    </p:animEffect>
                                  </p:childTnLst>
                                </p:cTn>
                              </p:par>
                              <p:par>
                                <p:cTn id="26" presetID="10" presetClass="entr" presetSubtype="0" fill="hold" grpId="1" nodeType="withEffect">
                                  <p:stCondLst>
                                    <p:cond delay="0"/>
                                  </p:stCondLst>
                                  <p:childTnLst>
                                    <p:set>
                                      <p:cBhvr>
                                        <p:cTn id="27" dur="1" fill="hold">
                                          <p:stCondLst>
                                            <p:cond delay="0"/>
                                          </p:stCondLst>
                                        </p:cTn>
                                        <p:tgtEl>
                                          <p:spTgt spid="102"/>
                                        </p:tgtEl>
                                        <p:attrNameLst>
                                          <p:attrName>style.visibility</p:attrName>
                                        </p:attrNameLst>
                                      </p:cBhvr>
                                      <p:to>
                                        <p:strVal val="visible"/>
                                      </p:to>
                                    </p:set>
                                    <p:animEffect transition="in" filter="fade">
                                      <p:cBhvr>
                                        <p:cTn id="28" dur="500"/>
                                        <p:tgtEl>
                                          <p:spTgt spid="102"/>
                                        </p:tgtEl>
                                      </p:cBhvr>
                                    </p:animEffect>
                                  </p:childTnLst>
                                </p:cTn>
                              </p:par>
                              <p:par>
                                <p:cTn id="29" presetID="10" presetClass="entr" presetSubtype="0" fill="hold" grpId="1" nodeType="withEffect">
                                  <p:stCondLst>
                                    <p:cond delay="0"/>
                                  </p:stCondLst>
                                  <p:childTnLst>
                                    <p:set>
                                      <p:cBhvr>
                                        <p:cTn id="30" dur="1" fill="hold">
                                          <p:stCondLst>
                                            <p:cond delay="0"/>
                                          </p:stCondLst>
                                        </p:cTn>
                                        <p:tgtEl>
                                          <p:spTgt spid="111"/>
                                        </p:tgtEl>
                                        <p:attrNameLst>
                                          <p:attrName>style.visibility</p:attrName>
                                        </p:attrNameLst>
                                      </p:cBhvr>
                                      <p:to>
                                        <p:strVal val="visible"/>
                                      </p:to>
                                    </p:set>
                                    <p:animEffect transition="in" filter="fade">
                                      <p:cBhvr>
                                        <p:cTn id="31" dur="500"/>
                                        <p:tgtEl>
                                          <p:spTgt spid="111"/>
                                        </p:tgtEl>
                                      </p:cBhvr>
                                    </p:animEffect>
                                  </p:childTnLst>
                                </p:cTn>
                              </p:par>
                              <p:par>
                                <p:cTn id="32" presetID="10" presetClass="entr" presetSubtype="0" fill="hold" grpId="1" nodeType="withEffect">
                                  <p:stCondLst>
                                    <p:cond delay="0"/>
                                  </p:stCondLst>
                                  <p:childTnLst>
                                    <p:set>
                                      <p:cBhvr>
                                        <p:cTn id="33" dur="1" fill="hold">
                                          <p:stCondLst>
                                            <p:cond delay="0"/>
                                          </p:stCondLst>
                                        </p:cTn>
                                        <p:tgtEl>
                                          <p:spTgt spid="112"/>
                                        </p:tgtEl>
                                        <p:attrNameLst>
                                          <p:attrName>style.visibility</p:attrName>
                                        </p:attrNameLst>
                                      </p:cBhvr>
                                      <p:to>
                                        <p:strVal val="visible"/>
                                      </p:to>
                                    </p:set>
                                    <p:animEffect transition="in" filter="fade">
                                      <p:cBhvr>
                                        <p:cTn id="34" dur="500"/>
                                        <p:tgtEl>
                                          <p:spTgt spid="112"/>
                                        </p:tgtEl>
                                      </p:cBhvr>
                                    </p:animEffect>
                                  </p:childTnLst>
                                </p:cTn>
                              </p:par>
                              <p:par>
                                <p:cTn id="35" presetID="10" presetClass="entr" presetSubtype="0" fill="hold" grpId="2" nodeType="withEffect">
                                  <p:stCondLst>
                                    <p:cond delay="0"/>
                                  </p:stCondLst>
                                  <p:childTnLst>
                                    <p:set>
                                      <p:cBhvr>
                                        <p:cTn id="36" dur="1" fill="hold">
                                          <p:stCondLst>
                                            <p:cond delay="0"/>
                                          </p:stCondLst>
                                        </p:cTn>
                                        <p:tgtEl>
                                          <p:spTgt spid="59"/>
                                        </p:tgtEl>
                                        <p:attrNameLst>
                                          <p:attrName>style.visibility</p:attrName>
                                        </p:attrNameLst>
                                      </p:cBhvr>
                                      <p:to>
                                        <p:strVal val="visible"/>
                                      </p:to>
                                    </p:set>
                                    <p:animEffect transition="in" filter="fade">
                                      <p:cBhvr>
                                        <p:cTn id="37" dur="500"/>
                                        <p:tgtEl>
                                          <p:spTgt spid="59"/>
                                        </p:tgtEl>
                                      </p:cBhvr>
                                    </p:animEffect>
                                  </p:childTnLst>
                                </p:cTn>
                              </p:par>
                              <p:par>
                                <p:cTn id="38" presetID="10" presetClass="entr" presetSubtype="0" fill="hold" nodeType="withEffect">
                                  <p:stCondLst>
                                    <p:cond delay="0"/>
                                  </p:stCondLst>
                                  <p:childTnLst>
                                    <p:set>
                                      <p:cBhvr>
                                        <p:cTn id="39" dur="1" fill="hold">
                                          <p:stCondLst>
                                            <p:cond delay="0"/>
                                          </p:stCondLst>
                                        </p:cTn>
                                        <p:tgtEl>
                                          <p:spTgt spid="70"/>
                                        </p:tgtEl>
                                        <p:attrNameLst>
                                          <p:attrName>style.visibility</p:attrName>
                                        </p:attrNameLst>
                                      </p:cBhvr>
                                      <p:to>
                                        <p:strVal val="visible"/>
                                      </p:to>
                                    </p:set>
                                    <p:animEffect transition="in" filter="fade">
                                      <p:cBhvr>
                                        <p:cTn id="40" dur="500"/>
                                        <p:tgtEl>
                                          <p:spTgt spid="70"/>
                                        </p:tgtEl>
                                      </p:cBhvr>
                                    </p:animEffect>
                                  </p:childTnLst>
                                </p:cTn>
                              </p:par>
                              <p:par>
                                <p:cTn id="41" presetID="10" presetClass="entr" presetSubtype="0" fill="hold" grpId="1" nodeType="withEffect">
                                  <p:stCondLst>
                                    <p:cond delay="0"/>
                                  </p:stCondLst>
                                  <p:childTnLst>
                                    <p:set>
                                      <p:cBhvr>
                                        <p:cTn id="42" dur="1" fill="hold">
                                          <p:stCondLst>
                                            <p:cond delay="0"/>
                                          </p:stCondLst>
                                        </p:cTn>
                                        <p:tgtEl>
                                          <p:spTgt spid="52"/>
                                        </p:tgtEl>
                                        <p:attrNameLst>
                                          <p:attrName>style.visibility</p:attrName>
                                        </p:attrNameLst>
                                      </p:cBhvr>
                                      <p:to>
                                        <p:strVal val="visible"/>
                                      </p:to>
                                    </p:set>
                                    <p:animEffect transition="in" filter="fade">
                                      <p:cBhvr>
                                        <p:cTn id="43" dur="500"/>
                                        <p:tgtEl>
                                          <p:spTgt spid="52"/>
                                        </p:tgtEl>
                                      </p:cBhvr>
                                    </p:animEffect>
                                  </p:childTnLst>
                                </p:cTn>
                              </p:par>
                              <p:par>
                                <p:cTn id="44" presetID="10" presetClass="entr" presetSubtype="0" fill="hold" grpId="1" nodeType="withEffect">
                                  <p:stCondLst>
                                    <p:cond delay="0"/>
                                  </p:stCondLst>
                                  <p:childTnLst>
                                    <p:set>
                                      <p:cBhvr>
                                        <p:cTn id="45" dur="1" fill="hold">
                                          <p:stCondLst>
                                            <p:cond delay="0"/>
                                          </p:stCondLst>
                                        </p:cTn>
                                        <p:tgtEl>
                                          <p:spTgt spid="53"/>
                                        </p:tgtEl>
                                        <p:attrNameLst>
                                          <p:attrName>style.visibility</p:attrName>
                                        </p:attrNameLst>
                                      </p:cBhvr>
                                      <p:to>
                                        <p:strVal val="visible"/>
                                      </p:to>
                                    </p:set>
                                    <p:animEffect transition="in" filter="fade">
                                      <p:cBhvr>
                                        <p:cTn id="46" dur="500"/>
                                        <p:tgtEl>
                                          <p:spTgt spid="53"/>
                                        </p:tgtEl>
                                      </p:cBhvr>
                                    </p:animEffect>
                                  </p:childTnLst>
                                </p:cTn>
                              </p:par>
                              <p:par>
                                <p:cTn id="47" presetID="10" presetClass="entr" presetSubtype="0" fill="hold" nodeType="withEffect">
                                  <p:stCondLst>
                                    <p:cond delay="0"/>
                                  </p:stCondLst>
                                  <p:childTnLst>
                                    <p:set>
                                      <p:cBhvr>
                                        <p:cTn id="48" dur="1" fill="hold">
                                          <p:stCondLst>
                                            <p:cond delay="0"/>
                                          </p:stCondLst>
                                        </p:cTn>
                                        <p:tgtEl>
                                          <p:spTgt spid="54"/>
                                        </p:tgtEl>
                                        <p:attrNameLst>
                                          <p:attrName>style.visibility</p:attrName>
                                        </p:attrNameLst>
                                      </p:cBhvr>
                                      <p:to>
                                        <p:strVal val="visible"/>
                                      </p:to>
                                    </p:set>
                                    <p:animEffect transition="in" filter="fade">
                                      <p:cBhvr>
                                        <p:cTn id="49" dur="500"/>
                                        <p:tgtEl>
                                          <p:spTgt spid="54"/>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0" nodeType="clickEffect">
                                  <p:stCondLst>
                                    <p:cond delay="0"/>
                                  </p:stCondLst>
                                  <p:childTnLst>
                                    <p:animEffect transition="out" filter="fade">
                                      <p:cBhvr>
                                        <p:cTn id="53" dur="500"/>
                                        <p:tgtEl>
                                          <p:spTgt spid="85"/>
                                        </p:tgtEl>
                                      </p:cBhvr>
                                    </p:animEffect>
                                    <p:set>
                                      <p:cBhvr>
                                        <p:cTn id="54" dur="1" fill="hold">
                                          <p:stCondLst>
                                            <p:cond delay="499"/>
                                          </p:stCondLst>
                                        </p:cTn>
                                        <p:tgtEl>
                                          <p:spTgt spid="85"/>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87"/>
                                        </p:tgtEl>
                                      </p:cBhvr>
                                    </p:animEffect>
                                    <p:set>
                                      <p:cBhvr>
                                        <p:cTn id="57" dur="1" fill="hold">
                                          <p:stCondLst>
                                            <p:cond delay="499"/>
                                          </p:stCondLst>
                                        </p:cTn>
                                        <p:tgtEl>
                                          <p:spTgt spid="87"/>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90"/>
                                        </p:tgtEl>
                                      </p:cBhvr>
                                    </p:animEffect>
                                    <p:set>
                                      <p:cBhvr>
                                        <p:cTn id="60" dur="1" fill="hold">
                                          <p:stCondLst>
                                            <p:cond delay="499"/>
                                          </p:stCondLst>
                                        </p:cTn>
                                        <p:tgtEl>
                                          <p:spTgt spid="90"/>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7"/>
                                        </p:tgtEl>
                                      </p:cBhvr>
                                    </p:animEffect>
                                    <p:set>
                                      <p:cBhvr>
                                        <p:cTn id="63" dur="1" fill="hold">
                                          <p:stCondLst>
                                            <p:cond delay="499"/>
                                          </p:stCondLst>
                                        </p:cTn>
                                        <p:tgtEl>
                                          <p:spTgt spid="7"/>
                                        </p:tgtEl>
                                        <p:attrNameLst>
                                          <p:attrName>style.visibility</p:attrName>
                                        </p:attrNameLst>
                                      </p:cBhvr>
                                      <p:to>
                                        <p:strVal val="hidden"/>
                                      </p:to>
                                    </p:set>
                                  </p:childTnLst>
                                </p:cTn>
                              </p:par>
                              <p:par>
                                <p:cTn id="64" presetID="10" presetClass="exit" presetSubtype="0" fill="hold" grpId="0" nodeType="withEffect">
                                  <p:stCondLst>
                                    <p:cond delay="0"/>
                                  </p:stCondLst>
                                  <p:childTnLst>
                                    <p:animEffect transition="out" filter="fade">
                                      <p:cBhvr>
                                        <p:cTn id="65" dur="500"/>
                                        <p:tgtEl>
                                          <p:spTgt spid="209"/>
                                        </p:tgtEl>
                                      </p:cBhvr>
                                    </p:animEffect>
                                    <p:set>
                                      <p:cBhvr>
                                        <p:cTn id="66" dur="1" fill="hold">
                                          <p:stCondLst>
                                            <p:cond delay="499"/>
                                          </p:stCondLst>
                                        </p:cTn>
                                        <p:tgtEl>
                                          <p:spTgt spid="209"/>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72"/>
                                        </p:tgtEl>
                                      </p:cBhvr>
                                    </p:animEffect>
                                    <p:set>
                                      <p:cBhvr>
                                        <p:cTn id="69" dur="1" fill="hold">
                                          <p:stCondLst>
                                            <p:cond delay="499"/>
                                          </p:stCondLst>
                                        </p:cTn>
                                        <p:tgtEl>
                                          <p:spTgt spid="72"/>
                                        </p:tgtEl>
                                        <p:attrNameLst>
                                          <p:attrName>style.visibility</p:attrName>
                                        </p:attrNameLst>
                                      </p:cBhvr>
                                      <p:to>
                                        <p:strVal val="hidden"/>
                                      </p:to>
                                    </p:set>
                                  </p:childTnLst>
                                </p:cTn>
                              </p:par>
                              <p:par>
                                <p:cTn id="70" presetID="10" presetClass="exit" presetSubtype="0" fill="hold" grpId="0" nodeType="withEffect">
                                  <p:stCondLst>
                                    <p:cond delay="0"/>
                                  </p:stCondLst>
                                  <p:childTnLst>
                                    <p:animEffect transition="out" filter="fade">
                                      <p:cBhvr>
                                        <p:cTn id="71" dur="500"/>
                                        <p:tgtEl>
                                          <p:spTgt spid="100"/>
                                        </p:tgtEl>
                                      </p:cBhvr>
                                    </p:animEffect>
                                    <p:set>
                                      <p:cBhvr>
                                        <p:cTn id="72" dur="1" fill="hold">
                                          <p:stCondLst>
                                            <p:cond delay="499"/>
                                          </p:stCondLst>
                                        </p:cTn>
                                        <p:tgtEl>
                                          <p:spTgt spid="100"/>
                                        </p:tgtEl>
                                        <p:attrNameLst>
                                          <p:attrName>style.visibility</p:attrName>
                                        </p:attrNameLst>
                                      </p:cBhvr>
                                      <p:to>
                                        <p:strVal val="hidden"/>
                                      </p:to>
                                    </p:set>
                                  </p:childTnLst>
                                </p:cTn>
                              </p:par>
                              <p:par>
                                <p:cTn id="73" presetID="10" presetClass="exit" presetSubtype="0" fill="hold" grpId="0" nodeType="withEffect">
                                  <p:stCondLst>
                                    <p:cond delay="0"/>
                                  </p:stCondLst>
                                  <p:childTnLst>
                                    <p:animEffect transition="out" filter="fade">
                                      <p:cBhvr>
                                        <p:cTn id="74" dur="500"/>
                                        <p:tgtEl>
                                          <p:spTgt spid="102"/>
                                        </p:tgtEl>
                                      </p:cBhvr>
                                    </p:animEffect>
                                    <p:set>
                                      <p:cBhvr>
                                        <p:cTn id="75" dur="1" fill="hold">
                                          <p:stCondLst>
                                            <p:cond delay="499"/>
                                          </p:stCondLst>
                                        </p:cTn>
                                        <p:tgtEl>
                                          <p:spTgt spid="102"/>
                                        </p:tgtEl>
                                        <p:attrNameLst>
                                          <p:attrName>style.visibility</p:attrName>
                                        </p:attrNameLst>
                                      </p:cBhvr>
                                      <p:to>
                                        <p:strVal val="hidden"/>
                                      </p:to>
                                    </p:set>
                                  </p:childTnLst>
                                </p:cTn>
                              </p:par>
                              <p:par>
                                <p:cTn id="76" presetID="10" presetClass="exit" presetSubtype="0" fill="hold" grpId="0" nodeType="withEffect">
                                  <p:stCondLst>
                                    <p:cond delay="0"/>
                                  </p:stCondLst>
                                  <p:childTnLst>
                                    <p:animEffect transition="out" filter="fade">
                                      <p:cBhvr>
                                        <p:cTn id="77" dur="500"/>
                                        <p:tgtEl>
                                          <p:spTgt spid="111"/>
                                        </p:tgtEl>
                                      </p:cBhvr>
                                    </p:animEffect>
                                    <p:set>
                                      <p:cBhvr>
                                        <p:cTn id="78" dur="1" fill="hold">
                                          <p:stCondLst>
                                            <p:cond delay="499"/>
                                          </p:stCondLst>
                                        </p:cTn>
                                        <p:tgtEl>
                                          <p:spTgt spid="111"/>
                                        </p:tgtEl>
                                        <p:attrNameLst>
                                          <p:attrName>style.visibility</p:attrName>
                                        </p:attrNameLst>
                                      </p:cBhvr>
                                      <p:to>
                                        <p:strVal val="hidden"/>
                                      </p:to>
                                    </p:set>
                                  </p:childTnLst>
                                </p:cTn>
                              </p:par>
                              <p:par>
                                <p:cTn id="79" presetID="10" presetClass="exit" presetSubtype="0" fill="hold" grpId="0" nodeType="withEffect">
                                  <p:stCondLst>
                                    <p:cond delay="0"/>
                                  </p:stCondLst>
                                  <p:childTnLst>
                                    <p:animEffect transition="out" filter="fade">
                                      <p:cBhvr>
                                        <p:cTn id="80" dur="500"/>
                                        <p:tgtEl>
                                          <p:spTgt spid="112"/>
                                        </p:tgtEl>
                                      </p:cBhvr>
                                    </p:animEffect>
                                    <p:set>
                                      <p:cBhvr>
                                        <p:cTn id="81" dur="1" fill="hold">
                                          <p:stCondLst>
                                            <p:cond delay="499"/>
                                          </p:stCondLst>
                                        </p:cTn>
                                        <p:tgtEl>
                                          <p:spTgt spid="112"/>
                                        </p:tgtEl>
                                        <p:attrNameLst>
                                          <p:attrName>style.visibility</p:attrName>
                                        </p:attrNameLst>
                                      </p:cBhvr>
                                      <p:to>
                                        <p:strVal val="hidden"/>
                                      </p:to>
                                    </p:set>
                                  </p:childTnLst>
                                </p:cTn>
                              </p:par>
                              <p:par>
                                <p:cTn id="82" presetID="10" presetClass="exit" presetSubtype="0" fill="hold" grpId="0" nodeType="withEffect">
                                  <p:stCondLst>
                                    <p:cond delay="0"/>
                                  </p:stCondLst>
                                  <p:childTnLst>
                                    <p:animEffect transition="out" filter="fade">
                                      <p:cBhvr>
                                        <p:cTn id="83" dur="500"/>
                                        <p:tgtEl>
                                          <p:spTgt spid="59"/>
                                        </p:tgtEl>
                                      </p:cBhvr>
                                    </p:animEffect>
                                    <p:set>
                                      <p:cBhvr>
                                        <p:cTn id="84" dur="1" fill="hold">
                                          <p:stCondLst>
                                            <p:cond delay="499"/>
                                          </p:stCondLst>
                                        </p:cTn>
                                        <p:tgtEl>
                                          <p:spTgt spid="59"/>
                                        </p:tgtEl>
                                        <p:attrNameLst>
                                          <p:attrName>style.visibility</p:attrName>
                                        </p:attrNameLst>
                                      </p:cBhvr>
                                      <p:to>
                                        <p:strVal val="hidden"/>
                                      </p:to>
                                    </p:set>
                                  </p:childTnLst>
                                </p:cTn>
                              </p:par>
                              <p:par>
                                <p:cTn id="85" presetID="10" presetClass="exit" presetSubtype="0" fill="hold" nodeType="withEffect">
                                  <p:stCondLst>
                                    <p:cond delay="0"/>
                                  </p:stCondLst>
                                  <p:childTnLst>
                                    <p:animEffect transition="out" filter="fade">
                                      <p:cBhvr>
                                        <p:cTn id="86" dur="500"/>
                                        <p:tgtEl>
                                          <p:spTgt spid="70"/>
                                        </p:tgtEl>
                                      </p:cBhvr>
                                    </p:animEffect>
                                    <p:set>
                                      <p:cBhvr>
                                        <p:cTn id="87" dur="1" fill="hold">
                                          <p:stCondLst>
                                            <p:cond delay="499"/>
                                          </p:stCondLst>
                                        </p:cTn>
                                        <p:tgtEl>
                                          <p:spTgt spid="70"/>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500"/>
                                        <p:tgtEl>
                                          <p:spTgt spid="59"/>
                                        </p:tgtEl>
                                      </p:cBhvr>
                                    </p:animEffect>
                                    <p:set>
                                      <p:cBhvr>
                                        <p:cTn id="90" dur="1" fill="hold">
                                          <p:stCondLst>
                                            <p:cond delay="499"/>
                                          </p:stCondLst>
                                        </p:cTn>
                                        <p:tgtEl>
                                          <p:spTgt spid="59"/>
                                        </p:tgtEl>
                                        <p:attrNameLst>
                                          <p:attrName>style.visibility</p:attrName>
                                        </p:attrNameLst>
                                      </p:cBhvr>
                                      <p:to>
                                        <p:strVal val="hidden"/>
                                      </p:to>
                                    </p:set>
                                  </p:childTnLst>
                                </p:cTn>
                              </p:par>
                              <p:par>
                                <p:cTn id="91" presetID="10" presetClass="exit" presetSubtype="0" fill="hold" grpId="0" nodeType="withEffect">
                                  <p:stCondLst>
                                    <p:cond delay="0"/>
                                  </p:stCondLst>
                                  <p:childTnLst>
                                    <p:animEffect transition="out" filter="fade">
                                      <p:cBhvr>
                                        <p:cTn id="92" dur="500"/>
                                        <p:tgtEl>
                                          <p:spTgt spid="52"/>
                                        </p:tgtEl>
                                      </p:cBhvr>
                                    </p:animEffect>
                                    <p:set>
                                      <p:cBhvr>
                                        <p:cTn id="93" dur="1" fill="hold">
                                          <p:stCondLst>
                                            <p:cond delay="499"/>
                                          </p:stCondLst>
                                        </p:cTn>
                                        <p:tgtEl>
                                          <p:spTgt spid="52"/>
                                        </p:tgtEl>
                                        <p:attrNameLst>
                                          <p:attrName>style.visibility</p:attrName>
                                        </p:attrNameLst>
                                      </p:cBhvr>
                                      <p:to>
                                        <p:strVal val="hidden"/>
                                      </p:to>
                                    </p:set>
                                  </p:childTnLst>
                                </p:cTn>
                              </p:par>
                              <p:par>
                                <p:cTn id="94" presetID="10" presetClass="exit" presetSubtype="0" fill="hold" grpId="0" nodeType="withEffect">
                                  <p:stCondLst>
                                    <p:cond delay="0"/>
                                  </p:stCondLst>
                                  <p:childTnLst>
                                    <p:animEffect transition="out" filter="fade">
                                      <p:cBhvr>
                                        <p:cTn id="95" dur="500"/>
                                        <p:tgtEl>
                                          <p:spTgt spid="53"/>
                                        </p:tgtEl>
                                      </p:cBhvr>
                                    </p:animEffect>
                                    <p:set>
                                      <p:cBhvr>
                                        <p:cTn id="96" dur="1" fill="hold">
                                          <p:stCondLst>
                                            <p:cond delay="499"/>
                                          </p:stCondLst>
                                        </p:cTn>
                                        <p:tgtEl>
                                          <p:spTgt spid="53"/>
                                        </p:tgtEl>
                                        <p:attrNameLst>
                                          <p:attrName>style.visibility</p:attrName>
                                        </p:attrNameLst>
                                      </p:cBhvr>
                                      <p:to>
                                        <p:strVal val="hidden"/>
                                      </p:to>
                                    </p:set>
                                  </p:childTnLst>
                                </p:cTn>
                              </p:par>
                              <p:par>
                                <p:cTn id="97" presetID="10" presetClass="exit" presetSubtype="0" fill="hold" nodeType="with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85" grpId="1" animBg="1"/>
      <p:bldP spid="209" grpId="0" animBg="1"/>
      <p:bldP spid="209" grpId="1" animBg="1"/>
      <p:bldP spid="100" grpId="0"/>
      <p:bldP spid="100" grpId="1"/>
      <p:bldP spid="102" grpId="0"/>
      <p:bldP spid="102" grpId="1"/>
      <p:bldP spid="111" grpId="0"/>
      <p:bldP spid="111" grpId="1"/>
      <p:bldP spid="112" grpId="0"/>
      <p:bldP spid="112" grpId="1"/>
      <p:bldP spid="52" grpId="0" animBg="1"/>
      <p:bldP spid="52" grpId="1" animBg="1"/>
      <p:bldP spid="53" grpId="0" animBg="1"/>
      <p:bldP spid="53" grpId="1" animBg="1"/>
      <p:bldP spid="59" grpId="0"/>
      <p:bldP spid="59" grpId="1"/>
      <p:bldP spid="59" grpId="2"/>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p:cNvGrpSpPr/>
          <p:nvPr/>
        </p:nvGrpSpPr>
        <p:grpSpPr>
          <a:xfrm rot="16200000" flipH="1">
            <a:off x="4166138" y="3874446"/>
            <a:ext cx="1586150" cy="526066"/>
            <a:chOff x="3043882" y="3085594"/>
            <a:chExt cx="2114867" cy="701421"/>
          </a:xfrm>
          <a:solidFill>
            <a:srgbClr val="F9965B">
              <a:alpha val="35000"/>
            </a:srgbClr>
          </a:solidFill>
          <a:effectLst/>
        </p:grpSpPr>
        <p:sp>
          <p:nvSpPr>
            <p:cNvPr id="82" name="Trapezoid 81"/>
            <p:cNvSpPr/>
            <p:nvPr/>
          </p:nvSpPr>
          <p:spPr>
            <a:xfrm>
              <a:off x="3043882" y="3085599"/>
              <a:ext cx="1407474" cy="701416"/>
            </a:xfrm>
            <a:prstGeom prst="trapezoid">
              <a:avLst>
                <a:gd name="adj" fmla="val 0"/>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3" name="Right Triangle 82"/>
            <p:cNvSpPr/>
            <p:nvPr/>
          </p:nvSpPr>
          <p:spPr>
            <a:xfrm flipV="1">
              <a:off x="4451350" y="3085594"/>
              <a:ext cx="707399" cy="695511"/>
            </a:xfrm>
            <a:prstGeom prst="rtTriangl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43" name="Group 42"/>
          <p:cNvGrpSpPr/>
          <p:nvPr/>
        </p:nvGrpSpPr>
        <p:grpSpPr>
          <a:xfrm rot="16200000" flipH="1">
            <a:off x="4164023" y="3875531"/>
            <a:ext cx="1588323" cy="526065"/>
            <a:chOff x="3040985" y="3085594"/>
            <a:chExt cx="2117764" cy="701420"/>
          </a:xfrm>
          <a:solidFill>
            <a:srgbClr val="F9965B">
              <a:alpha val="35000"/>
            </a:srgbClr>
          </a:solidFill>
          <a:effectLst/>
        </p:grpSpPr>
        <p:sp>
          <p:nvSpPr>
            <p:cNvPr id="80" name="Trapezoid 79"/>
            <p:cNvSpPr/>
            <p:nvPr/>
          </p:nvSpPr>
          <p:spPr>
            <a:xfrm>
              <a:off x="3040985" y="3085598"/>
              <a:ext cx="1410371" cy="701416"/>
            </a:xfrm>
            <a:prstGeom prst="trapezoid">
              <a:avLst>
                <a:gd name="adj" fmla="val 0"/>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1" name="Right Triangle 80"/>
            <p:cNvSpPr/>
            <p:nvPr/>
          </p:nvSpPr>
          <p:spPr>
            <a:xfrm flipV="1">
              <a:off x="4451350" y="3085594"/>
              <a:ext cx="707399" cy="695511"/>
            </a:xfrm>
            <a:prstGeom prst="rtTriangl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188" name="Group 187"/>
          <p:cNvGrpSpPr>
            <a:grpSpLocks noChangeAspect="1"/>
          </p:cNvGrpSpPr>
          <p:nvPr/>
        </p:nvGrpSpPr>
        <p:grpSpPr>
          <a:xfrm>
            <a:off x="4581144" y="2852928"/>
            <a:ext cx="838584" cy="896112"/>
            <a:chOff x="3648456" y="548640"/>
            <a:chExt cx="996275" cy="1064621"/>
          </a:xfrm>
        </p:grpSpPr>
        <p:grpSp>
          <p:nvGrpSpPr>
            <p:cNvPr id="189" name="Group 188"/>
            <p:cNvGrpSpPr/>
            <p:nvPr/>
          </p:nvGrpSpPr>
          <p:grpSpPr>
            <a:xfrm>
              <a:off x="3648456" y="548640"/>
              <a:ext cx="795392" cy="945270"/>
              <a:chOff x="4020806" y="3012206"/>
              <a:chExt cx="795392" cy="945270"/>
            </a:xfrm>
          </p:grpSpPr>
          <p:sp>
            <p:nvSpPr>
              <p:cNvPr id="191" name="Parallelogram 190"/>
              <p:cNvSpPr/>
              <p:nvPr/>
            </p:nvSpPr>
            <p:spPr>
              <a:xfrm rot="5400000" flipV="1">
                <a:off x="3963798" y="3109249"/>
                <a:ext cx="915664" cy="769840"/>
              </a:xfrm>
              <a:prstGeom prst="parallelogram">
                <a:avLst>
                  <a:gd name="adj" fmla="val 27498"/>
                </a:avLst>
              </a:prstGeom>
              <a:solidFill>
                <a:srgbClr val="A7C4D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2" name="Picture 19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20806" y="3012206"/>
                <a:ext cx="795392" cy="945270"/>
              </a:xfrm>
              <a:prstGeom prst="rect">
                <a:avLst/>
              </a:prstGeom>
            </p:spPr>
          </p:pic>
        </p:grpSp>
        <p:pic>
          <p:nvPicPr>
            <p:cNvPr id="190" name="Picture 189"/>
            <p:cNvPicPr>
              <a:picLocks noChangeAspect="1"/>
            </p:cNvPicPr>
            <p:nvPr/>
          </p:nvPicPr>
          <p:blipFill rotWithShape="1">
            <a:blip r:embed="rId5" cstate="print">
              <a:extLst>
                <a:ext uri="{28A0092B-C50C-407E-A947-70E740481C1C}">
                  <a14:useLocalDpi xmlns:a14="http://schemas.microsoft.com/office/drawing/2010/main" val="0"/>
                </a:ext>
              </a:extLst>
            </a:blip>
            <a:srcRect l="46827"/>
            <a:stretch/>
          </p:blipFill>
          <p:spPr>
            <a:xfrm>
              <a:off x="4153452" y="889235"/>
              <a:ext cx="491279" cy="724026"/>
            </a:xfrm>
            <a:prstGeom prst="rect">
              <a:avLst/>
            </a:prstGeom>
            <a:ln w="12700">
              <a:noFill/>
            </a:ln>
          </p:spPr>
        </p:pic>
      </p:grpSp>
      <p:grpSp>
        <p:nvGrpSpPr>
          <p:cNvPr id="84" name="Group 83"/>
          <p:cNvGrpSpPr/>
          <p:nvPr/>
        </p:nvGrpSpPr>
        <p:grpSpPr>
          <a:xfrm rot="16200000" flipH="1">
            <a:off x="4166138" y="1503392"/>
            <a:ext cx="1586150" cy="526066"/>
            <a:chOff x="3043882" y="3085594"/>
            <a:chExt cx="2114867" cy="701421"/>
          </a:xfrm>
          <a:solidFill>
            <a:srgbClr val="F9965B">
              <a:alpha val="35000"/>
            </a:srgbClr>
          </a:solidFill>
          <a:effectLst/>
        </p:grpSpPr>
        <p:sp>
          <p:nvSpPr>
            <p:cNvPr id="85" name="Trapezoid 84"/>
            <p:cNvSpPr/>
            <p:nvPr/>
          </p:nvSpPr>
          <p:spPr>
            <a:xfrm>
              <a:off x="3043882" y="3085599"/>
              <a:ext cx="1407474" cy="701416"/>
            </a:xfrm>
            <a:prstGeom prst="trapezoid">
              <a:avLst>
                <a:gd name="adj" fmla="val 0"/>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6" name="Right Triangle 85"/>
            <p:cNvSpPr/>
            <p:nvPr/>
          </p:nvSpPr>
          <p:spPr>
            <a:xfrm flipV="1">
              <a:off x="4451350" y="3085594"/>
              <a:ext cx="707399" cy="695511"/>
            </a:xfrm>
            <a:prstGeom prst="rtTriangl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93" name="Group 92"/>
          <p:cNvGrpSpPr/>
          <p:nvPr/>
        </p:nvGrpSpPr>
        <p:grpSpPr>
          <a:xfrm rot="16200000" flipH="1">
            <a:off x="4164023" y="1504477"/>
            <a:ext cx="1588323" cy="526065"/>
            <a:chOff x="3040985" y="3085594"/>
            <a:chExt cx="2117764" cy="701420"/>
          </a:xfrm>
          <a:solidFill>
            <a:srgbClr val="F9965B">
              <a:alpha val="35000"/>
            </a:srgbClr>
          </a:solidFill>
          <a:effectLst/>
        </p:grpSpPr>
        <p:sp>
          <p:nvSpPr>
            <p:cNvPr id="94" name="Trapezoid 93"/>
            <p:cNvSpPr/>
            <p:nvPr/>
          </p:nvSpPr>
          <p:spPr>
            <a:xfrm>
              <a:off x="3040985" y="3085598"/>
              <a:ext cx="1410371" cy="701416"/>
            </a:xfrm>
            <a:prstGeom prst="trapezoid">
              <a:avLst>
                <a:gd name="adj" fmla="val 0"/>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5" name="Right Triangle 94"/>
            <p:cNvSpPr/>
            <p:nvPr/>
          </p:nvSpPr>
          <p:spPr>
            <a:xfrm flipV="1">
              <a:off x="4451350" y="3085594"/>
              <a:ext cx="707399" cy="695511"/>
            </a:xfrm>
            <a:prstGeom prst="rtTriangl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183" name="Group 182"/>
          <p:cNvGrpSpPr>
            <a:grpSpLocks noChangeAspect="1"/>
          </p:cNvGrpSpPr>
          <p:nvPr/>
        </p:nvGrpSpPr>
        <p:grpSpPr>
          <a:xfrm>
            <a:off x="4581144" y="484632"/>
            <a:ext cx="838584" cy="896112"/>
            <a:chOff x="3648456" y="548640"/>
            <a:chExt cx="996275" cy="1064621"/>
          </a:xfrm>
        </p:grpSpPr>
        <p:grpSp>
          <p:nvGrpSpPr>
            <p:cNvPr id="184" name="Group 183"/>
            <p:cNvGrpSpPr/>
            <p:nvPr/>
          </p:nvGrpSpPr>
          <p:grpSpPr>
            <a:xfrm>
              <a:off x="3648456" y="548640"/>
              <a:ext cx="795392" cy="945270"/>
              <a:chOff x="4020806" y="3012206"/>
              <a:chExt cx="795392" cy="945270"/>
            </a:xfrm>
          </p:grpSpPr>
          <p:sp>
            <p:nvSpPr>
              <p:cNvPr id="186" name="Parallelogram 185"/>
              <p:cNvSpPr/>
              <p:nvPr/>
            </p:nvSpPr>
            <p:spPr>
              <a:xfrm rot="5400000" flipV="1">
                <a:off x="3963798" y="3109249"/>
                <a:ext cx="915664" cy="769840"/>
              </a:xfrm>
              <a:prstGeom prst="parallelogram">
                <a:avLst>
                  <a:gd name="adj" fmla="val 27498"/>
                </a:avLst>
              </a:prstGeom>
              <a:solidFill>
                <a:srgbClr val="A7C4D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7" name="Picture 18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20806" y="3012206"/>
                <a:ext cx="795392" cy="945270"/>
              </a:xfrm>
              <a:prstGeom prst="rect">
                <a:avLst/>
              </a:prstGeom>
            </p:spPr>
          </p:pic>
        </p:grpSp>
        <p:pic>
          <p:nvPicPr>
            <p:cNvPr id="185" name="Picture 184"/>
            <p:cNvPicPr>
              <a:picLocks noChangeAspect="1"/>
            </p:cNvPicPr>
            <p:nvPr/>
          </p:nvPicPr>
          <p:blipFill rotWithShape="1">
            <a:blip r:embed="rId5" cstate="print">
              <a:extLst>
                <a:ext uri="{28A0092B-C50C-407E-A947-70E740481C1C}">
                  <a14:useLocalDpi xmlns:a14="http://schemas.microsoft.com/office/drawing/2010/main" val="0"/>
                </a:ext>
              </a:extLst>
            </a:blip>
            <a:srcRect l="46827"/>
            <a:stretch/>
          </p:blipFill>
          <p:spPr>
            <a:xfrm>
              <a:off x="4153452" y="889235"/>
              <a:ext cx="491279" cy="724026"/>
            </a:xfrm>
            <a:prstGeom prst="rect">
              <a:avLst/>
            </a:prstGeom>
            <a:ln w="12700">
              <a:noFill/>
            </a:ln>
          </p:spPr>
        </p:pic>
      </p:grpSp>
      <p:grpSp>
        <p:nvGrpSpPr>
          <p:cNvPr id="96" name="Group 95"/>
          <p:cNvGrpSpPr/>
          <p:nvPr/>
        </p:nvGrpSpPr>
        <p:grpSpPr>
          <a:xfrm>
            <a:off x="3011473" y="2043420"/>
            <a:ext cx="2221237" cy="526064"/>
            <a:chOff x="2197100" y="3085594"/>
            <a:chExt cx="2961649" cy="701418"/>
          </a:xfrm>
          <a:solidFill>
            <a:srgbClr val="F9965B">
              <a:alpha val="35000"/>
            </a:srgbClr>
          </a:solidFill>
          <a:effectLst/>
        </p:grpSpPr>
        <p:sp>
          <p:nvSpPr>
            <p:cNvPr id="97" name="Trapezoid 96"/>
            <p:cNvSpPr/>
            <p:nvPr/>
          </p:nvSpPr>
          <p:spPr>
            <a:xfrm>
              <a:off x="2197100" y="3085596"/>
              <a:ext cx="2254250" cy="701416"/>
            </a:xfrm>
            <a:prstGeom prst="trapezoid">
              <a:avLst>
                <a:gd name="adj" fmla="val 0"/>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8" name="Right Triangle 97"/>
            <p:cNvSpPr/>
            <p:nvPr/>
          </p:nvSpPr>
          <p:spPr>
            <a:xfrm flipV="1">
              <a:off x="4451350" y="3085594"/>
              <a:ext cx="707399" cy="695511"/>
            </a:xfrm>
            <a:prstGeom prst="rtTriangl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cxnSp>
        <p:nvCxnSpPr>
          <p:cNvPr id="107" name="Straight Connector 106"/>
          <p:cNvCxnSpPr/>
          <p:nvPr/>
        </p:nvCxnSpPr>
        <p:spPr>
          <a:xfrm flipV="1">
            <a:off x="5168993" y="1086043"/>
            <a:ext cx="0" cy="1029195"/>
          </a:xfrm>
          <a:prstGeom prst="line">
            <a:avLst/>
          </a:prstGeom>
          <a:ln w="38100"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flipV="1">
            <a:off x="5142937" y="1084437"/>
            <a:ext cx="0" cy="1045256"/>
          </a:xfrm>
          <a:prstGeom prst="line">
            <a:avLst/>
          </a:prstGeom>
          <a:ln w="38100"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flipV="1">
            <a:off x="5154644" y="1418899"/>
            <a:ext cx="0" cy="514350"/>
          </a:xfrm>
          <a:prstGeom prst="line">
            <a:avLst/>
          </a:prstGeom>
          <a:ln w="73025" cap="rnd">
            <a:solidFill>
              <a:srgbClr val="00B050"/>
            </a:solidFill>
            <a:headEnd type="arrow" w="sm" len="sm"/>
            <a:tailEnd type="none"/>
          </a:ln>
        </p:spPr>
        <p:style>
          <a:lnRef idx="1">
            <a:schemeClr val="accent1"/>
          </a:lnRef>
          <a:fillRef idx="0">
            <a:schemeClr val="accent1"/>
          </a:fillRef>
          <a:effectRef idx="0">
            <a:schemeClr val="accent1"/>
          </a:effectRef>
          <a:fontRef idx="minor">
            <a:schemeClr val="tx1"/>
          </a:fontRef>
        </p:style>
      </p:cxnSp>
      <p:grpSp>
        <p:nvGrpSpPr>
          <p:cNvPr id="44" name="Group 43"/>
          <p:cNvGrpSpPr/>
          <p:nvPr/>
        </p:nvGrpSpPr>
        <p:grpSpPr>
          <a:xfrm>
            <a:off x="3011473" y="4414474"/>
            <a:ext cx="2221237" cy="526064"/>
            <a:chOff x="2197100" y="3085594"/>
            <a:chExt cx="2961649" cy="701418"/>
          </a:xfrm>
          <a:solidFill>
            <a:srgbClr val="F9965B">
              <a:alpha val="35000"/>
            </a:srgbClr>
          </a:solidFill>
          <a:effectLst/>
        </p:grpSpPr>
        <p:sp>
          <p:nvSpPr>
            <p:cNvPr id="78" name="Trapezoid 77"/>
            <p:cNvSpPr/>
            <p:nvPr/>
          </p:nvSpPr>
          <p:spPr>
            <a:xfrm>
              <a:off x="2197100" y="3085596"/>
              <a:ext cx="2254250" cy="701416"/>
            </a:xfrm>
            <a:prstGeom prst="trapezoid">
              <a:avLst>
                <a:gd name="adj" fmla="val 0"/>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9" name="Right Triangle 78"/>
            <p:cNvSpPr/>
            <p:nvPr/>
          </p:nvSpPr>
          <p:spPr>
            <a:xfrm flipV="1">
              <a:off x="4451350" y="3085594"/>
              <a:ext cx="707399" cy="695511"/>
            </a:xfrm>
            <a:prstGeom prst="rtTriangl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cxnSp>
        <p:nvCxnSpPr>
          <p:cNvPr id="46" name="Straight Connector 45"/>
          <p:cNvCxnSpPr/>
          <p:nvPr/>
        </p:nvCxnSpPr>
        <p:spPr>
          <a:xfrm>
            <a:off x="3010713" y="4849238"/>
            <a:ext cx="1805057"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73" name="Oval 72"/>
          <p:cNvSpPr/>
          <p:nvPr/>
        </p:nvSpPr>
        <p:spPr>
          <a:xfrm>
            <a:off x="4787867" y="3397820"/>
            <a:ext cx="55479" cy="55478"/>
          </a:xfrm>
          <a:prstGeom prst="ellipse">
            <a:avLst/>
          </a:prstGeom>
          <a:solidFill>
            <a:srgbClr val="7030A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4" name="Oval 73"/>
          <p:cNvSpPr/>
          <p:nvPr/>
        </p:nvSpPr>
        <p:spPr>
          <a:xfrm>
            <a:off x="5128230" y="3467719"/>
            <a:ext cx="55479" cy="55478"/>
          </a:xfrm>
          <a:prstGeom prst="ellipse">
            <a:avLst/>
          </a:prstGeom>
          <a:solidFill>
            <a:srgbClr val="7030A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68" name="Straight Connector 67"/>
          <p:cNvCxnSpPr/>
          <p:nvPr/>
        </p:nvCxnSpPr>
        <p:spPr>
          <a:xfrm>
            <a:off x="4824776" y="3428948"/>
            <a:ext cx="301202" cy="55148"/>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V="1">
            <a:off x="5159834" y="3486686"/>
            <a:ext cx="0" cy="999606"/>
          </a:xfrm>
          <a:prstGeom prst="line">
            <a:avLst/>
          </a:prstGeom>
          <a:ln w="38100" cap="sq" cmpd="sng">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V="1">
            <a:off x="4815770" y="3400491"/>
            <a:ext cx="0" cy="1445755"/>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3009064" y="2129691"/>
            <a:ext cx="2141974"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flipV="1">
            <a:off x="5154644" y="1343882"/>
            <a:ext cx="0" cy="514350"/>
          </a:xfrm>
          <a:prstGeom prst="line">
            <a:avLst/>
          </a:prstGeom>
          <a:ln w="73025" cap="rnd">
            <a:solidFill>
              <a:srgbClr val="00B050"/>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flipV="1">
            <a:off x="5162198" y="3787242"/>
            <a:ext cx="0" cy="514350"/>
          </a:xfrm>
          <a:prstGeom prst="line">
            <a:avLst/>
          </a:prstGeom>
          <a:ln w="73025" cap="rnd">
            <a:solidFill>
              <a:srgbClr val="7030A0"/>
            </a:solidFill>
            <a:headEnd type="arrow" w="sm" len="sm"/>
            <a:tailEnd type="none"/>
          </a:ln>
        </p:spPr>
        <p:style>
          <a:lnRef idx="1">
            <a:schemeClr val="accent1"/>
          </a:lnRef>
          <a:fillRef idx="0">
            <a:schemeClr val="accent1"/>
          </a:fillRef>
          <a:effectRef idx="0">
            <a:schemeClr val="accent1"/>
          </a:effectRef>
          <a:fontRef idx="minor">
            <a:schemeClr val="tx1"/>
          </a:fontRef>
        </p:style>
      </p:cxnSp>
      <p:sp>
        <p:nvSpPr>
          <p:cNvPr id="180" name="Rectangle 179"/>
          <p:cNvSpPr/>
          <p:nvPr/>
        </p:nvSpPr>
        <p:spPr>
          <a:xfrm>
            <a:off x="5476829" y="451970"/>
            <a:ext cx="1937743" cy="461665"/>
          </a:xfrm>
          <a:prstGeom prst="rect">
            <a:avLst/>
          </a:prstGeom>
        </p:spPr>
        <p:txBody>
          <a:bodyPr wrap="square">
            <a:spAutoFit/>
          </a:bodyPr>
          <a:lstStyle/>
          <a:p>
            <a:pPr lvl="0">
              <a:spcBef>
                <a:spcPct val="20000"/>
              </a:spcBef>
            </a:pPr>
            <a:r>
              <a:rPr lang="en-US" sz="2400" dirty="0">
                <a:solidFill>
                  <a:schemeClr val="bg1"/>
                </a:solidFill>
              </a:rPr>
              <a:t>direct paths</a:t>
            </a:r>
          </a:p>
        </p:txBody>
      </p:sp>
      <p:sp>
        <p:nvSpPr>
          <p:cNvPr id="182" name="Rectangle 181"/>
          <p:cNvSpPr/>
          <p:nvPr/>
        </p:nvSpPr>
        <p:spPr>
          <a:xfrm>
            <a:off x="5476829" y="2820563"/>
            <a:ext cx="1937743" cy="461665"/>
          </a:xfrm>
          <a:prstGeom prst="rect">
            <a:avLst/>
          </a:prstGeom>
        </p:spPr>
        <p:txBody>
          <a:bodyPr wrap="square">
            <a:spAutoFit/>
          </a:bodyPr>
          <a:lstStyle/>
          <a:p>
            <a:pPr lvl="0">
              <a:spcBef>
                <a:spcPct val="20000"/>
              </a:spcBef>
            </a:pPr>
            <a:r>
              <a:rPr lang="en-US" sz="2400" dirty="0">
                <a:solidFill>
                  <a:schemeClr val="bg1"/>
                </a:solidFill>
              </a:rPr>
              <a:t>indirect paths</a:t>
            </a:r>
          </a:p>
        </p:txBody>
      </p:sp>
      <p:grpSp>
        <p:nvGrpSpPr>
          <p:cNvPr id="62" name="Group 61"/>
          <p:cNvGrpSpPr/>
          <p:nvPr/>
        </p:nvGrpSpPr>
        <p:grpSpPr>
          <a:xfrm flipH="1" flipV="1">
            <a:off x="4728565" y="4418441"/>
            <a:ext cx="1986309" cy="526064"/>
            <a:chOff x="2510337" y="3085594"/>
            <a:chExt cx="2648412" cy="701418"/>
          </a:xfrm>
          <a:solidFill>
            <a:srgbClr val="F9965B">
              <a:alpha val="35000"/>
            </a:srgbClr>
          </a:solidFill>
          <a:effectLst/>
        </p:grpSpPr>
        <p:sp>
          <p:nvSpPr>
            <p:cNvPr id="66" name="Trapezoid 65"/>
            <p:cNvSpPr/>
            <p:nvPr/>
          </p:nvSpPr>
          <p:spPr>
            <a:xfrm>
              <a:off x="2510337" y="3085596"/>
              <a:ext cx="1941015" cy="701416"/>
            </a:xfrm>
            <a:prstGeom prst="trapezoid">
              <a:avLst>
                <a:gd name="adj" fmla="val 0"/>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7" name="Right Triangle 86"/>
            <p:cNvSpPr/>
            <p:nvPr/>
          </p:nvSpPr>
          <p:spPr>
            <a:xfrm flipV="1">
              <a:off x="4451350" y="3085594"/>
              <a:ext cx="707399" cy="695511"/>
            </a:xfrm>
            <a:prstGeom prst="rtTriangl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88" name="Group 87"/>
          <p:cNvGrpSpPr/>
          <p:nvPr/>
        </p:nvGrpSpPr>
        <p:grpSpPr>
          <a:xfrm flipH="1" flipV="1">
            <a:off x="4740591" y="4418440"/>
            <a:ext cx="1974284" cy="526064"/>
            <a:chOff x="2526371" y="3085594"/>
            <a:chExt cx="2632378" cy="701418"/>
          </a:xfrm>
          <a:solidFill>
            <a:srgbClr val="F9965B">
              <a:alpha val="35000"/>
            </a:srgbClr>
          </a:solidFill>
          <a:effectLst/>
        </p:grpSpPr>
        <p:sp>
          <p:nvSpPr>
            <p:cNvPr id="89" name="Trapezoid 88"/>
            <p:cNvSpPr/>
            <p:nvPr/>
          </p:nvSpPr>
          <p:spPr>
            <a:xfrm>
              <a:off x="2526371" y="3085596"/>
              <a:ext cx="1924980" cy="701416"/>
            </a:xfrm>
            <a:prstGeom prst="trapezoid">
              <a:avLst>
                <a:gd name="adj" fmla="val 0"/>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0" name="Right Triangle 89"/>
            <p:cNvSpPr/>
            <p:nvPr/>
          </p:nvSpPr>
          <p:spPr>
            <a:xfrm flipV="1">
              <a:off x="4451350" y="3085594"/>
              <a:ext cx="707399" cy="695511"/>
            </a:xfrm>
            <a:prstGeom prst="rtTriangl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cxnSp>
        <p:nvCxnSpPr>
          <p:cNvPr id="91" name="Straight Connector 90"/>
          <p:cNvCxnSpPr/>
          <p:nvPr/>
        </p:nvCxnSpPr>
        <p:spPr>
          <a:xfrm>
            <a:off x="3016007" y="4528092"/>
            <a:ext cx="2131356" cy="0"/>
          </a:xfrm>
          <a:prstGeom prst="line">
            <a:avLst/>
          </a:prstGeom>
          <a:ln w="38100">
            <a:solidFill>
              <a:srgbClr val="F9965B"/>
            </a:solidFill>
            <a:prstDash val="solid"/>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5147363" y="4530314"/>
            <a:ext cx="1580163" cy="0"/>
          </a:xfrm>
          <a:prstGeom prst="line">
            <a:avLst/>
          </a:prstGeom>
          <a:ln w="38100">
            <a:solidFill>
              <a:srgbClr val="F9965B"/>
            </a:solidFill>
            <a:prstDash val="solid"/>
          </a:ln>
        </p:spPr>
        <p:style>
          <a:lnRef idx="1">
            <a:schemeClr val="accent1"/>
          </a:lnRef>
          <a:fillRef idx="0">
            <a:schemeClr val="accent1"/>
          </a:fillRef>
          <a:effectRef idx="0">
            <a:schemeClr val="accent1"/>
          </a:effectRef>
          <a:fontRef idx="minor">
            <a:schemeClr val="tx1"/>
          </a:fontRef>
        </p:style>
      </p:cxnSp>
      <p:grpSp>
        <p:nvGrpSpPr>
          <p:cNvPr id="105" name="Group 104"/>
          <p:cNvGrpSpPr/>
          <p:nvPr/>
        </p:nvGrpSpPr>
        <p:grpSpPr>
          <a:xfrm>
            <a:off x="6697731" y="4231386"/>
            <a:ext cx="64087" cy="884682"/>
            <a:chOff x="5781897" y="2056255"/>
            <a:chExt cx="85449" cy="1865376"/>
          </a:xfrm>
        </p:grpSpPr>
        <p:sp>
          <p:nvSpPr>
            <p:cNvPr id="115" name="Rectangle 114"/>
            <p:cNvSpPr/>
            <p:nvPr/>
          </p:nvSpPr>
          <p:spPr>
            <a:xfrm>
              <a:off x="5821626" y="2056255"/>
              <a:ext cx="45720" cy="1865376"/>
            </a:xfrm>
            <a:prstGeom prst="rect">
              <a:avLst/>
            </a:prstGeom>
            <a:solidFill>
              <a:srgbClr val="595959"/>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6" name="Rectangle 115"/>
            <p:cNvSpPr/>
            <p:nvPr/>
          </p:nvSpPr>
          <p:spPr>
            <a:xfrm>
              <a:off x="5781897" y="2056255"/>
              <a:ext cx="45720" cy="1865376"/>
            </a:xfrm>
            <a:prstGeom prst="rect">
              <a:avLst/>
            </a:prstGeom>
            <a:solidFill>
              <a:srgbClr val="A7C4D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117" name="Group 116"/>
          <p:cNvGrpSpPr/>
          <p:nvPr/>
        </p:nvGrpSpPr>
        <p:grpSpPr>
          <a:xfrm flipH="1" flipV="1">
            <a:off x="4728368" y="2047561"/>
            <a:ext cx="1986309" cy="526064"/>
            <a:chOff x="2510337" y="3085594"/>
            <a:chExt cx="2648412" cy="701418"/>
          </a:xfrm>
          <a:solidFill>
            <a:srgbClr val="F9965B">
              <a:alpha val="35000"/>
            </a:srgbClr>
          </a:solidFill>
          <a:effectLst/>
        </p:grpSpPr>
        <p:sp>
          <p:nvSpPr>
            <p:cNvPr id="118" name="Trapezoid 117"/>
            <p:cNvSpPr/>
            <p:nvPr/>
          </p:nvSpPr>
          <p:spPr>
            <a:xfrm>
              <a:off x="2510337" y="3085596"/>
              <a:ext cx="1941015" cy="701416"/>
            </a:xfrm>
            <a:prstGeom prst="trapezoid">
              <a:avLst>
                <a:gd name="adj" fmla="val 0"/>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9" name="Right Triangle 118"/>
            <p:cNvSpPr/>
            <p:nvPr/>
          </p:nvSpPr>
          <p:spPr>
            <a:xfrm flipV="1">
              <a:off x="4451350" y="3085594"/>
              <a:ext cx="707399" cy="695511"/>
            </a:xfrm>
            <a:prstGeom prst="rtTriangl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120" name="Group 119"/>
          <p:cNvGrpSpPr/>
          <p:nvPr/>
        </p:nvGrpSpPr>
        <p:grpSpPr>
          <a:xfrm flipH="1" flipV="1">
            <a:off x="4740394" y="2047561"/>
            <a:ext cx="1974284" cy="526064"/>
            <a:chOff x="2526371" y="3085594"/>
            <a:chExt cx="2632378" cy="701418"/>
          </a:xfrm>
          <a:solidFill>
            <a:srgbClr val="F9965B">
              <a:alpha val="35000"/>
            </a:srgbClr>
          </a:solidFill>
          <a:effectLst/>
        </p:grpSpPr>
        <p:sp>
          <p:nvSpPr>
            <p:cNvPr id="121" name="Trapezoid 120"/>
            <p:cNvSpPr/>
            <p:nvPr/>
          </p:nvSpPr>
          <p:spPr>
            <a:xfrm>
              <a:off x="2526371" y="3085596"/>
              <a:ext cx="1924980" cy="701416"/>
            </a:xfrm>
            <a:prstGeom prst="trapezoid">
              <a:avLst>
                <a:gd name="adj" fmla="val 0"/>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2" name="Right Triangle 121"/>
            <p:cNvSpPr/>
            <p:nvPr/>
          </p:nvSpPr>
          <p:spPr>
            <a:xfrm flipV="1">
              <a:off x="4451350" y="3085594"/>
              <a:ext cx="707399" cy="695511"/>
            </a:xfrm>
            <a:prstGeom prst="rtTriangl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cxnSp>
        <p:nvCxnSpPr>
          <p:cNvPr id="123" name="Straight Connector 122"/>
          <p:cNvCxnSpPr/>
          <p:nvPr/>
        </p:nvCxnSpPr>
        <p:spPr>
          <a:xfrm>
            <a:off x="3015811" y="2169912"/>
            <a:ext cx="2131356" cy="0"/>
          </a:xfrm>
          <a:prstGeom prst="line">
            <a:avLst/>
          </a:prstGeom>
          <a:ln w="38100">
            <a:solidFill>
              <a:srgbClr val="F9965B"/>
            </a:solidFill>
            <a:prstDash val="solid"/>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5147167" y="2172134"/>
            <a:ext cx="1580163" cy="0"/>
          </a:xfrm>
          <a:prstGeom prst="line">
            <a:avLst/>
          </a:prstGeom>
          <a:ln w="38100">
            <a:solidFill>
              <a:srgbClr val="F9965B"/>
            </a:solidFill>
            <a:prstDash val="solid"/>
          </a:ln>
        </p:spPr>
        <p:style>
          <a:lnRef idx="1">
            <a:schemeClr val="accent1"/>
          </a:lnRef>
          <a:fillRef idx="0">
            <a:schemeClr val="accent1"/>
          </a:fillRef>
          <a:effectRef idx="0">
            <a:schemeClr val="accent1"/>
          </a:effectRef>
          <a:fontRef idx="minor">
            <a:schemeClr val="tx1"/>
          </a:fontRef>
        </p:style>
      </p:cxnSp>
      <p:grpSp>
        <p:nvGrpSpPr>
          <p:cNvPr id="125" name="Group 124"/>
          <p:cNvGrpSpPr/>
          <p:nvPr/>
        </p:nvGrpSpPr>
        <p:grpSpPr>
          <a:xfrm>
            <a:off x="6697535" y="1858518"/>
            <a:ext cx="64087" cy="884682"/>
            <a:chOff x="5781897" y="2056255"/>
            <a:chExt cx="85449" cy="1865376"/>
          </a:xfrm>
        </p:grpSpPr>
        <p:sp>
          <p:nvSpPr>
            <p:cNvPr id="126" name="Rectangle 125"/>
            <p:cNvSpPr/>
            <p:nvPr/>
          </p:nvSpPr>
          <p:spPr>
            <a:xfrm>
              <a:off x="5821626" y="2056255"/>
              <a:ext cx="45720" cy="1865376"/>
            </a:xfrm>
            <a:prstGeom prst="rect">
              <a:avLst/>
            </a:prstGeom>
            <a:solidFill>
              <a:srgbClr val="595959"/>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7" name="Rectangle 126"/>
            <p:cNvSpPr/>
            <p:nvPr/>
          </p:nvSpPr>
          <p:spPr>
            <a:xfrm>
              <a:off x="5781897" y="2056255"/>
              <a:ext cx="45720" cy="1865376"/>
            </a:xfrm>
            <a:prstGeom prst="rect">
              <a:avLst/>
            </a:prstGeom>
            <a:solidFill>
              <a:srgbClr val="A7C4D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71" name="Rectangle 70"/>
          <p:cNvSpPr/>
          <p:nvPr/>
        </p:nvSpPr>
        <p:spPr>
          <a:xfrm rot="2700000">
            <a:off x="4962906" y="4073655"/>
            <a:ext cx="54864" cy="1198061"/>
          </a:xfrm>
          <a:prstGeom prst="rect">
            <a:avLst/>
          </a:prstGeom>
          <a:solidFill>
            <a:srgbClr val="A7C4D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4" name="Rectangle 113"/>
          <p:cNvSpPr/>
          <p:nvPr/>
        </p:nvSpPr>
        <p:spPr>
          <a:xfrm rot="2700000">
            <a:off x="4958318" y="1697181"/>
            <a:ext cx="54864" cy="1198061"/>
          </a:xfrm>
          <a:prstGeom prst="rect">
            <a:avLst/>
          </a:prstGeom>
          <a:solidFill>
            <a:srgbClr val="A7C4D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1" name="Oval 110"/>
          <p:cNvSpPr/>
          <p:nvPr/>
        </p:nvSpPr>
        <p:spPr>
          <a:xfrm>
            <a:off x="2169042" y="2277119"/>
            <a:ext cx="51980" cy="51980"/>
          </a:xfrm>
          <a:prstGeom prst="ellipse">
            <a:avLst/>
          </a:prstGeom>
          <a:solidFill>
            <a:srgbClr val="FF995D"/>
          </a:solidFill>
          <a:ln w="38100">
            <a:solidFill>
              <a:srgbClr val="F996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2" name="Isosceles Triangle 111"/>
          <p:cNvSpPr/>
          <p:nvPr/>
        </p:nvSpPr>
        <p:spPr>
          <a:xfrm rot="16200000">
            <a:off x="2333957" y="1892223"/>
            <a:ext cx="528066" cy="826455"/>
          </a:xfrm>
          <a:prstGeom prst="triangle">
            <a:avLst/>
          </a:prstGeom>
          <a:solidFill>
            <a:srgbClr val="F9965B">
              <a:alpha val="35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5" name="Oval 74"/>
          <p:cNvSpPr/>
          <p:nvPr/>
        </p:nvSpPr>
        <p:spPr>
          <a:xfrm>
            <a:off x="2169042" y="4648173"/>
            <a:ext cx="51980" cy="51980"/>
          </a:xfrm>
          <a:prstGeom prst="ellipse">
            <a:avLst/>
          </a:prstGeom>
          <a:solidFill>
            <a:srgbClr val="FF995D"/>
          </a:solidFill>
          <a:ln w="38100">
            <a:solidFill>
              <a:srgbClr val="F996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6" name="Isosceles Triangle 75"/>
          <p:cNvSpPr/>
          <p:nvPr/>
        </p:nvSpPr>
        <p:spPr>
          <a:xfrm rot="16200000">
            <a:off x="2333957" y="4263277"/>
            <a:ext cx="528066" cy="826455"/>
          </a:xfrm>
          <a:prstGeom prst="triangle">
            <a:avLst/>
          </a:prstGeom>
          <a:solidFill>
            <a:srgbClr val="F9965B">
              <a:alpha val="35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77" name="Straight Connector 176"/>
          <p:cNvCxnSpPr/>
          <p:nvPr/>
        </p:nvCxnSpPr>
        <p:spPr>
          <a:xfrm flipV="1">
            <a:off x="4819292" y="3726515"/>
            <a:ext cx="0" cy="514350"/>
          </a:xfrm>
          <a:prstGeom prst="line">
            <a:avLst/>
          </a:prstGeom>
          <a:ln w="73025" cap="rnd">
            <a:solidFill>
              <a:srgbClr val="7030A0"/>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a:off x="5270587" y="1350561"/>
            <a:ext cx="1570002" cy="400110"/>
            <a:chOff x="4360454" y="1800746"/>
            <a:chExt cx="2093336" cy="533479"/>
          </a:xfrm>
        </p:grpSpPr>
        <p:sp>
          <p:nvSpPr>
            <p:cNvPr id="135" name="Rectangle 134"/>
            <p:cNvSpPr/>
            <p:nvPr/>
          </p:nvSpPr>
          <p:spPr>
            <a:xfrm>
              <a:off x="4844049" y="1800746"/>
              <a:ext cx="1609741" cy="533479"/>
            </a:xfrm>
            <a:prstGeom prst="rect">
              <a:avLst/>
            </a:prstGeom>
          </p:spPr>
          <p:txBody>
            <a:bodyPr wrap="square">
              <a:spAutoFit/>
            </a:bodyPr>
            <a:lstStyle/>
            <a:p>
              <a:pPr>
                <a:spcBef>
                  <a:spcPct val="20000"/>
                </a:spcBef>
              </a:pPr>
              <a:r>
                <a:rPr lang="en-US" sz="2000" dirty="0">
                  <a:solidFill>
                    <a:schemeClr val="bg1"/>
                  </a:solidFill>
                </a:rPr>
                <a:t>same ray</a:t>
              </a:r>
            </a:p>
          </p:txBody>
        </p:sp>
        <p:cxnSp>
          <p:nvCxnSpPr>
            <p:cNvPr id="137" name="Straight Arrow Connector 136"/>
            <p:cNvCxnSpPr/>
            <p:nvPr/>
          </p:nvCxnSpPr>
          <p:spPr>
            <a:xfrm flipH="1">
              <a:off x="4360454" y="2068962"/>
              <a:ext cx="487396" cy="137747"/>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nvGrpSpPr>
          <p:cNvPr id="7" name="Group 6"/>
          <p:cNvGrpSpPr/>
          <p:nvPr/>
        </p:nvGrpSpPr>
        <p:grpSpPr>
          <a:xfrm>
            <a:off x="4874597" y="3721084"/>
            <a:ext cx="2354880" cy="400110"/>
            <a:chOff x="3832459" y="4961438"/>
            <a:chExt cx="3139839" cy="533479"/>
          </a:xfrm>
        </p:grpSpPr>
        <p:cxnSp>
          <p:nvCxnSpPr>
            <p:cNvPr id="136" name="Straight Arrow Connector 135"/>
            <p:cNvCxnSpPr/>
            <p:nvPr/>
          </p:nvCxnSpPr>
          <p:spPr>
            <a:xfrm flipH="1">
              <a:off x="3832459" y="5232689"/>
              <a:ext cx="1013550" cy="82629"/>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38" name="Rectangle 137"/>
            <p:cNvSpPr/>
            <p:nvPr/>
          </p:nvSpPr>
          <p:spPr>
            <a:xfrm>
              <a:off x="4860080" y="4961438"/>
              <a:ext cx="2112218" cy="533479"/>
            </a:xfrm>
            <a:prstGeom prst="rect">
              <a:avLst/>
            </a:prstGeom>
          </p:spPr>
          <p:txBody>
            <a:bodyPr wrap="square">
              <a:spAutoFit/>
            </a:bodyPr>
            <a:lstStyle/>
            <a:p>
              <a:pPr>
                <a:spcBef>
                  <a:spcPct val="20000"/>
                </a:spcBef>
              </a:pPr>
              <a:r>
                <a:rPr lang="en-US" sz="2000" dirty="0">
                  <a:solidFill>
                    <a:schemeClr val="bg1"/>
                  </a:solidFill>
                </a:rPr>
                <a:t>different rays</a:t>
              </a:r>
            </a:p>
          </p:txBody>
        </p:sp>
        <p:cxnSp>
          <p:nvCxnSpPr>
            <p:cNvPr id="139" name="Straight Arrow Connector 138"/>
            <p:cNvCxnSpPr/>
            <p:nvPr/>
          </p:nvCxnSpPr>
          <p:spPr>
            <a:xfrm flipH="1">
              <a:off x="4360454" y="5234169"/>
              <a:ext cx="487396" cy="137747"/>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nvGrpSpPr>
          <p:cNvPr id="148" name="Group 147"/>
          <p:cNvGrpSpPr/>
          <p:nvPr/>
        </p:nvGrpSpPr>
        <p:grpSpPr>
          <a:xfrm>
            <a:off x="2265212" y="646522"/>
            <a:ext cx="2029628" cy="646331"/>
            <a:chOff x="4830092" y="1350197"/>
            <a:chExt cx="2706169" cy="861774"/>
          </a:xfrm>
        </p:grpSpPr>
        <p:sp>
          <p:nvSpPr>
            <p:cNvPr id="149" name="Rectangle 148"/>
            <p:cNvSpPr/>
            <p:nvPr/>
          </p:nvSpPr>
          <p:spPr>
            <a:xfrm>
              <a:off x="7039244" y="1350197"/>
              <a:ext cx="497017" cy="861774"/>
            </a:xfrm>
            <a:prstGeom prst="rect">
              <a:avLst/>
            </a:prstGeom>
          </p:spPr>
          <p:txBody>
            <a:bodyPr wrap="square">
              <a:spAutoFit/>
            </a:bodyPr>
            <a:lstStyle/>
            <a:p>
              <a:r>
                <a:rPr lang="en-US" sz="3600" dirty="0">
                  <a:solidFill>
                    <a:srgbClr val="49CF80"/>
                  </a:solidFill>
                  <a:sym typeface="Wingdings 2"/>
                </a:rPr>
                <a:t></a:t>
              </a:r>
              <a:endParaRPr lang="en-US" sz="3600" dirty="0">
                <a:solidFill>
                  <a:srgbClr val="FF0000"/>
                </a:solidFill>
              </a:endParaRPr>
            </a:p>
          </p:txBody>
        </p:sp>
        <p:sp>
          <p:nvSpPr>
            <p:cNvPr id="150" name="Rectangle 149"/>
            <p:cNvSpPr/>
            <p:nvPr/>
          </p:nvSpPr>
          <p:spPr>
            <a:xfrm>
              <a:off x="4830092" y="1467329"/>
              <a:ext cx="2378386" cy="615553"/>
            </a:xfrm>
            <a:prstGeom prst="rect">
              <a:avLst/>
            </a:prstGeom>
          </p:spPr>
          <p:txBody>
            <a:bodyPr wrap="square">
              <a:spAutoFit/>
            </a:bodyPr>
            <a:lstStyle/>
            <a:p>
              <a:pPr algn="r">
                <a:spcBef>
                  <a:spcPct val="20000"/>
                </a:spcBef>
              </a:pPr>
              <a:r>
                <a:rPr lang="en-US" sz="2400" dirty="0">
                  <a:solidFill>
                    <a:schemeClr val="bg1"/>
                  </a:solidFill>
                </a:rPr>
                <a:t>interference</a:t>
              </a:r>
              <a:endParaRPr lang="en-US" sz="2400" dirty="0">
                <a:solidFill>
                  <a:srgbClr val="FF0000"/>
                </a:solidFill>
              </a:endParaRPr>
            </a:p>
          </p:txBody>
        </p:sp>
      </p:grpSp>
      <p:graphicFrame>
        <p:nvGraphicFramePr>
          <p:cNvPr id="113" name="Object 112"/>
          <p:cNvGraphicFramePr>
            <a:graphicFrameLocks noChangeAspect="1"/>
          </p:cNvGraphicFramePr>
          <p:nvPr>
            <p:extLst>
              <p:ext uri="{D42A27DB-BD31-4B8C-83A1-F6EECF244321}">
                <p14:modId xmlns:p14="http://schemas.microsoft.com/office/powerpoint/2010/main" val="656949909"/>
              </p:ext>
            </p:extLst>
          </p:nvPr>
        </p:nvGraphicFramePr>
        <p:xfrm>
          <a:off x="2899334" y="1858655"/>
          <a:ext cx="219456" cy="884682"/>
        </p:xfrm>
        <a:graphic>
          <a:graphicData uri="http://schemas.openxmlformats.org/presentationml/2006/ole">
            <mc:AlternateContent xmlns:mc="http://schemas.openxmlformats.org/markup-compatibility/2006">
              <mc:Choice xmlns:v="urn:schemas-microsoft-com:vml" Requires="v">
                <p:oleObj spid="_x0000_s47186" name="CorelDRAW" r:id="rId6" imgW="330840" imgH="1222200" progId="CorelDraw.Graphic.15">
                  <p:embed/>
                </p:oleObj>
              </mc:Choice>
              <mc:Fallback>
                <p:oleObj name="CorelDRAW" r:id="rId6" imgW="330840" imgH="1222200" progId="CorelDraw.Graphic.15">
                  <p:embed/>
                  <p:pic>
                    <p:nvPicPr>
                      <p:cNvPr id="0" name=""/>
                      <p:cNvPicPr/>
                      <p:nvPr/>
                    </p:nvPicPr>
                    <p:blipFill>
                      <a:blip r:embed="rId7"/>
                      <a:stretch>
                        <a:fillRect/>
                      </a:stretch>
                    </p:blipFill>
                    <p:spPr>
                      <a:xfrm>
                        <a:off x="2899334" y="1858655"/>
                        <a:ext cx="219456" cy="884682"/>
                      </a:xfrm>
                      <a:prstGeom prst="rect">
                        <a:avLst/>
                      </a:prstGeom>
                    </p:spPr>
                  </p:pic>
                </p:oleObj>
              </mc:Fallback>
            </mc:AlternateContent>
          </a:graphicData>
        </a:graphic>
      </p:graphicFrame>
      <p:graphicFrame>
        <p:nvGraphicFramePr>
          <p:cNvPr id="77" name="Object 76"/>
          <p:cNvGraphicFramePr>
            <a:graphicFrameLocks noChangeAspect="1"/>
          </p:cNvGraphicFramePr>
          <p:nvPr>
            <p:extLst>
              <p:ext uri="{D42A27DB-BD31-4B8C-83A1-F6EECF244321}">
                <p14:modId xmlns:p14="http://schemas.microsoft.com/office/powerpoint/2010/main" val="1825159850"/>
              </p:ext>
            </p:extLst>
          </p:nvPr>
        </p:nvGraphicFramePr>
        <p:xfrm>
          <a:off x="2899334" y="4229709"/>
          <a:ext cx="219456" cy="884682"/>
        </p:xfrm>
        <a:graphic>
          <a:graphicData uri="http://schemas.openxmlformats.org/presentationml/2006/ole">
            <mc:AlternateContent xmlns:mc="http://schemas.openxmlformats.org/markup-compatibility/2006">
              <mc:Choice xmlns:v="urn:schemas-microsoft-com:vml" Requires="v">
                <p:oleObj spid="_x0000_s47187" name="CorelDRAW" r:id="rId8" imgW="330840" imgH="1222200" progId="CorelDraw.Graphic.15">
                  <p:embed/>
                </p:oleObj>
              </mc:Choice>
              <mc:Fallback>
                <p:oleObj name="CorelDRAW" r:id="rId8" imgW="330840" imgH="1222200" progId="CorelDraw.Graphic.15">
                  <p:embed/>
                  <p:pic>
                    <p:nvPicPr>
                      <p:cNvPr id="0" name=""/>
                      <p:cNvPicPr/>
                      <p:nvPr/>
                    </p:nvPicPr>
                    <p:blipFill>
                      <a:blip r:embed="rId7"/>
                      <a:stretch>
                        <a:fillRect/>
                      </a:stretch>
                    </p:blipFill>
                    <p:spPr>
                      <a:xfrm>
                        <a:off x="2899334" y="4229709"/>
                        <a:ext cx="219456" cy="884682"/>
                      </a:xfrm>
                      <a:prstGeom prst="rect">
                        <a:avLst/>
                      </a:prstGeom>
                    </p:spPr>
                  </p:pic>
                </p:oleObj>
              </mc:Fallback>
            </mc:AlternateContent>
          </a:graphicData>
        </a:graphic>
      </p:graphicFrame>
      <p:grpSp>
        <p:nvGrpSpPr>
          <p:cNvPr id="128" name="Group 127"/>
          <p:cNvGrpSpPr/>
          <p:nvPr/>
        </p:nvGrpSpPr>
        <p:grpSpPr>
          <a:xfrm>
            <a:off x="3010140" y="2097752"/>
            <a:ext cx="109728" cy="109728"/>
            <a:chOff x="1371600" y="2820317"/>
            <a:chExt cx="88547" cy="87682"/>
          </a:xfrm>
        </p:grpSpPr>
        <p:sp>
          <p:nvSpPr>
            <p:cNvPr id="129" name="Oval 128"/>
            <p:cNvSpPr/>
            <p:nvPr/>
          </p:nvSpPr>
          <p:spPr>
            <a:xfrm>
              <a:off x="1371600" y="2820317"/>
              <a:ext cx="87682" cy="87682"/>
            </a:xfrm>
            <a:prstGeom prst="ellipse">
              <a:avLst/>
            </a:prstGeom>
            <a:solidFill>
              <a:srgbClr val="00B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0" name="Oval 129"/>
            <p:cNvSpPr/>
            <p:nvPr/>
          </p:nvSpPr>
          <p:spPr>
            <a:xfrm>
              <a:off x="1372465" y="2820317"/>
              <a:ext cx="87682" cy="87682"/>
            </a:xfrm>
            <a:prstGeom prst="ellipse">
              <a:avLst/>
            </a:prstGeom>
            <a:solidFill>
              <a:srgbClr val="F9965B"/>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131" name="Oval 130"/>
          <p:cNvSpPr/>
          <p:nvPr/>
        </p:nvSpPr>
        <p:spPr>
          <a:xfrm>
            <a:off x="3008376" y="4792479"/>
            <a:ext cx="109728" cy="109728"/>
          </a:xfrm>
          <a:prstGeom prst="ellipse">
            <a:avLst/>
          </a:prstGeom>
          <a:solidFill>
            <a:srgbClr val="7030A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2" name="Oval 131"/>
          <p:cNvSpPr/>
          <p:nvPr/>
        </p:nvSpPr>
        <p:spPr>
          <a:xfrm>
            <a:off x="3008376" y="4466433"/>
            <a:ext cx="109728" cy="109728"/>
          </a:xfrm>
          <a:prstGeom prst="ellipse">
            <a:avLst/>
          </a:prstGeom>
          <a:solidFill>
            <a:srgbClr val="F9965B"/>
          </a:solidFill>
          <a:ln w="38100">
            <a:solidFill>
              <a:srgbClr val="F996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4" name="Title 1"/>
          <p:cNvSpPr>
            <a:spLocks noGrp="1"/>
          </p:cNvSpPr>
          <p:nvPr>
            <p:ph type="title"/>
          </p:nvPr>
        </p:nvSpPr>
        <p:spPr>
          <a:xfrm>
            <a:off x="0" y="0"/>
            <a:ext cx="9144000" cy="621792"/>
          </a:xfrm>
        </p:spPr>
        <p:txBody>
          <a:bodyPr>
            <a:noAutofit/>
          </a:bodyPr>
          <a:lstStyle/>
          <a:p>
            <a:r>
              <a:rPr lang="en-US" dirty="0"/>
              <a:t>Direct-only transient imaging</a:t>
            </a:r>
          </a:p>
        </p:txBody>
      </p:sp>
      <p:cxnSp>
        <p:nvCxnSpPr>
          <p:cNvPr id="146" name="Straight Connector 145"/>
          <p:cNvCxnSpPr/>
          <p:nvPr/>
        </p:nvCxnSpPr>
        <p:spPr>
          <a:xfrm>
            <a:off x="0" y="2797456"/>
            <a:ext cx="912421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nvGrpSpPr>
          <p:cNvPr id="161" name="Group 160"/>
          <p:cNvGrpSpPr/>
          <p:nvPr/>
        </p:nvGrpSpPr>
        <p:grpSpPr>
          <a:xfrm>
            <a:off x="1941605" y="3073231"/>
            <a:ext cx="2351234" cy="646331"/>
            <a:chOff x="4401284" y="1413697"/>
            <a:chExt cx="3134977" cy="861774"/>
          </a:xfrm>
        </p:grpSpPr>
        <p:sp>
          <p:nvSpPr>
            <p:cNvPr id="162" name="Rectangle 161"/>
            <p:cNvSpPr/>
            <p:nvPr/>
          </p:nvSpPr>
          <p:spPr>
            <a:xfrm>
              <a:off x="7039244" y="1413697"/>
              <a:ext cx="497017" cy="861774"/>
            </a:xfrm>
            <a:prstGeom prst="rect">
              <a:avLst/>
            </a:prstGeom>
          </p:spPr>
          <p:txBody>
            <a:bodyPr wrap="square">
              <a:spAutoFit/>
            </a:bodyPr>
            <a:lstStyle/>
            <a:p>
              <a:r>
                <a:rPr lang="en-US" sz="3600" dirty="0">
                  <a:solidFill>
                    <a:srgbClr val="FF0000"/>
                  </a:solidFill>
                  <a:sym typeface="Wingdings 2"/>
                </a:rPr>
                <a:t></a:t>
              </a:r>
              <a:endParaRPr lang="en-US" sz="3600" dirty="0">
                <a:solidFill>
                  <a:srgbClr val="FF0000"/>
                </a:solidFill>
              </a:endParaRPr>
            </a:p>
          </p:txBody>
        </p:sp>
        <p:sp>
          <p:nvSpPr>
            <p:cNvPr id="163" name="Rectangle 162"/>
            <p:cNvSpPr/>
            <p:nvPr/>
          </p:nvSpPr>
          <p:spPr>
            <a:xfrm>
              <a:off x="4401284" y="1467329"/>
              <a:ext cx="2807196" cy="615553"/>
            </a:xfrm>
            <a:prstGeom prst="rect">
              <a:avLst/>
            </a:prstGeom>
          </p:spPr>
          <p:txBody>
            <a:bodyPr wrap="square">
              <a:spAutoFit/>
            </a:bodyPr>
            <a:lstStyle/>
            <a:p>
              <a:pPr algn="r">
                <a:spcBef>
                  <a:spcPct val="20000"/>
                </a:spcBef>
              </a:pPr>
              <a:r>
                <a:rPr lang="en-US" sz="2400" dirty="0" smtClean="0">
                  <a:solidFill>
                    <a:schemeClr val="bg1"/>
                  </a:solidFill>
                </a:rPr>
                <a:t>no interference</a:t>
              </a:r>
              <a:endParaRPr lang="en-US" sz="2400" dirty="0">
                <a:solidFill>
                  <a:srgbClr val="FF0000"/>
                </a:solidFill>
              </a:endParaRPr>
            </a:p>
          </p:txBody>
        </p:sp>
      </p:grpSp>
      <p:grpSp>
        <p:nvGrpSpPr>
          <p:cNvPr id="140" name="Group 139"/>
          <p:cNvGrpSpPr/>
          <p:nvPr/>
        </p:nvGrpSpPr>
        <p:grpSpPr>
          <a:xfrm>
            <a:off x="1770394" y="1378276"/>
            <a:ext cx="1563182" cy="735545"/>
            <a:chOff x="5250275" y="1529117"/>
            <a:chExt cx="2084244" cy="980727"/>
          </a:xfrm>
        </p:grpSpPr>
        <p:sp>
          <p:nvSpPr>
            <p:cNvPr id="141" name="Rectangle 140"/>
            <p:cNvSpPr/>
            <p:nvPr/>
          </p:nvSpPr>
          <p:spPr>
            <a:xfrm>
              <a:off x="5250275" y="1529117"/>
              <a:ext cx="2084244" cy="533479"/>
            </a:xfrm>
            <a:prstGeom prst="rect">
              <a:avLst/>
            </a:prstGeom>
          </p:spPr>
          <p:txBody>
            <a:bodyPr wrap="square">
              <a:spAutoFit/>
            </a:bodyPr>
            <a:lstStyle/>
            <a:p>
              <a:pPr algn="ctr">
                <a:spcBef>
                  <a:spcPct val="20000"/>
                </a:spcBef>
              </a:pPr>
              <a:r>
                <a:rPr lang="en-US" sz="2000" dirty="0">
                  <a:solidFill>
                    <a:schemeClr val="bg1"/>
                  </a:solidFill>
                </a:rPr>
                <a:t>same origin</a:t>
              </a:r>
            </a:p>
          </p:txBody>
        </p:sp>
        <p:cxnSp>
          <p:nvCxnSpPr>
            <p:cNvPr id="142" name="Straight Arrow Connector 141"/>
            <p:cNvCxnSpPr>
              <a:stCxn id="141" idx="2"/>
              <a:endCxn id="130" idx="1"/>
            </p:cNvCxnSpPr>
            <p:nvPr/>
          </p:nvCxnSpPr>
          <p:spPr>
            <a:xfrm>
              <a:off x="6292397" y="2062596"/>
              <a:ext cx="633519" cy="447248"/>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nvGrpSpPr>
          <p:cNvPr id="32" name="Group 31"/>
          <p:cNvGrpSpPr/>
          <p:nvPr/>
        </p:nvGrpSpPr>
        <p:grpSpPr>
          <a:xfrm>
            <a:off x="1614696" y="3751867"/>
            <a:ext cx="1874579" cy="1056681"/>
            <a:chOff x="1614696" y="3751867"/>
            <a:chExt cx="1874579" cy="1056681"/>
          </a:xfrm>
        </p:grpSpPr>
        <p:sp>
          <p:nvSpPr>
            <p:cNvPr id="144" name="Rectangle 143"/>
            <p:cNvSpPr/>
            <p:nvPr/>
          </p:nvSpPr>
          <p:spPr>
            <a:xfrm>
              <a:off x="1614696" y="3751867"/>
              <a:ext cx="1874579" cy="400110"/>
            </a:xfrm>
            <a:prstGeom prst="rect">
              <a:avLst/>
            </a:prstGeom>
          </p:spPr>
          <p:txBody>
            <a:bodyPr wrap="square">
              <a:spAutoFit/>
            </a:bodyPr>
            <a:lstStyle/>
            <a:p>
              <a:pPr algn="ctr">
                <a:spcBef>
                  <a:spcPct val="20000"/>
                </a:spcBef>
              </a:pPr>
              <a:r>
                <a:rPr lang="en-US" sz="2000" dirty="0">
                  <a:solidFill>
                    <a:schemeClr val="bg1"/>
                  </a:solidFill>
                </a:rPr>
                <a:t>different origins</a:t>
              </a:r>
            </a:p>
          </p:txBody>
        </p:sp>
        <p:cxnSp>
          <p:nvCxnSpPr>
            <p:cNvPr id="165" name="Straight Arrow Connector 164"/>
            <p:cNvCxnSpPr>
              <a:stCxn id="144" idx="2"/>
              <a:endCxn id="131" idx="1"/>
            </p:cNvCxnSpPr>
            <p:nvPr/>
          </p:nvCxnSpPr>
          <p:spPr>
            <a:xfrm>
              <a:off x="2551986" y="4151977"/>
              <a:ext cx="472459" cy="656571"/>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66" name="Straight Arrow Connector 165"/>
            <p:cNvCxnSpPr>
              <a:stCxn id="144" idx="2"/>
              <a:endCxn id="132" idx="1"/>
            </p:cNvCxnSpPr>
            <p:nvPr/>
          </p:nvCxnSpPr>
          <p:spPr>
            <a:xfrm>
              <a:off x="2551986" y="4151977"/>
              <a:ext cx="472459" cy="330525"/>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nvGrpSpPr>
          <p:cNvPr id="31" name="Group 30"/>
          <p:cNvGrpSpPr/>
          <p:nvPr/>
        </p:nvGrpSpPr>
        <p:grpSpPr>
          <a:xfrm>
            <a:off x="43763" y="2308983"/>
            <a:ext cx="2066992" cy="1186475"/>
            <a:chOff x="43763" y="2308983"/>
            <a:chExt cx="2066992" cy="1186475"/>
          </a:xfrm>
        </p:grpSpPr>
        <p:grpSp>
          <p:nvGrpSpPr>
            <p:cNvPr id="156" name="Group 155"/>
            <p:cNvGrpSpPr/>
            <p:nvPr/>
          </p:nvGrpSpPr>
          <p:grpSpPr>
            <a:xfrm>
              <a:off x="43763" y="2664460"/>
              <a:ext cx="1746216" cy="830998"/>
              <a:chOff x="-14951449" y="7300974"/>
              <a:chExt cx="3387280" cy="1107997"/>
            </a:xfrm>
          </p:grpSpPr>
          <p:sp>
            <p:nvSpPr>
              <p:cNvPr id="157" name="Rectangle 156"/>
              <p:cNvSpPr>
                <a:spLocks/>
              </p:cNvSpPr>
              <p:nvPr/>
            </p:nvSpPr>
            <p:spPr>
              <a:xfrm>
                <a:off x="-14951449" y="7300974"/>
                <a:ext cx="3387280" cy="1107997"/>
              </a:xfrm>
              <a:prstGeom prst="rect">
                <a:avLst/>
              </a:prstGeom>
              <a:solidFill>
                <a:schemeClr val="tx1"/>
              </a:solidFill>
              <a:ln w="22225" cap="sq">
                <a:solidFill>
                  <a:srgbClr val="FFFF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8" name="Rectangle 157"/>
              <p:cNvSpPr/>
              <p:nvPr/>
            </p:nvSpPr>
            <p:spPr>
              <a:xfrm>
                <a:off x="-14951449" y="7300974"/>
                <a:ext cx="3387280" cy="1107996"/>
              </a:xfrm>
              <a:prstGeom prst="rect">
                <a:avLst/>
              </a:prstGeom>
            </p:spPr>
            <p:txBody>
              <a:bodyPr wrap="square">
                <a:spAutoFit/>
              </a:bodyPr>
              <a:lstStyle/>
              <a:p>
                <a:pPr lvl="0" algn="ctr">
                  <a:spcBef>
                    <a:spcPct val="20000"/>
                  </a:spcBef>
                </a:pPr>
                <a:r>
                  <a:rPr lang="en-US" sz="2400" dirty="0" smtClean="0">
                    <a:solidFill>
                      <a:schemeClr val="bg1"/>
                    </a:solidFill>
                  </a:rPr>
                  <a:t>spatial incoherence</a:t>
                </a:r>
                <a:endParaRPr lang="en-US" sz="2400" dirty="0">
                  <a:solidFill>
                    <a:schemeClr val="bg1"/>
                  </a:solidFill>
                </a:endParaRPr>
              </a:p>
            </p:txBody>
          </p:sp>
        </p:grpSp>
        <p:cxnSp>
          <p:nvCxnSpPr>
            <p:cNvPr id="175" name="Straight Arrow Connector 174"/>
            <p:cNvCxnSpPr/>
            <p:nvPr/>
          </p:nvCxnSpPr>
          <p:spPr>
            <a:xfrm flipV="1">
              <a:off x="903633" y="2308983"/>
              <a:ext cx="1207122" cy="296318"/>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sp>
        <p:nvSpPr>
          <p:cNvPr id="178" name="Rectangle 177"/>
          <p:cNvSpPr>
            <a:spLocks/>
          </p:cNvSpPr>
          <p:nvPr/>
        </p:nvSpPr>
        <p:spPr>
          <a:xfrm>
            <a:off x="2265212" y="685689"/>
            <a:ext cx="2186334" cy="507820"/>
          </a:xfrm>
          <a:prstGeom prst="rect">
            <a:avLst/>
          </a:prstGeom>
          <a:noFill/>
          <a:ln w="22225" cap="sq">
            <a:solidFill>
              <a:srgbClr val="FFFF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9" name="Rectangle 178"/>
          <p:cNvSpPr>
            <a:spLocks/>
          </p:cNvSpPr>
          <p:nvPr/>
        </p:nvSpPr>
        <p:spPr>
          <a:xfrm>
            <a:off x="1941606" y="3082903"/>
            <a:ext cx="2509940" cy="507820"/>
          </a:xfrm>
          <a:prstGeom prst="rect">
            <a:avLst/>
          </a:prstGeom>
          <a:noFill/>
          <a:ln w="22225" cap="sq">
            <a:solidFill>
              <a:srgbClr val="FFFF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81" name="Straight Arrow Connector 180"/>
          <p:cNvCxnSpPr/>
          <p:nvPr/>
        </p:nvCxnSpPr>
        <p:spPr>
          <a:xfrm>
            <a:off x="884192" y="3531548"/>
            <a:ext cx="1218928" cy="1116625"/>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93" name="Oval 192"/>
          <p:cNvSpPr/>
          <p:nvPr/>
        </p:nvSpPr>
        <p:spPr>
          <a:xfrm>
            <a:off x="5118157" y="1047912"/>
            <a:ext cx="65761" cy="65761"/>
          </a:xfrm>
          <a:prstGeom prst="ellipse">
            <a:avLst/>
          </a:prstGeom>
          <a:solidFill>
            <a:srgbClr val="00B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3451891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500"/>
                                        <p:tgtEl>
                                          <p:spTgt spid="84"/>
                                        </p:tgtEl>
                                      </p:cBhvr>
                                    </p:animEffect>
                                  </p:childTnLst>
                                </p:cTn>
                              </p:par>
                              <p:par>
                                <p:cTn id="8" presetID="10" presetClass="entr" presetSubtype="0" fill="hold" nodeType="withEffect">
                                  <p:stCondLst>
                                    <p:cond delay="0"/>
                                  </p:stCondLst>
                                  <p:childTnLst>
                                    <p:set>
                                      <p:cBhvr>
                                        <p:cTn id="9" dur="1" fill="hold">
                                          <p:stCondLst>
                                            <p:cond delay="0"/>
                                          </p:stCondLst>
                                        </p:cTn>
                                        <p:tgtEl>
                                          <p:spTgt spid="183"/>
                                        </p:tgtEl>
                                        <p:attrNameLst>
                                          <p:attrName>style.visibility</p:attrName>
                                        </p:attrNameLst>
                                      </p:cBhvr>
                                      <p:to>
                                        <p:strVal val="visible"/>
                                      </p:to>
                                    </p:set>
                                    <p:animEffect transition="in" filter="fade">
                                      <p:cBhvr>
                                        <p:cTn id="10" dur="500"/>
                                        <p:tgtEl>
                                          <p:spTgt spid="183"/>
                                        </p:tgtEl>
                                      </p:cBhvr>
                                    </p:animEffect>
                                  </p:childTnLst>
                                </p:cTn>
                              </p:par>
                              <p:par>
                                <p:cTn id="11" presetID="10" presetClass="entr" presetSubtype="0" fill="hold" nodeType="withEffect">
                                  <p:stCondLst>
                                    <p:cond delay="0"/>
                                  </p:stCondLst>
                                  <p:childTnLst>
                                    <p:set>
                                      <p:cBhvr>
                                        <p:cTn id="12" dur="1" fill="hold">
                                          <p:stCondLst>
                                            <p:cond delay="0"/>
                                          </p:stCondLst>
                                        </p:cTn>
                                        <p:tgtEl>
                                          <p:spTgt spid="93"/>
                                        </p:tgtEl>
                                        <p:attrNameLst>
                                          <p:attrName>style.visibility</p:attrName>
                                        </p:attrNameLst>
                                      </p:cBhvr>
                                      <p:to>
                                        <p:strVal val="visible"/>
                                      </p:to>
                                    </p:set>
                                    <p:animEffect transition="in" filter="fade">
                                      <p:cBhvr>
                                        <p:cTn id="13" dur="500"/>
                                        <p:tgtEl>
                                          <p:spTgt spid="93"/>
                                        </p:tgtEl>
                                      </p:cBhvr>
                                    </p:animEffect>
                                  </p:childTnLst>
                                </p:cTn>
                              </p:par>
                              <p:par>
                                <p:cTn id="14" presetID="10" presetClass="entr" presetSubtype="0" fill="hold" nodeType="withEffect">
                                  <p:stCondLst>
                                    <p:cond delay="0"/>
                                  </p:stCondLst>
                                  <p:childTnLst>
                                    <p:set>
                                      <p:cBhvr>
                                        <p:cTn id="15" dur="1" fill="hold">
                                          <p:stCondLst>
                                            <p:cond delay="0"/>
                                          </p:stCondLst>
                                        </p:cTn>
                                        <p:tgtEl>
                                          <p:spTgt spid="146"/>
                                        </p:tgtEl>
                                        <p:attrNameLst>
                                          <p:attrName>style.visibility</p:attrName>
                                        </p:attrNameLst>
                                      </p:cBhvr>
                                      <p:to>
                                        <p:strVal val="visible"/>
                                      </p:to>
                                    </p:set>
                                    <p:animEffect transition="in" filter="fade">
                                      <p:cBhvr>
                                        <p:cTn id="16" dur="500"/>
                                        <p:tgtEl>
                                          <p:spTgt spid="146"/>
                                        </p:tgtEl>
                                      </p:cBhvr>
                                    </p:animEffect>
                                  </p:childTnLst>
                                </p:cTn>
                              </p:par>
                              <p:par>
                                <p:cTn id="17" presetID="10" presetClass="entr" presetSubtype="0" fill="hold" nodeType="withEffect">
                                  <p:stCondLst>
                                    <p:cond delay="0"/>
                                  </p:stCondLst>
                                  <p:childTnLst>
                                    <p:set>
                                      <p:cBhvr>
                                        <p:cTn id="18" dur="1" fill="hold">
                                          <p:stCondLst>
                                            <p:cond delay="0"/>
                                          </p:stCondLst>
                                        </p:cTn>
                                        <p:tgtEl>
                                          <p:spTgt spid="96"/>
                                        </p:tgtEl>
                                        <p:attrNameLst>
                                          <p:attrName>style.visibility</p:attrName>
                                        </p:attrNameLst>
                                      </p:cBhvr>
                                      <p:to>
                                        <p:strVal val="visible"/>
                                      </p:to>
                                    </p:set>
                                    <p:animEffect transition="in" filter="fade">
                                      <p:cBhvr>
                                        <p:cTn id="19" dur="500"/>
                                        <p:tgtEl>
                                          <p:spTgt spid="9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1"/>
                                        </p:tgtEl>
                                        <p:attrNameLst>
                                          <p:attrName>style.visibility</p:attrName>
                                        </p:attrNameLst>
                                      </p:cBhvr>
                                      <p:to>
                                        <p:strVal val="visible"/>
                                      </p:to>
                                    </p:set>
                                    <p:animEffect transition="in" filter="fade">
                                      <p:cBhvr>
                                        <p:cTn id="22" dur="500"/>
                                        <p:tgtEl>
                                          <p:spTgt spid="11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2"/>
                                        </p:tgtEl>
                                        <p:attrNameLst>
                                          <p:attrName>style.visibility</p:attrName>
                                        </p:attrNameLst>
                                      </p:cBhvr>
                                      <p:to>
                                        <p:strVal val="visible"/>
                                      </p:to>
                                    </p:set>
                                    <p:animEffect transition="in" filter="fade">
                                      <p:cBhvr>
                                        <p:cTn id="25" dur="500"/>
                                        <p:tgtEl>
                                          <p:spTgt spid="112"/>
                                        </p:tgtEl>
                                      </p:cBhvr>
                                    </p:animEffect>
                                  </p:childTnLst>
                                </p:cTn>
                              </p:par>
                              <p:par>
                                <p:cTn id="26" presetID="10" presetClass="entr" presetSubtype="0" fill="hold" nodeType="withEffect">
                                  <p:stCondLst>
                                    <p:cond delay="0"/>
                                  </p:stCondLst>
                                  <p:childTnLst>
                                    <p:set>
                                      <p:cBhvr>
                                        <p:cTn id="27" dur="1" fill="hold">
                                          <p:stCondLst>
                                            <p:cond delay="0"/>
                                          </p:stCondLst>
                                        </p:cTn>
                                        <p:tgtEl>
                                          <p:spTgt spid="113"/>
                                        </p:tgtEl>
                                        <p:attrNameLst>
                                          <p:attrName>style.visibility</p:attrName>
                                        </p:attrNameLst>
                                      </p:cBhvr>
                                      <p:to>
                                        <p:strVal val="visible"/>
                                      </p:to>
                                    </p:set>
                                    <p:animEffect transition="in" filter="fade">
                                      <p:cBhvr>
                                        <p:cTn id="28" dur="500"/>
                                        <p:tgtEl>
                                          <p:spTgt spid="11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75"/>
                                        </p:tgtEl>
                                        <p:attrNameLst>
                                          <p:attrName>style.visibility</p:attrName>
                                        </p:attrNameLst>
                                      </p:cBhvr>
                                      <p:to>
                                        <p:strVal val="visible"/>
                                      </p:to>
                                    </p:set>
                                    <p:animEffect transition="in" filter="fade">
                                      <p:cBhvr>
                                        <p:cTn id="31" dur="500"/>
                                        <p:tgtEl>
                                          <p:spTgt spid="7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76"/>
                                        </p:tgtEl>
                                        <p:attrNameLst>
                                          <p:attrName>style.visibility</p:attrName>
                                        </p:attrNameLst>
                                      </p:cBhvr>
                                      <p:to>
                                        <p:strVal val="visible"/>
                                      </p:to>
                                    </p:set>
                                    <p:animEffect transition="in" filter="fade">
                                      <p:cBhvr>
                                        <p:cTn id="34" dur="500"/>
                                        <p:tgtEl>
                                          <p:spTgt spid="7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93"/>
                                        </p:tgtEl>
                                        <p:attrNameLst>
                                          <p:attrName>style.visibility</p:attrName>
                                        </p:attrNameLst>
                                      </p:cBhvr>
                                      <p:to>
                                        <p:strVal val="visible"/>
                                      </p:to>
                                    </p:set>
                                    <p:animEffect transition="in" filter="fade">
                                      <p:cBhvr>
                                        <p:cTn id="37" dur="500"/>
                                        <p:tgtEl>
                                          <p:spTgt spid="193"/>
                                        </p:tgtEl>
                                      </p:cBhvr>
                                    </p:animEffect>
                                  </p:childTnLst>
                                </p:cTn>
                              </p:par>
                              <p:par>
                                <p:cTn id="38" presetID="10" presetClass="entr" presetSubtype="0" fill="hold" nodeType="withEffect">
                                  <p:stCondLst>
                                    <p:cond delay="0"/>
                                  </p:stCondLst>
                                  <p:childTnLst>
                                    <p:set>
                                      <p:cBhvr>
                                        <p:cTn id="39" dur="1" fill="hold">
                                          <p:stCondLst>
                                            <p:cond delay="0"/>
                                          </p:stCondLst>
                                        </p:cTn>
                                        <p:tgtEl>
                                          <p:spTgt spid="77"/>
                                        </p:tgtEl>
                                        <p:attrNameLst>
                                          <p:attrName>style.visibility</p:attrName>
                                        </p:attrNameLst>
                                      </p:cBhvr>
                                      <p:to>
                                        <p:strVal val="visible"/>
                                      </p:to>
                                    </p:set>
                                    <p:animEffect transition="in" filter="fade">
                                      <p:cBhvr>
                                        <p:cTn id="40" dur="500"/>
                                        <p:tgtEl>
                                          <p:spTgt spid="77"/>
                                        </p:tgtEl>
                                      </p:cBhvr>
                                    </p:animEffect>
                                  </p:childTnLst>
                                </p:cTn>
                              </p:par>
                              <p:par>
                                <p:cTn id="41" presetID="10" presetClass="entr" presetSubtype="0" fill="hold" nodeType="withEffect">
                                  <p:stCondLst>
                                    <p:cond delay="0"/>
                                  </p:stCondLst>
                                  <p:childTnLst>
                                    <p:set>
                                      <p:cBhvr>
                                        <p:cTn id="42" dur="1" fill="hold">
                                          <p:stCondLst>
                                            <p:cond delay="0"/>
                                          </p:stCondLst>
                                        </p:cTn>
                                        <p:tgtEl>
                                          <p:spTgt spid="188"/>
                                        </p:tgtEl>
                                        <p:attrNameLst>
                                          <p:attrName>style.visibility</p:attrName>
                                        </p:attrNameLst>
                                      </p:cBhvr>
                                      <p:to>
                                        <p:strVal val="visible"/>
                                      </p:to>
                                    </p:set>
                                    <p:animEffect transition="in" filter="fade">
                                      <p:cBhvr>
                                        <p:cTn id="43" dur="500"/>
                                        <p:tgtEl>
                                          <p:spTgt spid="18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74"/>
                                        </p:tgtEl>
                                        <p:attrNameLst>
                                          <p:attrName>style.visibility</p:attrName>
                                        </p:attrNameLst>
                                      </p:cBhvr>
                                      <p:to>
                                        <p:strVal val="visible"/>
                                      </p:to>
                                    </p:set>
                                    <p:animEffect transition="in" filter="fade">
                                      <p:cBhvr>
                                        <p:cTn id="46" dur="500"/>
                                        <p:tgtEl>
                                          <p:spTgt spid="74"/>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73"/>
                                        </p:tgtEl>
                                        <p:attrNameLst>
                                          <p:attrName>style.visibility</p:attrName>
                                        </p:attrNameLst>
                                      </p:cBhvr>
                                      <p:to>
                                        <p:strVal val="visible"/>
                                      </p:to>
                                    </p:set>
                                    <p:animEffect transition="in" filter="fade">
                                      <p:cBhvr>
                                        <p:cTn id="49" dur="500"/>
                                        <p:tgtEl>
                                          <p:spTgt spid="73"/>
                                        </p:tgtEl>
                                      </p:cBhvr>
                                    </p:animEffect>
                                  </p:childTnLst>
                                </p:cTn>
                              </p:par>
                              <p:par>
                                <p:cTn id="50" presetID="10" presetClass="entr" presetSubtype="0" fill="hold" nodeType="withEffect">
                                  <p:stCondLst>
                                    <p:cond delay="0"/>
                                  </p:stCondLst>
                                  <p:childTnLst>
                                    <p:set>
                                      <p:cBhvr>
                                        <p:cTn id="51" dur="1" fill="hold">
                                          <p:stCondLst>
                                            <p:cond delay="0"/>
                                          </p:stCondLst>
                                        </p:cTn>
                                        <p:tgtEl>
                                          <p:spTgt spid="107"/>
                                        </p:tgtEl>
                                        <p:attrNameLst>
                                          <p:attrName>style.visibility</p:attrName>
                                        </p:attrNameLst>
                                      </p:cBhvr>
                                      <p:to>
                                        <p:strVal val="visible"/>
                                      </p:to>
                                    </p:set>
                                    <p:animEffect transition="in" filter="fade">
                                      <p:cBhvr>
                                        <p:cTn id="52" dur="500"/>
                                        <p:tgtEl>
                                          <p:spTgt spid="107"/>
                                        </p:tgtEl>
                                      </p:cBhvr>
                                    </p:animEffect>
                                  </p:childTnLst>
                                </p:cTn>
                              </p:par>
                              <p:par>
                                <p:cTn id="53" presetID="10" presetClass="entr" presetSubtype="0" fill="hold" nodeType="withEffect">
                                  <p:stCondLst>
                                    <p:cond delay="0"/>
                                  </p:stCondLst>
                                  <p:childTnLst>
                                    <p:set>
                                      <p:cBhvr>
                                        <p:cTn id="54" dur="1" fill="hold">
                                          <p:stCondLst>
                                            <p:cond delay="0"/>
                                          </p:stCondLst>
                                        </p:cTn>
                                        <p:tgtEl>
                                          <p:spTgt spid="108"/>
                                        </p:tgtEl>
                                        <p:attrNameLst>
                                          <p:attrName>style.visibility</p:attrName>
                                        </p:attrNameLst>
                                      </p:cBhvr>
                                      <p:to>
                                        <p:strVal val="visible"/>
                                      </p:to>
                                    </p:set>
                                    <p:animEffect transition="in" filter="fade">
                                      <p:cBhvr>
                                        <p:cTn id="55" dur="500"/>
                                        <p:tgtEl>
                                          <p:spTgt spid="108"/>
                                        </p:tgtEl>
                                      </p:cBhvr>
                                    </p:animEffect>
                                  </p:childTnLst>
                                </p:cTn>
                              </p:par>
                              <p:par>
                                <p:cTn id="56" presetID="10" presetClass="entr" presetSubtype="0" fill="hold" nodeType="withEffect">
                                  <p:stCondLst>
                                    <p:cond delay="0"/>
                                  </p:stCondLst>
                                  <p:childTnLst>
                                    <p:set>
                                      <p:cBhvr>
                                        <p:cTn id="57" dur="1" fill="hold">
                                          <p:stCondLst>
                                            <p:cond delay="0"/>
                                          </p:stCondLst>
                                        </p:cTn>
                                        <p:tgtEl>
                                          <p:spTgt spid="109"/>
                                        </p:tgtEl>
                                        <p:attrNameLst>
                                          <p:attrName>style.visibility</p:attrName>
                                        </p:attrNameLst>
                                      </p:cBhvr>
                                      <p:to>
                                        <p:strVal val="visible"/>
                                      </p:to>
                                    </p:set>
                                    <p:animEffect transition="in" filter="fade">
                                      <p:cBhvr>
                                        <p:cTn id="58" dur="500"/>
                                        <p:tgtEl>
                                          <p:spTgt spid="109"/>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14"/>
                                        </p:tgtEl>
                                        <p:attrNameLst>
                                          <p:attrName>style.visibility</p:attrName>
                                        </p:attrNameLst>
                                      </p:cBhvr>
                                      <p:to>
                                        <p:strVal val="visible"/>
                                      </p:to>
                                    </p:set>
                                    <p:animEffect transition="in" filter="fade">
                                      <p:cBhvr>
                                        <p:cTn id="61" dur="500"/>
                                        <p:tgtEl>
                                          <p:spTgt spid="114"/>
                                        </p:tgtEl>
                                      </p:cBhvr>
                                    </p:animEffect>
                                  </p:childTnLst>
                                </p:cTn>
                              </p:par>
                              <p:par>
                                <p:cTn id="62" presetID="10" presetClass="entr" presetSubtype="0" fill="hold" nodeType="withEffect">
                                  <p:stCondLst>
                                    <p:cond delay="0"/>
                                  </p:stCondLst>
                                  <p:childTnLst>
                                    <p:set>
                                      <p:cBhvr>
                                        <p:cTn id="63" dur="1" fill="hold">
                                          <p:stCondLst>
                                            <p:cond delay="0"/>
                                          </p:stCondLst>
                                        </p:cTn>
                                        <p:tgtEl>
                                          <p:spTgt spid="42"/>
                                        </p:tgtEl>
                                        <p:attrNameLst>
                                          <p:attrName>style.visibility</p:attrName>
                                        </p:attrNameLst>
                                      </p:cBhvr>
                                      <p:to>
                                        <p:strVal val="visible"/>
                                      </p:to>
                                    </p:set>
                                    <p:animEffect transition="in" filter="fade">
                                      <p:cBhvr>
                                        <p:cTn id="64" dur="500"/>
                                        <p:tgtEl>
                                          <p:spTgt spid="42"/>
                                        </p:tgtEl>
                                      </p:cBhvr>
                                    </p:animEffect>
                                  </p:childTnLst>
                                </p:cTn>
                              </p:par>
                              <p:par>
                                <p:cTn id="65" presetID="10" presetClass="entr" presetSubtype="0" fill="hold" nodeType="withEffect">
                                  <p:stCondLst>
                                    <p:cond delay="0"/>
                                  </p:stCondLst>
                                  <p:childTnLst>
                                    <p:set>
                                      <p:cBhvr>
                                        <p:cTn id="66" dur="1" fill="hold">
                                          <p:stCondLst>
                                            <p:cond delay="0"/>
                                          </p:stCondLst>
                                        </p:cTn>
                                        <p:tgtEl>
                                          <p:spTgt spid="43"/>
                                        </p:tgtEl>
                                        <p:attrNameLst>
                                          <p:attrName>style.visibility</p:attrName>
                                        </p:attrNameLst>
                                      </p:cBhvr>
                                      <p:to>
                                        <p:strVal val="visible"/>
                                      </p:to>
                                    </p:set>
                                    <p:animEffect transition="in" filter="fade">
                                      <p:cBhvr>
                                        <p:cTn id="67" dur="500"/>
                                        <p:tgtEl>
                                          <p:spTgt spid="43"/>
                                        </p:tgtEl>
                                      </p:cBhvr>
                                    </p:animEffect>
                                  </p:childTnLst>
                                </p:cTn>
                              </p:par>
                              <p:par>
                                <p:cTn id="68" presetID="10" presetClass="entr" presetSubtype="0" fill="hold" nodeType="withEffect">
                                  <p:stCondLst>
                                    <p:cond delay="0"/>
                                  </p:stCondLst>
                                  <p:childTnLst>
                                    <p:set>
                                      <p:cBhvr>
                                        <p:cTn id="69" dur="1" fill="hold">
                                          <p:stCondLst>
                                            <p:cond delay="0"/>
                                          </p:stCondLst>
                                        </p:cTn>
                                        <p:tgtEl>
                                          <p:spTgt spid="44"/>
                                        </p:tgtEl>
                                        <p:attrNameLst>
                                          <p:attrName>style.visibility</p:attrName>
                                        </p:attrNameLst>
                                      </p:cBhvr>
                                      <p:to>
                                        <p:strVal val="visible"/>
                                      </p:to>
                                    </p:set>
                                    <p:animEffect transition="in" filter="fade">
                                      <p:cBhvr>
                                        <p:cTn id="70" dur="500"/>
                                        <p:tgtEl>
                                          <p:spTgt spid="44"/>
                                        </p:tgtEl>
                                      </p:cBhvr>
                                    </p:animEffect>
                                  </p:childTnLst>
                                </p:cTn>
                              </p:par>
                              <p:par>
                                <p:cTn id="71" presetID="10" presetClass="entr" presetSubtype="0" fill="hold" nodeType="withEffect">
                                  <p:stCondLst>
                                    <p:cond delay="0"/>
                                  </p:stCondLst>
                                  <p:childTnLst>
                                    <p:set>
                                      <p:cBhvr>
                                        <p:cTn id="72" dur="1" fill="hold">
                                          <p:stCondLst>
                                            <p:cond delay="0"/>
                                          </p:stCondLst>
                                        </p:cTn>
                                        <p:tgtEl>
                                          <p:spTgt spid="46"/>
                                        </p:tgtEl>
                                        <p:attrNameLst>
                                          <p:attrName>style.visibility</p:attrName>
                                        </p:attrNameLst>
                                      </p:cBhvr>
                                      <p:to>
                                        <p:strVal val="visible"/>
                                      </p:to>
                                    </p:set>
                                    <p:animEffect transition="in" filter="fade">
                                      <p:cBhvr>
                                        <p:cTn id="73" dur="500"/>
                                        <p:tgtEl>
                                          <p:spTgt spid="46"/>
                                        </p:tgtEl>
                                      </p:cBhvr>
                                    </p:animEffect>
                                  </p:childTnLst>
                                </p:cTn>
                              </p:par>
                              <p:par>
                                <p:cTn id="74" presetID="10" presetClass="entr" presetSubtype="0" fill="hold" nodeType="withEffect">
                                  <p:stCondLst>
                                    <p:cond delay="0"/>
                                  </p:stCondLst>
                                  <p:childTnLst>
                                    <p:set>
                                      <p:cBhvr>
                                        <p:cTn id="75" dur="1" fill="hold">
                                          <p:stCondLst>
                                            <p:cond delay="0"/>
                                          </p:stCondLst>
                                        </p:cTn>
                                        <p:tgtEl>
                                          <p:spTgt spid="68"/>
                                        </p:tgtEl>
                                        <p:attrNameLst>
                                          <p:attrName>style.visibility</p:attrName>
                                        </p:attrNameLst>
                                      </p:cBhvr>
                                      <p:to>
                                        <p:strVal val="visible"/>
                                      </p:to>
                                    </p:set>
                                    <p:animEffect transition="in" filter="fade">
                                      <p:cBhvr>
                                        <p:cTn id="76" dur="500"/>
                                        <p:tgtEl>
                                          <p:spTgt spid="68"/>
                                        </p:tgtEl>
                                      </p:cBhvr>
                                    </p:animEffect>
                                  </p:childTnLst>
                                </p:cTn>
                              </p:par>
                              <p:par>
                                <p:cTn id="77" presetID="10" presetClass="entr" presetSubtype="0" fill="hold" nodeType="withEffect">
                                  <p:stCondLst>
                                    <p:cond delay="0"/>
                                  </p:stCondLst>
                                  <p:childTnLst>
                                    <p:set>
                                      <p:cBhvr>
                                        <p:cTn id="78" dur="1" fill="hold">
                                          <p:stCondLst>
                                            <p:cond delay="0"/>
                                          </p:stCondLst>
                                        </p:cTn>
                                        <p:tgtEl>
                                          <p:spTgt spid="69"/>
                                        </p:tgtEl>
                                        <p:attrNameLst>
                                          <p:attrName>style.visibility</p:attrName>
                                        </p:attrNameLst>
                                      </p:cBhvr>
                                      <p:to>
                                        <p:strVal val="visible"/>
                                      </p:to>
                                    </p:set>
                                    <p:animEffect transition="in" filter="fade">
                                      <p:cBhvr>
                                        <p:cTn id="79" dur="500"/>
                                        <p:tgtEl>
                                          <p:spTgt spid="69"/>
                                        </p:tgtEl>
                                      </p:cBhvr>
                                    </p:animEffect>
                                  </p:childTnLst>
                                </p:cTn>
                              </p:par>
                              <p:par>
                                <p:cTn id="80" presetID="10" presetClass="entr" presetSubtype="0" fill="hold" nodeType="withEffect">
                                  <p:stCondLst>
                                    <p:cond delay="0"/>
                                  </p:stCondLst>
                                  <p:childTnLst>
                                    <p:set>
                                      <p:cBhvr>
                                        <p:cTn id="81" dur="1" fill="hold">
                                          <p:stCondLst>
                                            <p:cond delay="0"/>
                                          </p:stCondLst>
                                        </p:cTn>
                                        <p:tgtEl>
                                          <p:spTgt spid="70"/>
                                        </p:tgtEl>
                                        <p:attrNameLst>
                                          <p:attrName>style.visibility</p:attrName>
                                        </p:attrNameLst>
                                      </p:cBhvr>
                                      <p:to>
                                        <p:strVal val="visible"/>
                                      </p:to>
                                    </p:set>
                                    <p:animEffect transition="in" filter="fade">
                                      <p:cBhvr>
                                        <p:cTn id="82" dur="500"/>
                                        <p:tgtEl>
                                          <p:spTgt spid="70"/>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71"/>
                                        </p:tgtEl>
                                        <p:attrNameLst>
                                          <p:attrName>style.visibility</p:attrName>
                                        </p:attrNameLst>
                                      </p:cBhvr>
                                      <p:to>
                                        <p:strVal val="visible"/>
                                      </p:to>
                                    </p:set>
                                    <p:animEffect transition="in" filter="fade">
                                      <p:cBhvr>
                                        <p:cTn id="85" dur="500"/>
                                        <p:tgtEl>
                                          <p:spTgt spid="71"/>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xit" presetSubtype="0" fill="hold" nodeType="clickEffect">
                                  <p:stCondLst>
                                    <p:cond delay="0"/>
                                  </p:stCondLst>
                                  <p:childTnLst>
                                    <p:animEffect transition="out" filter="fade">
                                      <p:cBhvr>
                                        <p:cTn id="89" dur="500"/>
                                        <p:tgtEl>
                                          <p:spTgt spid="107"/>
                                        </p:tgtEl>
                                      </p:cBhvr>
                                    </p:animEffect>
                                    <p:set>
                                      <p:cBhvr>
                                        <p:cTn id="90" dur="1" fill="hold">
                                          <p:stCondLst>
                                            <p:cond delay="499"/>
                                          </p:stCondLst>
                                        </p:cTn>
                                        <p:tgtEl>
                                          <p:spTgt spid="107"/>
                                        </p:tgtEl>
                                        <p:attrNameLst>
                                          <p:attrName>style.visibility</p:attrName>
                                        </p:attrNameLst>
                                      </p:cBhvr>
                                      <p:to>
                                        <p:strVal val="hidden"/>
                                      </p:to>
                                    </p:set>
                                  </p:childTnLst>
                                </p:cTn>
                              </p:par>
                              <p:par>
                                <p:cTn id="91" presetID="10" presetClass="exit" presetSubtype="0" fill="hold" nodeType="withEffect">
                                  <p:stCondLst>
                                    <p:cond delay="0"/>
                                  </p:stCondLst>
                                  <p:childTnLst>
                                    <p:animEffect transition="out" filter="fade">
                                      <p:cBhvr>
                                        <p:cTn id="92" dur="500"/>
                                        <p:tgtEl>
                                          <p:spTgt spid="108"/>
                                        </p:tgtEl>
                                      </p:cBhvr>
                                    </p:animEffect>
                                    <p:set>
                                      <p:cBhvr>
                                        <p:cTn id="93" dur="1" fill="hold">
                                          <p:stCondLst>
                                            <p:cond delay="499"/>
                                          </p:stCondLst>
                                        </p:cTn>
                                        <p:tgtEl>
                                          <p:spTgt spid="108"/>
                                        </p:tgtEl>
                                        <p:attrNameLst>
                                          <p:attrName>style.visibility</p:attrName>
                                        </p:attrNameLst>
                                      </p:cBhvr>
                                      <p:to>
                                        <p:strVal val="hidden"/>
                                      </p:to>
                                    </p:set>
                                  </p:childTnLst>
                                </p:cTn>
                              </p:par>
                            </p:childTnLst>
                          </p:cTn>
                        </p:par>
                        <p:par>
                          <p:cTn id="94" fill="hold">
                            <p:stCondLst>
                              <p:cond delay="500"/>
                            </p:stCondLst>
                            <p:childTnLst>
                              <p:par>
                                <p:cTn id="95" presetID="10" presetClass="entr" presetSubtype="0" fill="hold" nodeType="afterEffect">
                                  <p:stCondLst>
                                    <p:cond delay="0"/>
                                  </p:stCondLst>
                                  <p:childTnLst>
                                    <p:set>
                                      <p:cBhvr>
                                        <p:cTn id="96" dur="1" fill="hold">
                                          <p:stCondLst>
                                            <p:cond delay="0"/>
                                          </p:stCondLst>
                                        </p:cTn>
                                        <p:tgtEl>
                                          <p:spTgt spid="170"/>
                                        </p:tgtEl>
                                        <p:attrNameLst>
                                          <p:attrName>style.visibility</p:attrName>
                                        </p:attrNameLst>
                                      </p:cBhvr>
                                      <p:to>
                                        <p:strVal val="visible"/>
                                      </p:to>
                                    </p:set>
                                    <p:animEffect transition="in" filter="fade">
                                      <p:cBhvr>
                                        <p:cTn id="97" dur="500"/>
                                        <p:tgtEl>
                                          <p:spTgt spid="170"/>
                                        </p:tgtEl>
                                      </p:cBhvr>
                                    </p:animEffect>
                                  </p:childTnLst>
                                </p:cTn>
                              </p:par>
                            </p:childTnLst>
                          </p:cTn>
                        </p:par>
                        <p:par>
                          <p:cTn id="98" fill="hold">
                            <p:stCondLst>
                              <p:cond delay="1000"/>
                            </p:stCondLst>
                            <p:childTnLst>
                              <p:par>
                                <p:cTn id="99" presetID="10" presetClass="entr" presetSubtype="0" fill="hold" nodeType="afterEffect">
                                  <p:stCondLst>
                                    <p:cond delay="0"/>
                                  </p:stCondLst>
                                  <p:childTnLst>
                                    <p:set>
                                      <p:cBhvr>
                                        <p:cTn id="100" dur="1" fill="hold">
                                          <p:stCondLst>
                                            <p:cond delay="0"/>
                                          </p:stCondLst>
                                        </p:cTn>
                                        <p:tgtEl>
                                          <p:spTgt spid="169"/>
                                        </p:tgtEl>
                                        <p:attrNameLst>
                                          <p:attrName>style.visibility</p:attrName>
                                        </p:attrNameLst>
                                      </p:cBhvr>
                                      <p:to>
                                        <p:strVal val="visible"/>
                                      </p:to>
                                    </p:set>
                                    <p:animEffect transition="in" filter="fade">
                                      <p:cBhvr>
                                        <p:cTn id="101" dur="500"/>
                                        <p:tgtEl>
                                          <p:spTgt spid="169"/>
                                        </p:tgtEl>
                                      </p:cBhvr>
                                    </p:animEffect>
                                  </p:childTnLst>
                                </p:cTn>
                              </p:par>
                            </p:childTnLst>
                          </p:cTn>
                        </p:par>
                        <p:par>
                          <p:cTn id="102" fill="hold">
                            <p:stCondLst>
                              <p:cond delay="1500"/>
                            </p:stCondLst>
                            <p:childTnLst>
                              <p:par>
                                <p:cTn id="103" presetID="10" presetClass="entr" presetSubtype="0" fill="hold" nodeType="afterEffect">
                                  <p:stCondLst>
                                    <p:cond delay="0"/>
                                  </p:stCondLst>
                                  <p:childTnLst>
                                    <p:set>
                                      <p:cBhvr>
                                        <p:cTn id="104" dur="1" fill="hold">
                                          <p:stCondLst>
                                            <p:cond delay="0"/>
                                          </p:stCondLst>
                                        </p:cTn>
                                        <p:tgtEl>
                                          <p:spTgt spid="8"/>
                                        </p:tgtEl>
                                        <p:attrNameLst>
                                          <p:attrName>style.visibility</p:attrName>
                                        </p:attrNameLst>
                                      </p:cBhvr>
                                      <p:to>
                                        <p:strVal val="visible"/>
                                      </p:to>
                                    </p:set>
                                    <p:animEffect transition="in" filter="fade">
                                      <p:cBhvr>
                                        <p:cTn id="105" dur="500"/>
                                        <p:tgtEl>
                                          <p:spTgt spid="8"/>
                                        </p:tgtEl>
                                      </p:cBhvr>
                                    </p:animEffect>
                                  </p:childTnLst>
                                </p:cTn>
                              </p:par>
                            </p:childTnLst>
                          </p:cTn>
                        </p:par>
                      </p:childTnLst>
                    </p:cTn>
                  </p:par>
                  <p:par>
                    <p:cTn id="106" fill="hold">
                      <p:stCondLst>
                        <p:cond delay="indefinite"/>
                      </p:stCondLst>
                      <p:childTnLst>
                        <p:par>
                          <p:cTn id="107" fill="hold">
                            <p:stCondLst>
                              <p:cond delay="0"/>
                            </p:stCondLst>
                            <p:childTnLst>
                              <p:par>
                                <p:cTn id="108" presetID="10" presetClass="exit" presetSubtype="0" fill="hold" nodeType="clickEffect">
                                  <p:stCondLst>
                                    <p:cond delay="0"/>
                                  </p:stCondLst>
                                  <p:childTnLst>
                                    <p:animEffect transition="out" filter="fade">
                                      <p:cBhvr>
                                        <p:cTn id="109" dur="500"/>
                                        <p:tgtEl>
                                          <p:spTgt spid="69"/>
                                        </p:tgtEl>
                                      </p:cBhvr>
                                    </p:animEffect>
                                    <p:set>
                                      <p:cBhvr>
                                        <p:cTn id="110" dur="1" fill="hold">
                                          <p:stCondLst>
                                            <p:cond delay="499"/>
                                          </p:stCondLst>
                                        </p:cTn>
                                        <p:tgtEl>
                                          <p:spTgt spid="69"/>
                                        </p:tgtEl>
                                        <p:attrNameLst>
                                          <p:attrName>style.visibility</p:attrName>
                                        </p:attrNameLst>
                                      </p:cBhvr>
                                      <p:to>
                                        <p:strVal val="hidden"/>
                                      </p:to>
                                    </p:set>
                                  </p:childTnLst>
                                </p:cTn>
                              </p:par>
                              <p:par>
                                <p:cTn id="111" presetID="10" presetClass="exit" presetSubtype="0" fill="hold" nodeType="withEffect">
                                  <p:stCondLst>
                                    <p:cond delay="0"/>
                                  </p:stCondLst>
                                  <p:childTnLst>
                                    <p:animEffect transition="out" filter="fade">
                                      <p:cBhvr>
                                        <p:cTn id="112" dur="500"/>
                                        <p:tgtEl>
                                          <p:spTgt spid="70"/>
                                        </p:tgtEl>
                                      </p:cBhvr>
                                    </p:animEffect>
                                    <p:set>
                                      <p:cBhvr>
                                        <p:cTn id="113" dur="1" fill="hold">
                                          <p:stCondLst>
                                            <p:cond delay="499"/>
                                          </p:stCondLst>
                                        </p:cTn>
                                        <p:tgtEl>
                                          <p:spTgt spid="70"/>
                                        </p:tgtEl>
                                        <p:attrNameLst>
                                          <p:attrName>style.visibility</p:attrName>
                                        </p:attrNameLst>
                                      </p:cBhvr>
                                      <p:to>
                                        <p:strVal val="hidden"/>
                                      </p:to>
                                    </p:set>
                                  </p:childTnLst>
                                </p:cTn>
                              </p:par>
                            </p:childTnLst>
                          </p:cTn>
                        </p:par>
                        <p:par>
                          <p:cTn id="114" fill="hold">
                            <p:stCondLst>
                              <p:cond delay="500"/>
                            </p:stCondLst>
                            <p:childTnLst>
                              <p:par>
                                <p:cTn id="115" presetID="10" presetClass="entr" presetSubtype="0" fill="hold" nodeType="afterEffect">
                                  <p:stCondLst>
                                    <p:cond delay="0"/>
                                  </p:stCondLst>
                                  <p:childTnLst>
                                    <p:set>
                                      <p:cBhvr>
                                        <p:cTn id="116" dur="1" fill="hold">
                                          <p:stCondLst>
                                            <p:cond delay="0"/>
                                          </p:stCondLst>
                                        </p:cTn>
                                        <p:tgtEl>
                                          <p:spTgt spid="177"/>
                                        </p:tgtEl>
                                        <p:attrNameLst>
                                          <p:attrName>style.visibility</p:attrName>
                                        </p:attrNameLst>
                                      </p:cBhvr>
                                      <p:to>
                                        <p:strVal val="visible"/>
                                      </p:to>
                                    </p:set>
                                    <p:animEffect transition="in" filter="fade">
                                      <p:cBhvr>
                                        <p:cTn id="117" dur="500"/>
                                        <p:tgtEl>
                                          <p:spTgt spid="177"/>
                                        </p:tgtEl>
                                      </p:cBhvr>
                                    </p:animEffect>
                                  </p:childTnLst>
                                </p:cTn>
                              </p:par>
                            </p:childTnLst>
                          </p:cTn>
                        </p:par>
                        <p:par>
                          <p:cTn id="118" fill="hold">
                            <p:stCondLst>
                              <p:cond delay="1000"/>
                            </p:stCondLst>
                            <p:childTnLst>
                              <p:par>
                                <p:cTn id="119" presetID="10" presetClass="entr" presetSubtype="0" fill="hold" nodeType="afterEffect">
                                  <p:stCondLst>
                                    <p:cond delay="0"/>
                                  </p:stCondLst>
                                  <p:childTnLst>
                                    <p:set>
                                      <p:cBhvr>
                                        <p:cTn id="120" dur="1" fill="hold">
                                          <p:stCondLst>
                                            <p:cond delay="0"/>
                                          </p:stCondLst>
                                        </p:cTn>
                                        <p:tgtEl>
                                          <p:spTgt spid="176"/>
                                        </p:tgtEl>
                                        <p:attrNameLst>
                                          <p:attrName>style.visibility</p:attrName>
                                        </p:attrNameLst>
                                      </p:cBhvr>
                                      <p:to>
                                        <p:strVal val="visible"/>
                                      </p:to>
                                    </p:set>
                                    <p:animEffect transition="in" filter="fade">
                                      <p:cBhvr>
                                        <p:cTn id="121" dur="500"/>
                                        <p:tgtEl>
                                          <p:spTgt spid="176"/>
                                        </p:tgtEl>
                                      </p:cBhvr>
                                    </p:animEffect>
                                  </p:childTnLst>
                                </p:cTn>
                              </p:par>
                            </p:childTnLst>
                          </p:cTn>
                        </p:par>
                        <p:par>
                          <p:cTn id="122" fill="hold">
                            <p:stCondLst>
                              <p:cond delay="1500"/>
                            </p:stCondLst>
                            <p:childTnLst>
                              <p:par>
                                <p:cTn id="123" presetID="10" presetClass="entr" presetSubtype="0" fill="hold" nodeType="afterEffect">
                                  <p:stCondLst>
                                    <p:cond delay="0"/>
                                  </p:stCondLst>
                                  <p:childTnLst>
                                    <p:set>
                                      <p:cBhvr>
                                        <p:cTn id="124" dur="1" fill="hold">
                                          <p:stCondLst>
                                            <p:cond delay="0"/>
                                          </p:stCondLst>
                                        </p:cTn>
                                        <p:tgtEl>
                                          <p:spTgt spid="7"/>
                                        </p:tgtEl>
                                        <p:attrNameLst>
                                          <p:attrName>style.visibility</p:attrName>
                                        </p:attrNameLst>
                                      </p:cBhvr>
                                      <p:to>
                                        <p:strVal val="visible"/>
                                      </p:to>
                                    </p:set>
                                    <p:animEffect transition="in" filter="fade">
                                      <p:cBhvr>
                                        <p:cTn id="125" dur="500"/>
                                        <p:tgtEl>
                                          <p:spTgt spid="7"/>
                                        </p:tgtEl>
                                      </p:cBhvr>
                                    </p:animEffect>
                                  </p:childTnLst>
                                </p:cTn>
                              </p:par>
                            </p:childTnLst>
                          </p:cTn>
                        </p:par>
                      </p:childTnLst>
                    </p:cTn>
                  </p:par>
                  <p:par>
                    <p:cTn id="126" fill="hold">
                      <p:stCondLst>
                        <p:cond delay="indefinite"/>
                      </p:stCondLst>
                      <p:childTnLst>
                        <p:par>
                          <p:cTn id="127" fill="hold">
                            <p:stCondLst>
                              <p:cond delay="0"/>
                            </p:stCondLst>
                            <p:childTnLst>
                              <p:par>
                                <p:cTn id="128" presetID="10" presetClass="entr" presetSubtype="0" fill="hold" grpId="0" nodeType="clickEffect">
                                  <p:stCondLst>
                                    <p:cond delay="0"/>
                                  </p:stCondLst>
                                  <p:childTnLst>
                                    <p:set>
                                      <p:cBhvr>
                                        <p:cTn id="129" dur="1" fill="hold">
                                          <p:stCondLst>
                                            <p:cond delay="0"/>
                                          </p:stCondLst>
                                        </p:cTn>
                                        <p:tgtEl>
                                          <p:spTgt spid="180"/>
                                        </p:tgtEl>
                                        <p:attrNameLst>
                                          <p:attrName>style.visibility</p:attrName>
                                        </p:attrNameLst>
                                      </p:cBhvr>
                                      <p:to>
                                        <p:strVal val="visible"/>
                                      </p:to>
                                    </p:set>
                                    <p:animEffect transition="in" filter="fade">
                                      <p:cBhvr>
                                        <p:cTn id="130" dur="500"/>
                                        <p:tgtEl>
                                          <p:spTgt spid="180"/>
                                        </p:tgtEl>
                                      </p:cBhvr>
                                    </p:animEffect>
                                  </p:childTnLst>
                                </p:cTn>
                              </p:par>
                            </p:childTnLst>
                          </p:cTn>
                        </p:par>
                        <p:par>
                          <p:cTn id="131" fill="hold">
                            <p:stCondLst>
                              <p:cond delay="500"/>
                            </p:stCondLst>
                            <p:childTnLst>
                              <p:par>
                                <p:cTn id="132" presetID="10" presetClass="entr" presetSubtype="0" fill="hold" grpId="0" nodeType="afterEffect">
                                  <p:stCondLst>
                                    <p:cond delay="0"/>
                                  </p:stCondLst>
                                  <p:childTnLst>
                                    <p:set>
                                      <p:cBhvr>
                                        <p:cTn id="133" dur="1" fill="hold">
                                          <p:stCondLst>
                                            <p:cond delay="0"/>
                                          </p:stCondLst>
                                        </p:cTn>
                                        <p:tgtEl>
                                          <p:spTgt spid="182"/>
                                        </p:tgtEl>
                                        <p:attrNameLst>
                                          <p:attrName>style.visibility</p:attrName>
                                        </p:attrNameLst>
                                      </p:cBhvr>
                                      <p:to>
                                        <p:strVal val="visible"/>
                                      </p:to>
                                    </p:set>
                                    <p:animEffect transition="in" filter="fade">
                                      <p:cBhvr>
                                        <p:cTn id="134" dur="500"/>
                                        <p:tgtEl>
                                          <p:spTgt spid="182"/>
                                        </p:tgtEl>
                                      </p:cBhvr>
                                    </p:animEffect>
                                  </p:childTnLst>
                                </p:cTn>
                              </p:par>
                            </p:childTnLst>
                          </p:cTn>
                        </p:par>
                      </p:childTnLst>
                    </p:cTn>
                  </p:par>
                  <p:par>
                    <p:cTn id="135" fill="hold">
                      <p:stCondLst>
                        <p:cond delay="indefinite"/>
                      </p:stCondLst>
                      <p:childTnLst>
                        <p:par>
                          <p:cTn id="136" fill="hold">
                            <p:stCondLst>
                              <p:cond delay="0"/>
                            </p:stCondLst>
                            <p:childTnLst>
                              <p:par>
                                <p:cTn id="137" presetID="10" presetClass="entr" presetSubtype="0" fill="hold" nodeType="clickEffect">
                                  <p:stCondLst>
                                    <p:cond delay="0"/>
                                  </p:stCondLst>
                                  <p:childTnLst>
                                    <p:set>
                                      <p:cBhvr>
                                        <p:cTn id="138" dur="1" fill="hold">
                                          <p:stCondLst>
                                            <p:cond delay="0"/>
                                          </p:stCondLst>
                                        </p:cTn>
                                        <p:tgtEl>
                                          <p:spTgt spid="107"/>
                                        </p:tgtEl>
                                        <p:attrNameLst>
                                          <p:attrName>style.visibility</p:attrName>
                                        </p:attrNameLst>
                                      </p:cBhvr>
                                      <p:to>
                                        <p:strVal val="visible"/>
                                      </p:to>
                                    </p:set>
                                    <p:animEffect transition="in" filter="fade">
                                      <p:cBhvr>
                                        <p:cTn id="139" dur="500"/>
                                        <p:tgtEl>
                                          <p:spTgt spid="107"/>
                                        </p:tgtEl>
                                      </p:cBhvr>
                                    </p:animEffect>
                                  </p:childTnLst>
                                </p:cTn>
                              </p:par>
                              <p:par>
                                <p:cTn id="140" presetID="10" presetClass="entr" presetSubtype="0" fill="hold" nodeType="withEffect">
                                  <p:stCondLst>
                                    <p:cond delay="0"/>
                                  </p:stCondLst>
                                  <p:childTnLst>
                                    <p:set>
                                      <p:cBhvr>
                                        <p:cTn id="141" dur="1" fill="hold">
                                          <p:stCondLst>
                                            <p:cond delay="0"/>
                                          </p:stCondLst>
                                        </p:cTn>
                                        <p:tgtEl>
                                          <p:spTgt spid="108"/>
                                        </p:tgtEl>
                                        <p:attrNameLst>
                                          <p:attrName>style.visibility</p:attrName>
                                        </p:attrNameLst>
                                      </p:cBhvr>
                                      <p:to>
                                        <p:strVal val="visible"/>
                                      </p:to>
                                    </p:set>
                                    <p:animEffect transition="in" filter="fade">
                                      <p:cBhvr>
                                        <p:cTn id="142" dur="500"/>
                                        <p:tgtEl>
                                          <p:spTgt spid="108"/>
                                        </p:tgtEl>
                                      </p:cBhvr>
                                    </p:animEffect>
                                  </p:childTnLst>
                                </p:cTn>
                              </p:par>
                              <p:par>
                                <p:cTn id="143" presetID="10" presetClass="entr" presetSubtype="0" fill="hold" nodeType="withEffect">
                                  <p:stCondLst>
                                    <p:cond delay="0"/>
                                  </p:stCondLst>
                                  <p:childTnLst>
                                    <p:set>
                                      <p:cBhvr>
                                        <p:cTn id="144" dur="1" fill="hold">
                                          <p:stCondLst>
                                            <p:cond delay="0"/>
                                          </p:stCondLst>
                                        </p:cTn>
                                        <p:tgtEl>
                                          <p:spTgt spid="69"/>
                                        </p:tgtEl>
                                        <p:attrNameLst>
                                          <p:attrName>style.visibility</p:attrName>
                                        </p:attrNameLst>
                                      </p:cBhvr>
                                      <p:to>
                                        <p:strVal val="visible"/>
                                      </p:to>
                                    </p:set>
                                    <p:animEffect transition="in" filter="fade">
                                      <p:cBhvr>
                                        <p:cTn id="145" dur="500"/>
                                        <p:tgtEl>
                                          <p:spTgt spid="69"/>
                                        </p:tgtEl>
                                      </p:cBhvr>
                                    </p:animEffect>
                                  </p:childTnLst>
                                </p:cTn>
                              </p:par>
                              <p:par>
                                <p:cTn id="146" presetID="10" presetClass="entr" presetSubtype="0" fill="hold" nodeType="withEffect">
                                  <p:stCondLst>
                                    <p:cond delay="0"/>
                                  </p:stCondLst>
                                  <p:childTnLst>
                                    <p:set>
                                      <p:cBhvr>
                                        <p:cTn id="147" dur="1" fill="hold">
                                          <p:stCondLst>
                                            <p:cond delay="0"/>
                                          </p:stCondLst>
                                        </p:cTn>
                                        <p:tgtEl>
                                          <p:spTgt spid="70"/>
                                        </p:tgtEl>
                                        <p:attrNameLst>
                                          <p:attrName>style.visibility</p:attrName>
                                        </p:attrNameLst>
                                      </p:cBhvr>
                                      <p:to>
                                        <p:strVal val="visible"/>
                                      </p:to>
                                    </p:set>
                                    <p:animEffect transition="in" filter="fade">
                                      <p:cBhvr>
                                        <p:cTn id="148" dur="500"/>
                                        <p:tgtEl>
                                          <p:spTgt spid="70"/>
                                        </p:tgtEl>
                                      </p:cBhvr>
                                    </p:animEffect>
                                  </p:childTnLst>
                                </p:cTn>
                              </p:par>
                              <p:par>
                                <p:cTn id="149" presetID="10" presetClass="entr" presetSubtype="0" fill="hold" nodeType="withEffect">
                                  <p:stCondLst>
                                    <p:cond delay="0"/>
                                  </p:stCondLst>
                                  <p:childTnLst>
                                    <p:set>
                                      <p:cBhvr>
                                        <p:cTn id="150" dur="1" fill="hold">
                                          <p:stCondLst>
                                            <p:cond delay="0"/>
                                          </p:stCondLst>
                                        </p:cTn>
                                        <p:tgtEl>
                                          <p:spTgt spid="117"/>
                                        </p:tgtEl>
                                        <p:attrNameLst>
                                          <p:attrName>style.visibility</p:attrName>
                                        </p:attrNameLst>
                                      </p:cBhvr>
                                      <p:to>
                                        <p:strVal val="visible"/>
                                      </p:to>
                                    </p:set>
                                    <p:animEffect transition="in" filter="fade">
                                      <p:cBhvr>
                                        <p:cTn id="151" dur="500"/>
                                        <p:tgtEl>
                                          <p:spTgt spid="117"/>
                                        </p:tgtEl>
                                      </p:cBhvr>
                                    </p:animEffect>
                                  </p:childTnLst>
                                </p:cTn>
                              </p:par>
                              <p:par>
                                <p:cTn id="152" presetID="10" presetClass="entr" presetSubtype="0" fill="hold" nodeType="withEffect">
                                  <p:stCondLst>
                                    <p:cond delay="0"/>
                                  </p:stCondLst>
                                  <p:childTnLst>
                                    <p:set>
                                      <p:cBhvr>
                                        <p:cTn id="153" dur="1" fill="hold">
                                          <p:stCondLst>
                                            <p:cond delay="0"/>
                                          </p:stCondLst>
                                        </p:cTn>
                                        <p:tgtEl>
                                          <p:spTgt spid="120"/>
                                        </p:tgtEl>
                                        <p:attrNameLst>
                                          <p:attrName>style.visibility</p:attrName>
                                        </p:attrNameLst>
                                      </p:cBhvr>
                                      <p:to>
                                        <p:strVal val="visible"/>
                                      </p:to>
                                    </p:set>
                                    <p:animEffect transition="in" filter="fade">
                                      <p:cBhvr>
                                        <p:cTn id="154" dur="500"/>
                                        <p:tgtEl>
                                          <p:spTgt spid="120"/>
                                        </p:tgtEl>
                                      </p:cBhvr>
                                    </p:animEffect>
                                  </p:childTnLst>
                                </p:cTn>
                              </p:par>
                              <p:par>
                                <p:cTn id="155" presetID="10" presetClass="entr" presetSubtype="0" fill="hold" nodeType="withEffect">
                                  <p:stCondLst>
                                    <p:cond delay="0"/>
                                  </p:stCondLst>
                                  <p:childTnLst>
                                    <p:set>
                                      <p:cBhvr>
                                        <p:cTn id="156" dur="1" fill="hold">
                                          <p:stCondLst>
                                            <p:cond delay="0"/>
                                          </p:stCondLst>
                                        </p:cTn>
                                        <p:tgtEl>
                                          <p:spTgt spid="124"/>
                                        </p:tgtEl>
                                        <p:attrNameLst>
                                          <p:attrName>style.visibility</p:attrName>
                                        </p:attrNameLst>
                                      </p:cBhvr>
                                      <p:to>
                                        <p:strVal val="visible"/>
                                      </p:to>
                                    </p:set>
                                    <p:animEffect transition="in" filter="fade">
                                      <p:cBhvr>
                                        <p:cTn id="157" dur="500"/>
                                        <p:tgtEl>
                                          <p:spTgt spid="124"/>
                                        </p:tgtEl>
                                      </p:cBhvr>
                                    </p:animEffect>
                                  </p:childTnLst>
                                </p:cTn>
                              </p:par>
                              <p:par>
                                <p:cTn id="158" presetID="10" presetClass="entr" presetSubtype="0" fill="hold" nodeType="withEffect">
                                  <p:stCondLst>
                                    <p:cond delay="0"/>
                                  </p:stCondLst>
                                  <p:childTnLst>
                                    <p:set>
                                      <p:cBhvr>
                                        <p:cTn id="159" dur="1" fill="hold">
                                          <p:stCondLst>
                                            <p:cond delay="0"/>
                                          </p:stCondLst>
                                        </p:cTn>
                                        <p:tgtEl>
                                          <p:spTgt spid="125"/>
                                        </p:tgtEl>
                                        <p:attrNameLst>
                                          <p:attrName>style.visibility</p:attrName>
                                        </p:attrNameLst>
                                      </p:cBhvr>
                                      <p:to>
                                        <p:strVal val="visible"/>
                                      </p:to>
                                    </p:set>
                                    <p:animEffect transition="in" filter="fade">
                                      <p:cBhvr>
                                        <p:cTn id="160" dur="500"/>
                                        <p:tgtEl>
                                          <p:spTgt spid="125"/>
                                        </p:tgtEl>
                                      </p:cBhvr>
                                    </p:animEffect>
                                  </p:childTnLst>
                                </p:cTn>
                              </p:par>
                              <p:par>
                                <p:cTn id="161" presetID="10" presetClass="entr" presetSubtype="0" fill="hold" nodeType="withEffect">
                                  <p:stCondLst>
                                    <p:cond delay="0"/>
                                  </p:stCondLst>
                                  <p:childTnLst>
                                    <p:set>
                                      <p:cBhvr>
                                        <p:cTn id="162" dur="1" fill="hold">
                                          <p:stCondLst>
                                            <p:cond delay="0"/>
                                          </p:stCondLst>
                                        </p:cTn>
                                        <p:tgtEl>
                                          <p:spTgt spid="123"/>
                                        </p:tgtEl>
                                        <p:attrNameLst>
                                          <p:attrName>style.visibility</p:attrName>
                                        </p:attrNameLst>
                                      </p:cBhvr>
                                      <p:to>
                                        <p:strVal val="visible"/>
                                      </p:to>
                                    </p:set>
                                    <p:animEffect transition="in" filter="fade">
                                      <p:cBhvr>
                                        <p:cTn id="163" dur="500"/>
                                        <p:tgtEl>
                                          <p:spTgt spid="123"/>
                                        </p:tgtEl>
                                      </p:cBhvr>
                                    </p:animEffect>
                                  </p:childTnLst>
                                </p:cTn>
                              </p:par>
                              <p:par>
                                <p:cTn id="164" presetID="10" presetClass="entr" presetSubtype="0" fill="hold" nodeType="withEffect">
                                  <p:stCondLst>
                                    <p:cond delay="0"/>
                                  </p:stCondLst>
                                  <p:childTnLst>
                                    <p:set>
                                      <p:cBhvr>
                                        <p:cTn id="165" dur="1" fill="hold">
                                          <p:stCondLst>
                                            <p:cond delay="0"/>
                                          </p:stCondLst>
                                        </p:cTn>
                                        <p:tgtEl>
                                          <p:spTgt spid="62"/>
                                        </p:tgtEl>
                                        <p:attrNameLst>
                                          <p:attrName>style.visibility</p:attrName>
                                        </p:attrNameLst>
                                      </p:cBhvr>
                                      <p:to>
                                        <p:strVal val="visible"/>
                                      </p:to>
                                    </p:set>
                                    <p:animEffect transition="in" filter="fade">
                                      <p:cBhvr>
                                        <p:cTn id="166" dur="500"/>
                                        <p:tgtEl>
                                          <p:spTgt spid="62"/>
                                        </p:tgtEl>
                                      </p:cBhvr>
                                    </p:animEffect>
                                  </p:childTnLst>
                                </p:cTn>
                              </p:par>
                              <p:par>
                                <p:cTn id="167" presetID="10" presetClass="entr" presetSubtype="0" fill="hold" nodeType="withEffect">
                                  <p:stCondLst>
                                    <p:cond delay="0"/>
                                  </p:stCondLst>
                                  <p:childTnLst>
                                    <p:set>
                                      <p:cBhvr>
                                        <p:cTn id="168" dur="1" fill="hold">
                                          <p:stCondLst>
                                            <p:cond delay="0"/>
                                          </p:stCondLst>
                                        </p:cTn>
                                        <p:tgtEl>
                                          <p:spTgt spid="88"/>
                                        </p:tgtEl>
                                        <p:attrNameLst>
                                          <p:attrName>style.visibility</p:attrName>
                                        </p:attrNameLst>
                                      </p:cBhvr>
                                      <p:to>
                                        <p:strVal val="visible"/>
                                      </p:to>
                                    </p:set>
                                    <p:animEffect transition="in" filter="fade">
                                      <p:cBhvr>
                                        <p:cTn id="169" dur="500"/>
                                        <p:tgtEl>
                                          <p:spTgt spid="88"/>
                                        </p:tgtEl>
                                      </p:cBhvr>
                                    </p:animEffect>
                                  </p:childTnLst>
                                </p:cTn>
                              </p:par>
                              <p:par>
                                <p:cTn id="170" presetID="10" presetClass="entr" presetSubtype="0" fill="hold" nodeType="withEffect">
                                  <p:stCondLst>
                                    <p:cond delay="0"/>
                                  </p:stCondLst>
                                  <p:childTnLst>
                                    <p:set>
                                      <p:cBhvr>
                                        <p:cTn id="171" dur="1" fill="hold">
                                          <p:stCondLst>
                                            <p:cond delay="0"/>
                                          </p:stCondLst>
                                        </p:cTn>
                                        <p:tgtEl>
                                          <p:spTgt spid="92"/>
                                        </p:tgtEl>
                                        <p:attrNameLst>
                                          <p:attrName>style.visibility</p:attrName>
                                        </p:attrNameLst>
                                      </p:cBhvr>
                                      <p:to>
                                        <p:strVal val="visible"/>
                                      </p:to>
                                    </p:set>
                                    <p:animEffect transition="in" filter="fade">
                                      <p:cBhvr>
                                        <p:cTn id="172" dur="500"/>
                                        <p:tgtEl>
                                          <p:spTgt spid="92"/>
                                        </p:tgtEl>
                                      </p:cBhvr>
                                    </p:animEffect>
                                  </p:childTnLst>
                                </p:cTn>
                              </p:par>
                              <p:par>
                                <p:cTn id="173" presetID="10" presetClass="entr" presetSubtype="0" fill="hold" nodeType="withEffect">
                                  <p:stCondLst>
                                    <p:cond delay="0"/>
                                  </p:stCondLst>
                                  <p:childTnLst>
                                    <p:set>
                                      <p:cBhvr>
                                        <p:cTn id="174" dur="1" fill="hold">
                                          <p:stCondLst>
                                            <p:cond delay="0"/>
                                          </p:stCondLst>
                                        </p:cTn>
                                        <p:tgtEl>
                                          <p:spTgt spid="105"/>
                                        </p:tgtEl>
                                        <p:attrNameLst>
                                          <p:attrName>style.visibility</p:attrName>
                                        </p:attrNameLst>
                                      </p:cBhvr>
                                      <p:to>
                                        <p:strVal val="visible"/>
                                      </p:to>
                                    </p:set>
                                    <p:animEffect transition="in" filter="fade">
                                      <p:cBhvr>
                                        <p:cTn id="175" dur="500"/>
                                        <p:tgtEl>
                                          <p:spTgt spid="105"/>
                                        </p:tgtEl>
                                      </p:cBhvr>
                                    </p:animEffect>
                                  </p:childTnLst>
                                </p:cTn>
                              </p:par>
                              <p:par>
                                <p:cTn id="176" presetID="10" presetClass="entr" presetSubtype="0" fill="hold" nodeType="withEffect">
                                  <p:stCondLst>
                                    <p:cond delay="0"/>
                                  </p:stCondLst>
                                  <p:childTnLst>
                                    <p:set>
                                      <p:cBhvr>
                                        <p:cTn id="177" dur="1" fill="hold">
                                          <p:stCondLst>
                                            <p:cond delay="0"/>
                                          </p:stCondLst>
                                        </p:cTn>
                                        <p:tgtEl>
                                          <p:spTgt spid="91"/>
                                        </p:tgtEl>
                                        <p:attrNameLst>
                                          <p:attrName>style.visibility</p:attrName>
                                        </p:attrNameLst>
                                      </p:cBhvr>
                                      <p:to>
                                        <p:strVal val="visible"/>
                                      </p:to>
                                    </p:set>
                                    <p:animEffect transition="in" filter="fade">
                                      <p:cBhvr>
                                        <p:cTn id="178" dur="500"/>
                                        <p:tgtEl>
                                          <p:spTgt spid="91"/>
                                        </p:tgtEl>
                                      </p:cBhvr>
                                    </p:animEffect>
                                  </p:childTnLst>
                                </p:cTn>
                              </p:par>
                            </p:childTnLst>
                          </p:cTn>
                        </p:par>
                      </p:childTnLst>
                    </p:cTn>
                  </p:par>
                  <p:par>
                    <p:cTn id="179" fill="hold">
                      <p:stCondLst>
                        <p:cond delay="indefinite"/>
                      </p:stCondLst>
                      <p:childTnLst>
                        <p:par>
                          <p:cTn id="180" fill="hold">
                            <p:stCondLst>
                              <p:cond delay="0"/>
                            </p:stCondLst>
                            <p:childTnLst>
                              <p:par>
                                <p:cTn id="181" presetID="10" presetClass="entr" presetSubtype="0" fill="hold" nodeType="clickEffect">
                                  <p:stCondLst>
                                    <p:cond delay="0"/>
                                  </p:stCondLst>
                                  <p:childTnLst>
                                    <p:set>
                                      <p:cBhvr>
                                        <p:cTn id="182" dur="1" fill="hold">
                                          <p:stCondLst>
                                            <p:cond delay="0"/>
                                          </p:stCondLst>
                                        </p:cTn>
                                        <p:tgtEl>
                                          <p:spTgt spid="128"/>
                                        </p:tgtEl>
                                        <p:attrNameLst>
                                          <p:attrName>style.visibility</p:attrName>
                                        </p:attrNameLst>
                                      </p:cBhvr>
                                      <p:to>
                                        <p:strVal val="visible"/>
                                      </p:to>
                                    </p:set>
                                    <p:animEffect transition="in" filter="fade">
                                      <p:cBhvr>
                                        <p:cTn id="183" dur="500"/>
                                        <p:tgtEl>
                                          <p:spTgt spid="128"/>
                                        </p:tgtEl>
                                      </p:cBhvr>
                                    </p:animEffect>
                                  </p:childTnLst>
                                </p:cTn>
                              </p:par>
                            </p:childTnLst>
                          </p:cTn>
                        </p:par>
                        <p:par>
                          <p:cTn id="184" fill="hold">
                            <p:stCondLst>
                              <p:cond delay="500"/>
                            </p:stCondLst>
                            <p:childTnLst>
                              <p:par>
                                <p:cTn id="185" presetID="10" presetClass="entr" presetSubtype="0" fill="hold" nodeType="afterEffect">
                                  <p:stCondLst>
                                    <p:cond delay="0"/>
                                  </p:stCondLst>
                                  <p:childTnLst>
                                    <p:set>
                                      <p:cBhvr>
                                        <p:cTn id="186" dur="1" fill="hold">
                                          <p:stCondLst>
                                            <p:cond delay="0"/>
                                          </p:stCondLst>
                                        </p:cTn>
                                        <p:tgtEl>
                                          <p:spTgt spid="140"/>
                                        </p:tgtEl>
                                        <p:attrNameLst>
                                          <p:attrName>style.visibility</p:attrName>
                                        </p:attrNameLst>
                                      </p:cBhvr>
                                      <p:to>
                                        <p:strVal val="visible"/>
                                      </p:to>
                                    </p:set>
                                    <p:animEffect transition="in" filter="fade">
                                      <p:cBhvr>
                                        <p:cTn id="187" dur="500"/>
                                        <p:tgtEl>
                                          <p:spTgt spid="140"/>
                                        </p:tgtEl>
                                      </p:cBhvr>
                                    </p:animEffect>
                                  </p:childTnLst>
                                </p:cTn>
                              </p:par>
                            </p:childTnLst>
                          </p:cTn>
                        </p:par>
                      </p:childTnLst>
                    </p:cTn>
                  </p:par>
                  <p:par>
                    <p:cTn id="188" fill="hold">
                      <p:stCondLst>
                        <p:cond delay="indefinite"/>
                      </p:stCondLst>
                      <p:childTnLst>
                        <p:par>
                          <p:cTn id="189" fill="hold">
                            <p:stCondLst>
                              <p:cond delay="0"/>
                            </p:stCondLst>
                            <p:childTnLst>
                              <p:par>
                                <p:cTn id="190" presetID="10" presetClass="entr" presetSubtype="0" fill="hold" grpId="0" nodeType="clickEffect">
                                  <p:stCondLst>
                                    <p:cond delay="0"/>
                                  </p:stCondLst>
                                  <p:childTnLst>
                                    <p:set>
                                      <p:cBhvr>
                                        <p:cTn id="191" dur="1" fill="hold">
                                          <p:stCondLst>
                                            <p:cond delay="0"/>
                                          </p:stCondLst>
                                        </p:cTn>
                                        <p:tgtEl>
                                          <p:spTgt spid="132"/>
                                        </p:tgtEl>
                                        <p:attrNameLst>
                                          <p:attrName>style.visibility</p:attrName>
                                        </p:attrNameLst>
                                      </p:cBhvr>
                                      <p:to>
                                        <p:strVal val="visible"/>
                                      </p:to>
                                    </p:set>
                                    <p:animEffect transition="in" filter="fade">
                                      <p:cBhvr>
                                        <p:cTn id="192" dur="500"/>
                                        <p:tgtEl>
                                          <p:spTgt spid="132"/>
                                        </p:tgtEl>
                                      </p:cBhvr>
                                    </p:animEffect>
                                  </p:childTnLst>
                                </p:cTn>
                              </p:par>
                              <p:par>
                                <p:cTn id="193" presetID="10" presetClass="entr" presetSubtype="0" fill="hold" grpId="0" nodeType="withEffect">
                                  <p:stCondLst>
                                    <p:cond delay="0"/>
                                  </p:stCondLst>
                                  <p:childTnLst>
                                    <p:set>
                                      <p:cBhvr>
                                        <p:cTn id="194" dur="1" fill="hold">
                                          <p:stCondLst>
                                            <p:cond delay="0"/>
                                          </p:stCondLst>
                                        </p:cTn>
                                        <p:tgtEl>
                                          <p:spTgt spid="131"/>
                                        </p:tgtEl>
                                        <p:attrNameLst>
                                          <p:attrName>style.visibility</p:attrName>
                                        </p:attrNameLst>
                                      </p:cBhvr>
                                      <p:to>
                                        <p:strVal val="visible"/>
                                      </p:to>
                                    </p:set>
                                    <p:animEffect transition="in" filter="fade">
                                      <p:cBhvr>
                                        <p:cTn id="195" dur="500"/>
                                        <p:tgtEl>
                                          <p:spTgt spid="131"/>
                                        </p:tgtEl>
                                      </p:cBhvr>
                                    </p:animEffect>
                                  </p:childTnLst>
                                </p:cTn>
                              </p:par>
                            </p:childTnLst>
                          </p:cTn>
                        </p:par>
                        <p:par>
                          <p:cTn id="196" fill="hold">
                            <p:stCondLst>
                              <p:cond delay="500"/>
                            </p:stCondLst>
                            <p:childTnLst>
                              <p:par>
                                <p:cTn id="197" presetID="10" presetClass="entr" presetSubtype="0" fill="hold" nodeType="afterEffect">
                                  <p:stCondLst>
                                    <p:cond delay="0"/>
                                  </p:stCondLst>
                                  <p:childTnLst>
                                    <p:set>
                                      <p:cBhvr>
                                        <p:cTn id="198" dur="1" fill="hold">
                                          <p:stCondLst>
                                            <p:cond delay="0"/>
                                          </p:stCondLst>
                                        </p:cTn>
                                        <p:tgtEl>
                                          <p:spTgt spid="32"/>
                                        </p:tgtEl>
                                        <p:attrNameLst>
                                          <p:attrName>style.visibility</p:attrName>
                                        </p:attrNameLst>
                                      </p:cBhvr>
                                      <p:to>
                                        <p:strVal val="visible"/>
                                      </p:to>
                                    </p:set>
                                    <p:animEffect transition="in" filter="fade">
                                      <p:cBhvr>
                                        <p:cTn id="199" dur="500"/>
                                        <p:tgtEl>
                                          <p:spTgt spid="32"/>
                                        </p:tgtEl>
                                      </p:cBhvr>
                                    </p:animEffect>
                                  </p:childTnLst>
                                </p:cTn>
                              </p:par>
                            </p:childTnLst>
                          </p:cTn>
                        </p:par>
                      </p:childTnLst>
                    </p:cTn>
                  </p:par>
                  <p:par>
                    <p:cTn id="200" fill="hold">
                      <p:stCondLst>
                        <p:cond delay="indefinite"/>
                      </p:stCondLst>
                      <p:childTnLst>
                        <p:par>
                          <p:cTn id="201" fill="hold">
                            <p:stCondLst>
                              <p:cond delay="0"/>
                            </p:stCondLst>
                            <p:childTnLst>
                              <p:par>
                                <p:cTn id="202" presetID="10" presetClass="entr" presetSubtype="0" fill="hold" nodeType="clickEffect">
                                  <p:stCondLst>
                                    <p:cond delay="0"/>
                                  </p:stCondLst>
                                  <p:childTnLst>
                                    <p:set>
                                      <p:cBhvr>
                                        <p:cTn id="203" dur="1" fill="hold">
                                          <p:stCondLst>
                                            <p:cond delay="0"/>
                                          </p:stCondLst>
                                        </p:cTn>
                                        <p:tgtEl>
                                          <p:spTgt spid="148"/>
                                        </p:tgtEl>
                                        <p:attrNameLst>
                                          <p:attrName>style.visibility</p:attrName>
                                        </p:attrNameLst>
                                      </p:cBhvr>
                                      <p:to>
                                        <p:strVal val="visible"/>
                                      </p:to>
                                    </p:set>
                                    <p:animEffect transition="in" filter="fade">
                                      <p:cBhvr>
                                        <p:cTn id="204" dur="500"/>
                                        <p:tgtEl>
                                          <p:spTgt spid="148"/>
                                        </p:tgtEl>
                                      </p:cBhvr>
                                    </p:animEffect>
                                  </p:childTnLst>
                                </p:cTn>
                              </p:par>
                              <p:par>
                                <p:cTn id="205" presetID="10" presetClass="entr" presetSubtype="0" fill="hold" nodeType="withEffect">
                                  <p:stCondLst>
                                    <p:cond delay="0"/>
                                  </p:stCondLst>
                                  <p:childTnLst>
                                    <p:set>
                                      <p:cBhvr>
                                        <p:cTn id="206" dur="1" fill="hold">
                                          <p:stCondLst>
                                            <p:cond delay="0"/>
                                          </p:stCondLst>
                                        </p:cTn>
                                        <p:tgtEl>
                                          <p:spTgt spid="161"/>
                                        </p:tgtEl>
                                        <p:attrNameLst>
                                          <p:attrName>style.visibility</p:attrName>
                                        </p:attrNameLst>
                                      </p:cBhvr>
                                      <p:to>
                                        <p:strVal val="visible"/>
                                      </p:to>
                                    </p:set>
                                    <p:animEffect transition="in" filter="fade">
                                      <p:cBhvr>
                                        <p:cTn id="207" dur="500"/>
                                        <p:tgtEl>
                                          <p:spTgt spid="161"/>
                                        </p:tgtEl>
                                      </p:cBhvr>
                                    </p:animEffect>
                                  </p:childTnLst>
                                </p:cTn>
                              </p:par>
                            </p:childTnLst>
                          </p:cTn>
                        </p:par>
                      </p:childTnLst>
                    </p:cTn>
                  </p:par>
                  <p:par>
                    <p:cTn id="208" fill="hold">
                      <p:stCondLst>
                        <p:cond delay="indefinite"/>
                      </p:stCondLst>
                      <p:childTnLst>
                        <p:par>
                          <p:cTn id="209" fill="hold">
                            <p:stCondLst>
                              <p:cond delay="0"/>
                            </p:stCondLst>
                            <p:childTnLst>
                              <p:par>
                                <p:cTn id="210" presetID="10" presetClass="entr" presetSubtype="0" fill="hold" grpId="0" nodeType="clickEffect">
                                  <p:stCondLst>
                                    <p:cond delay="0"/>
                                  </p:stCondLst>
                                  <p:childTnLst>
                                    <p:set>
                                      <p:cBhvr>
                                        <p:cTn id="211" dur="1" fill="hold">
                                          <p:stCondLst>
                                            <p:cond delay="0"/>
                                          </p:stCondLst>
                                        </p:cTn>
                                        <p:tgtEl>
                                          <p:spTgt spid="178"/>
                                        </p:tgtEl>
                                        <p:attrNameLst>
                                          <p:attrName>style.visibility</p:attrName>
                                        </p:attrNameLst>
                                      </p:cBhvr>
                                      <p:to>
                                        <p:strVal val="visible"/>
                                      </p:to>
                                    </p:set>
                                    <p:animEffect transition="in" filter="fade">
                                      <p:cBhvr>
                                        <p:cTn id="212" dur="500"/>
                                        <p:tgtEl>
                                          <p:spTgt spid="178"/>
                                        </p:tgtEl>
                                      </p:cBhvr>
                                    </p:animEffect>
                                  </p:childTnLst>
                                </p:cTn>
                              </p:par>
                              <p:par>
                                <p:cTn id="213" presetID="10" presetClass="entr" presetSubtype="0" fill="hold" grpId="0" nodeType="withEffect">
                                  <p:stCondLst>
                                    <p:cond delay="0"/>
                                  </p:stCondLst>
                                  <p:childTnLst>
                                    <p:set>
                                      <p:cBhvr>
                                        <p:cTn id="214" dur="1" fill="hold">
                                          <p:stCondLst>
                                            <p:cond delay="0"/>
                                          </p:stCondLst>
                                        </p:cTn>
                                        <p:tgtEl>
                                          <p:spTgt spid="179"/>
                                        </p:tgtEl>
                                        <p:attrNameLst>
                                          <p:attrName>style.visibility</p:attrName>
                                        </p:attrNameLst>
                                      </p:cBhvr>
                                      <p:to>
                                        <p:strVal val="visible"/>
                                      </p:to>
                                    </p:set>
                                    <p:animEffect transition="in" filter="fade">
                                      <p:cBhvr>
                                        <p:cTn id="215" dur="500"/>
                                        <p:tgtEl>
                                          <p:spTgt spid="179"/>
                                        </p:tgtEl>
                                      </p:cBhvr>
                                    </p:animEffect>
                                  </p:childTnLst>
                                </p:cTn>
                              </p:par>
                            </p:childTnLst>
                          </p:cTn>
                        </p:par>
                        <p:par>
                          <p:cTn id="216" fill="hold">
                            <p:stCondLst>
                              <p:cond delay="500"/>
                            </p:stCondLst>
                            <p:childTnLst>
                              <p:par>
                                <p:cTn id="217" presetID="10" presetClass="entr" presetSubtype="0" fill="hold" nodeType="afterEffect">
                                  <p:stCondLst>
                                    <p:cond delay="0"/>
                                  </p:stCondLst>
                                  <p:childTnLst>
                                    <p:set>
                                      <p:cBhvr>
                                        <p:cTn id="218" dur="1" fill="hold">
                                          <p:stCondLst>
                                            <p:cond delay="0"/>
                                          </p:stCondLst>
                                        </p:cTn>
                                        <p:tgtEl>
                                          <p:spTgt spid="31"/>
                                        </p:tgtEl>
                                        <p:attrNameLst>
                                          <p:attrName>style.visibility</p:attrName>
                                        </p:attrNameLst>
                                      </p:cBhvr>
                                      <p:to>
                                        <p:strVal val="visible"/>
                                      </p:to>
                                    </p:set>
                                    <p:animEffect transition="in" filter="fade">
                                      <p:cBhvr>
                                        <p:cTn id="219" dur="500"/>
                                        <p:tgtEl>
                                          <p:spTgt spid="31"/>
                                        </p:tgtEl>
                                      </p:cBhvr>
                                    </p:animEffect>
                                  </p:childTnLst>
                                </p:cTn>
                              </p:par>
                              <p:par>
                                <p:cTn id="220" presetID="10" presetClass="entr" presetSubtype="0" fill="hold" nodeType="withEffect">
                                  <p:stCondLst>
                                    <p:cond delay="0"/>
                                  </p:stCondLst>
                                  <p:childTnLst>
                                    <p:set>
                                      <p:cBhvr>
                                        <p:cTn id="221" dur="1" fill="hold">
                                          <p:stCondLst>
                                            <p:cond delay="0"/>
                                          </p:stCondLst>
                                        </p:cTn>
                                        <p:tgtEl>
                                          <p:spTgt spid="181"/>
                                        </p:tgtEl>
                                        <p:attrNameLst>
                                          <p:attrName>style.visibility</p:attrName>
                                        </p:attrNameLst>
                                      </p:cBhvr>
                                      <p:to>
                                        <p:strVal val="visible"/>
                                      </p:to>
                                    </p:set>
                                    <p:animEffect transition="in" filter="fade">
                                      <p:cBhvr>
                                        <p:cTn id="222" dur="500"/>
                                        <p:tgtEl>
                                          <p:spTgt spid="181"/>
                                        </p:tgtEl>
                                      </p:cBhvr>
                                    </p:animEffect>
                                  </p:childTnLst>
                                </p:cTn>
                              </p:par>
                            </p:childTnLst>
                          </p:cTn>
                        </p:par>
                      </p:childTnLst>
                    </p:cTn>
                  </p:par>
                  <p:par>
                    <p:cTn id="223" fill="hold">
                      <p:stCondLst>
                        <p:cond delay="indefinite"/>
                      </p:stCondLst>
                      <p:childTnLst>
                        <p:par>
                          <p:cTn id="224" fill="hold">
                            <p:stCondLst>
                              <p:cond delay="0"/>
                            </p:stCondLst>
                            <p:childTnLst>
                              <p:par>
                                <p:cTn id="225" presetID="10" presetClass="exit" presetSubtype="0" fill="hold" grpId="1" nodeType="clickEffect">
                                  <p:stCondLst>
                                    <p:cond delay="0"/>
                                  </p:stCondLst>
                                  <p:childTnLst>
                                    <p:animEffect transition="out" filter="fade">
                                      <p:cBhvr>
                                        <p:cTn id="226" dur="500"/>
                                        <p:tgtEl>
                                          <p:spTgt spid="75"/>
                                        </p:tgtEl>
                                      </p:cBhvr>
                                    </p:animEffect>
                                    <p:set>
                                      <p:cBhvr>
                                        <p:cTn id="227" dur="1" fill="hold">
                                          <p:stCondLst>
                                            <p:cond delay="499"/>
                                          </p:stCondLst>
                                        </p:cTn>
                                        <p:tgtEl>
                                          <p:spTgt spid="75"/>
                                        </p:tgtEl>
                                        <p:attrNameLst>
                                          <p:attrName>style.visibility</p:attrName>
                                        </p:attrNameLst>
                                      </p:cBhvr>
                                      <p:to>
                                        <p:strVal val="hidden"/>
                                      </p:to>
                                    </p:set>
                                  </p:childTnLst>
                                </p:cTn>
                              </p:par>
                              <p:par>
                                <p:cTn id="228" presetID="10" presetClass="exit" presetSubtype="0" fill="hold" grpId="1" nodeType="withEffect">
                                  <p:stCondLst>
                                    <p:cond delay="0"/>
                                  </p:stCondLst>
                                  <p:childTnLst>
                                    <p:animEffect transition="out" filter="fade">
                                      <p:cBhvr>
                                        <p:cTn id="229" dur="500"/>
                                        <p:tgtEl>
                                          <p:spTgt spid="76"/>
                                        </p:tgtEl>
                                      </p:cBhvr>
                                    </p:animEffect>
                                    <p:set>
                                      <p:cBhvr>
                                        <p:cTn id="230" dur="1" fill="hold">
                                          <p:stCondLst>
                                            <p:cond delay="499"/>
                                          </p:stCondLst>
                                        </p:cTn>
                                        <p:tgtEl>
                                          <p:spTgt spid="76"/>
                                        </p:tgtEl>
                                        <p:attrNameLst>
                                          <p:attrName>style.visibility</p:attrName>
                                        </p:attrNameLst>
                                      </p:cBhvr>
                                      <p:to>
                                        <p:strVal val="hidden"/>
                                      </p:to>
                                    </p:set>
                                  </p:childTnLst>
                                </p:cTn>
                              </p:par>
                              <p:par>
                                <p:cTn id="231" presetID="10" presetClass="exit" presetSubtype="0" fill="hold" nodeType="withEffect">
                                  <p:stCondLst>
                                    <p:cond delay="0"/>
                                  </p:stCondLst>
                                  <p:childTnLst>
                                    <p:animEffect transition="out" filter="fade">
                                      <p:cBhvr>
                                        <p:cTn id="232" dur="500"/>
                                        <p:tgtEl>
                                          <p:spTgt spid="77"/>
                                        </p:tgtEl>
                                      </p:cBhvr>
                                    </p:animEffect>
                                    <p:set>
                                      <p:cBhvr>
                                        <p:cTn id="233" dur="1" fill="hold">
                                          <p:stCondLst>
                                            <p:cond delay="499"/>
                                          </p:stCondLst>
                                        </p:cTn>
                                        <p:tgtEl>
                                          <p:spTgt spid="77"/>
                                        </p:tgtEl>
                                        <p:attrNameLst>
                                          <p:attrName>style.visibility</p:attrName>
                                        </p:attrNameLst>
                                      </p:cBhvr>
                                      <p:to>
                                        <p:strVal val="hidden"/>
                                      </p:to>
                                    </p:set>
                                  </p:childTnLst>
                                </p:cTn>
                              </p:par>
                              <p:par>
                                <p:cTn id="234" presetID="10" presetClass="exit" presetSubtype="0" fill="hold" nodeType="withEffect">
                                  <p:stCondLst>
                                    <p:cond delay="0"/>
                                  </p:stCondLst>
                                  <p:childTnLst>
                                    <p:animEffect transition="out" filter="fade">
                                      <p:cBhvr>
                                        <p:cTn id="235" dur="500"/>
                                        <p:tgtEl>
                                          <p:spTgt spid="42"/>
                                        </p:tgtEl>
                                      </p:cBhvr>
                                    </p:animEffect>
                                    <p:set>
                                      <p:cBhvr>
                                        <p:cTn id="236" dur="1" fill="hold">
                                          <p:stCondLst>
                                            <p:cond delay="499"/>
                                          </p:stCondLst>
                                        </p:cTn>
                                        <p:tgtEl>
                                          <p:spTgt spid="42"/>
                                        </p:tgtEl>
                                        <p:attrNameLst>
                                          <p:attrName>style.visibility</p:attrName>
                                        </p:attrNameLst>
                                      </p:cBhvr>
                                      <p:to>
                                        <p:strVal val="hidden"/>
                                      </p:to>
                                    </p:set>
                                  </p:childTnLst>
                                </p:cTn>
                              </p:par>
                              <p:par>
                                <p:cTn id="237" presetID="10" presetClass="exit" presetSubtype="0" fill="hold" nodeType="withEffect">
                                  <p:stCondLst>
                                    <p:cond delay="0"/>
                                  </p:stCondLst>
                                  <p:childTnLst>
                                    <p:animEffect transition="out" filter="fade">
                                      <p:cBhvr>
                                        <p:cTn id="238" dur="500"/>
                                        <p:tgtEl>
                                          <p:spTgt spid="43"/>
                                        </p:tgtEl>
                                      </p:cBhvr>
                                    </p:animEffect>
                                    <p:set>
                                      <p:cBhvr>
                                        <p:cTn id="239" dur="1" fill="hold">
                                          <p:stCondLst>
                                            <p:cond delay="499"/>
                                          </p:stCondLst>
                                        </p:cTn>
                                        <p:tgtEl>
                                          <p:spTgt spid="43"/>
                                        </p:tgtEl>
                                        <p:attrNameLst>
                                          <p:attrName>style.visibility</p:attrName>
                                        </p:attrNameLst>
                                      </p:cBhvr>
                                      <p:to>
                                        <p:strVal val="hidden"/>
                                      </p:to>
                                    </p:set>
                                  </p:childTnLst>
                                </p:cTn>
                              </p:par>
                              <p:par>
                                <p:cTn id="240" presetID="10" presetClass="exit" presetSubtype="0" fill="hold" nodeType="withEffect">
                                  <p:stCondLst>
                                    <p:cond delay="0"/>
                                  </p:stCondLst>
                                  <p:childTnLst>
                                    <p:animEffect transition="out" filter="fade">
                                      <p:cBhvr>
                                        <p:cTn id="241" dur="500"/>
                                        <p:tgtEl>
                                          <p:spTgt spid="44"/>
                                        </p:tgtEl>
                                      </p:cBhvr>
                                    </p:animEffect>
                                    <p:set>
                                      <p:cBhvr>
                                        <p:cTn id="242" dur="1" fill="hold">
                                          <p:stCondLst>
                                            <p:cond delay="499"/>
                                          </p:stCondLst>
                                        </p:cTn>
                                        <p:tgtEl>
                                          <p:spTgt spid="44"/>
                                        </p:tgtEl>
                                        <p:attrNameLst>
                                          <p:attrName>style.visibility</p:attrName>
                                        </p:attrNameLst>
                                      </p:cBhvr>
                                      <p:to>
                                        <p:strVal val="hidden"/>
                                      </p:to>
                                    </p:set>
                                  </p:childTnLst>
                                </p:cTn>
                              </p:par>
                              <p:par>
                                <p:cTn id="243" presetID="10" presetClass="exit" presetSubtype="0" fill="hold" nodeType="withEffect">
                                  <p:stCondLst>
                                    <p:cond delay="0"/>
                                  </p:stCondLst>
                                  <p:childTnLst>
                                    <p:animEffect transition="out" filter="fade">
                                      <p:cBhvr>
                                        <p:cTn id="244" dur="500"/>
                                        <p:tgtEl>
                                          <p:spTgt spid="46"/>
                                        </p:tgtEl>
                                      </p:cBhvr>
                                    </p:animEffect>
                                    <p:set>
                                      <p:cBhvr>
                                        <p:cTn id="245" dur="1" fill="hold">
                                          <p:stCondLst>
                                            <p:cond delay="499"/>
                                          </p:stCondLst>
                                        </p:cTn>
                                        <p:tgtEl>
                                          <p:spTgt spid="46"/>
                                        </p:tgtEl>
                                        <p:attrNameLst>
                                          <p:attrName>style.visibility</p:attrName>
                                        </p:attrNameLst>
                                      </p:cBhvr>
                                      <p:to>
                                        <p:strVal val="hidden"/>
                                      </p:to>
                                    </p:set>
                                  </p:childTnLst>
                                </p:cTn>
                              </p:par>
                              <p:par>
                                <p:cTn id="246" presetID="10" presetClass="exit" presetSubtype="0" fill="hold" nodeType="withEffect">
                                  <p:stCondLst>
                                    <p:cond delay="0"/>
                                  </p:stCondLst>
                                  <p:childTnLst>
                                    <p:animEffect transition="out" filter="fade">
                                      <p:cBhvr>
                                        <p:cTn id="247" dur="500"/>
                                        <p:tgtEl>
                                          <p:spTgt spid="68"/>
                                        </p:tgtEl>
                                      </p:cBhvr>
                                    </p:animEffect>
                                    <p:set>
                                      <p:cBhvr>
                                        <p:cTn id="248" dur="1" fill="hold">
                                          <p:stCondLst>
                                            <p:cond delay="499"/>
                                          </p:stCondLst>
                                        </p:cTn>
                                        <p:tgtEl>
                                          <p:spTgt spid="68"/>
                                        </p:tgtEl>
                                        <p:attrNameLst>
                                          <p:attrName>style.visibility</p:attrName>
                                        </p:attrNameLst>
                                      </p:cBhvr>
                                      <p:to>
                                        <p:strVal val="hidden"/>
                                      </p:to>
                                    </p:set>
                                  </p:childTnLst>
                                </p:cTn>
                              </p:par>
                              <p:par>
                                <p:cTn id="249" presetID="10" presetClass="exit" presetSubtype="0" fill="hold" nodeType="withEffect">
                                  <p:stCondLst>
                                    <p:cond delay="0"/>
                                  </p:stCondLst>
                                  <p:childTnLst>
                                    <p:animEffect transition="out" filter="fade">
                                      <p:cBhvr>
                                        <p:cTn id="250" dur="500"/>
                                        <p:tgtEl>
                                          <p:spTgt spid="69"/>
                                        </p:tgtEl>
                                      </p:cBhvr>
                                    </p:animEffect>
                                    <p:set>
                                      <p:cBhvr>
                                        <p:cTn id="251" dur="1" fill="hold">
                                          <p:stCondLst>
                                            <p:cond delay="499"/>
                                          </p:stCondLst>
                                        </p:cTn>
                                        <p:tgtEl>
                                          <p:spTgt spid="69"/>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70"/>
                                        </p:tgtEl>
                                      </p:cBhvr>
                                    </p:animEffect>
                                    <p:set>
                                      <p:cBhvr>
                                        <p:cTn id="254" dur="1" fill="hold">
                                          <p:stCondLst>
                                            <p:cond delay="499"/>
                                          </p:stCondLst>
                                        </p:cTn>
                                        <p:tgtEl>
                                          <p:spTgt spid="70"/>
                                        </p:tgtEl>
                                        <p:attrNameLst>
                                          <p:attrName>style.visibility</p:attrName>
                                        </p:attrNameLst>
                                      </p:cBhvr>
                                      <p:to>
                                        <p:strVal val="hidden"/>
                                      </p:to>
                                    </p:set>
                                  </p:childTnLst>
                                </p:cTn>
                              </p:par>
                              <p:par>
                                <p:cTn id="255" presetID="10" presetClass="exit" presetSubtype="0" fill="hold" grpId="1" nodeType="withEffect">
                                  <p:stCondLst>
                                    <p:cond delay="0"/>
                                  </p:stCondLst>
                                  <p:childTnLst>
                                    <p:animEffect transition="out" filter="fade">
                                      <p:cBhvr>
                                        <p:cTn id="256" dur="500"/>
                                        <p:tgtEl>
                                          <p:spTgt spid="71"/>
                                        </p:tgtEl>
                                      </p:cBhvr>
                                    </p:animEffect>
                                    <p:set>
                                      <p:cBhvr>
                                        <p:cTn id="257" dur="1" fill="hold">
                                          <p:stCondLst>
                                            <p:cond delay="499"/>
                                          </p:stCondLst>
                                        </p:cTn>
                                        <p:tgtEl>
                                          <p:spTgt spid="71"/>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77"/>
                                        </p:tgtEl>
                                      </p:cBhvr>
                                    </p:animEffect>
                                    <p:set>
                                      <p:cBhvr>
                                        <p:cTn id="260" dur="1" fill="hold">
                                          <p:stCondLst>
                                            <p:cond delay="499"/>
                                          </p:stCondLst>
                                        </p:cTn>
                                        <p:tgtEl>
                                          <p:spTgt spid="177"/>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76"/>
                                        </p:tgtEl>
                                      </p:cBhvr>
                                    </p:animEffect>
                                    <p:set>
                                      <p:cBhvr>
                                        <p:cTn id="263" dur="1" fill="hold">
                                          <p:stCondLst>
                                            <p:cond delay="499"/>
                                          </p:stCondLst>
                                        </p:cTn>
                                        <p:tgtEl>
                                          <p:spTgt spid="176"/>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7"/>
                                        </p:tgtEl>
                                      </p:cBhvr>
                                    </p:animEffect>
                                    <p:set>
                                      <p:cBhvr>
                                        <p:cTn id="266" dur="1" fill="hold">
                                          <p:stCondLst>
                                            <p:cond delay="499"/>
                                          </p:stCondLst>
                                        </p:cTn>
                                        <p:tgtEl>
                                          <p:spTgt spid="7"/>
                                        </p:tgtEl>
                                        <p:attrNameLst>
                                          <p:attrName>style.visibility</p:attrName>
                                        </p:attrNameLst>
                                      </p:cBhvr>
                                      <p:to>
                                        <p:strVal val="hidden"/>
                                      </p:to>
                                    </p:set>
                                  </p:childTnLst>
                                </p:cTn>
                              </p:par>
                              <p:par>
                                <p:cTn id="267" presetID="10" presetClass="exit" presetSubtype="0" fill="hold" grpId="1" nodeType="withEffect">
                                  <p:stCondLst>
                                    <p:cond delay="0"/>
                                  </p:stCondLst>
                                  <p:childTnLst>
                                    <p:animEffect transition="out" filter="fade">
                                      <p:cBhvr>
                                        <p:cTn id="268" dur="500"/>
                                        <p:tgtEl>
                                          <p:spTgt spid="182"/>
                                        </p:tgtEl>
                                      </p:cBhvr>
                                    </p:animEffect>
                                    <p:set>
                                      <p:cBhvr>
                                        <p:cTn id="269" dur="1" fill="hold">
                                          <p:stCondLst>
                                            <p:cond delay="499"/>
                                          </p:stCondLst>
                                        </p:cTn>
                                        <p:tgtEl>
                                          <p:spTgt spid="182"/>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62"/>
                                        </p:tgtEl>
                                      </p:cBhvr>
                                    </p:animEffect>
                                    <p:set>
                                      <p:cBhvr>
                                        <p:cTn id="272" dur="1" fill="hold">
                                          <p:stCondLst>
                                            <p:cond delay="499"/>
                                          </p:stCondLst>
                                        </p:cTn>
                                        <p:tgtEl>
                                          <p:spTgt spid="62"/>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88"/>
                                        </p:tgtEl>
                                      </p:cBhvr>
                                    </p:animEffect>
                                    <p:set>
                                      <p:cBhvr>
                                        <p:cTn id="275" dur="1" fill="hold">
                                          <p:stCondLst>
                                            <p:cond delay="499"/>
                                          </p:stCondLst>
                                        </p:cTn>
                                        <p:tgtEl>
                                          <p:spTgt spid="88"/>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92"/>
                                        </p:tgtEl>
                                      </p:cBhvr>
                                    </p:animEffect>
                                    <p:set>
                                      <p:cBhvr>
                                        <p:cTn id="278" dur="1" fill="hold">
                                          <p:stCondLst>
                                            <p:cond delay="499"/>
                                          </p:stCondLst>
                                        </p:cTn>
                                        <p:tgtEl>
                                          <p:spTgt spid="92"/>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105"/>
                                        </p:tgtEl>
                                      </p:cBhvr>
                                    </p:animEffect>
                                    <p:set>
                                      <p:cBhvr>
                                        <p:cTn id="281" dur="1" fill="hold">
                                          <p:stCondLst>
                                            <p:cond delay="499"/>
                                          </p:stCondLst>
                                        </p:cTn>
                                        <p:tgtEl>
                                          <p:spTgt spid="105"/>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91"/>
                                        </p:tgtEl>
                                      </p:cBhvr>
                                    </p:animEffect>
                                    <p:set>
                                      <p:cBhvr>
                                        <p:cTn id="284" dur="1" fill="hold">
                                          <p:stCondLst>
                                            <p:cond delay="499"/>
                                          </p:stCondLst>
                                        </p:cTn>
                                        <p:tgtEl>
                                          <p:spTgt spid="91"/>
                                        </p:tgtEl>
                                        <p:attrNameLst>
                                          <p:attrName>style.visibility</p:attrName>
                                        </p:attrNameLst>
                                      </p:cBhvr>
                                      <p:to>
                                        <p:strVal val="hidden"/>
                                      </p:to>
                                    </p:set>
                                  </p:childTnLst>
                                </p:cTn>
                              </p:par>
                              <p:par>
                                <p:cTn id="285" presetID="10" presetClass="exit" presetSubtype="0" fill="hold" grpId="1" nodeType="withEffect">
                                  <p:stCondLst>
                                    <p:cond delay="0"/>
                                  </p:stCondLst>
                                  <p:childTnLst>
                                    <p:animEffect transition="out" filter="fade">
                                      <p:cBhvr>
                                        <p:cTn id="286" dur="500"/>
                                        <p:tgtEl>
                                          <p:spTgt spid="132"/>
                                        </p:tgtEl>
                                      </p:cBhvr>
                                    </p:animEffect>
                                    <p:set>
                                      <p:cBhvr>
                                        <p:cTn id="287" dur="1" fill="hold">
                                          <p:stCondLst>
                                            <p:cond delay="499"/>
                                          </p:stCondLst>
                                        </p:cTn>
                                        <p:tgtEl>
                                          <p:spTgt spid="132"/>
                                        </p:tgtEl>
                                        <p:attrNameLst>
                                          <p:attrName>style.visibility</p:attrName>
                                        </p:attrNameLst>
                                      </p:cBhvr>
                                      <p:to>
                                        <p:strVal val="hidden"/>
                                      </p:to>
                                    </p:set>
                                  </p:childTnLst>
                                </p:cTn>
                              </p:par>
                              <p:par>
                                <p:cTn id="288" presetID="10" presetClass="exit" presetSubtype="0" fill="hold" grpId="1" nodeType="withEffect">
                                  <p:stCondLst>
                                    <p:cond delay="0"/>
                                  </p:stCondLst>
                                  <p:childTnLst>
                                    <p:animEffect transition="out" filter="fade">
                                      <p:cBhvr>
                                        <p:cTn id="289" dur="500"/>
                                        <p:tgtEl>
                                          <p:spTgt spid="131"/>
                                        </p:tgtEl>
                                      </p:cBhvr>
                                    </p:animEffect>
                                    <p:set>
                                      <p:cBhvr>
                                        <p:cTn id="290" dur="1" fill="hold">
                                          <p:stCondLst>
                                            <p:cond delay="499"/>
                                          </p:stCondLst>
                                        </p:cTn>
                                        <p:tgtEl>
                                          <p:spTgt spid="131"/>
                                        </p:tgtEl>
                                        <p:attrNameLst>
                                          <p:attrName>style.visibility</p:attrName>
                                        </p:attrNameLst>
                                      </p:cBhvr>
                                      <p:to>
                                        <p:strVal val="hidden"/>
                                      </p:to>
                                    </p:set>
                                  </p:childTnLst>
                                </p:cTn>
                              </p:par>
                              <p:par>
                                <p:cTn id="291" presetID="10" presetClass="exit" presetSubtype="0" fill="hold" nodeType="withEffect">
                                  <p:stCondLst>
                                    <p:cond delay="0"/>
                                  </p:stCondLst>
                                  <p:childTnLst>
                                    <p:animEffect transition="out" filter="fade">
                                      <p:cBhvr>
                                        <p:cTn id="292" dur="500"/>
                                        <p:tgtEl>
                                          <p:spTgt spid="32"/>
                                        </p:tgtEl>
                                      </p:cBhvr>
                                    </p:animEffect>
                                    <p:set>
                                      <p:cBhvr>
                                        <p:cTn id="293" dur="1" fill="hold">
                                          <p:stCondLst>
                                            <p:cond delay="499"/>
                                          </p:stCondLst>
                                        </p:cTn>
                                        <p:tgtEl>
                                          <p:spTgt spid="32"/>
                                        </p:tgtEl>
                                        <p:attrNameLst>
                                          <p:attrName>style.visibility</p:attrName>
                                        </p:attrNameLst>
                                      </p:cBhvr>
                                      <p:to>
                                        <p:strVal val="hidden"/>
                                      </p:to>
                                    </p:set>
                                  </p:childTnLst>
                                </p:cTn>
                              </p:par>
                              <p:par>
                                <p:cTn id="294" presetID="10" presetClass="exit" presetSubtype="0" fill="hold" nodeType="withEffect">
                                  <p:stCondLst>
                                    <p:cond delay="0"/>
                                  </p:stCondLst>
                                  <p:childTnLst>
                                    <p:animEffect transition="out" filter="fade">
                                      <p:cBhvr>
                                        <p:cTn id="295" dur="500"/>
                                        <p:tgtEl>
                                          <p:spTgt spid="161"/>
                                        </p:tgtEl>
                                      </p:cBhvr>
                                    </p:animEffect>
                                    <p:set>
                                      <p:cBhvr>
                                        <p:cTn id="296" dur="1" fill="hold">
                                          <p:stCondLst>
                                            <p:cond delay="499"/>
                                          </p:stCondLst>
                                        </p:cTn>
                                        <p:tgtEl>
                                          <p:spTgt spid="161"/>
                                        </p:tgtEl>
                                        <p:attrNameLst>
                                          <p:attrName>style.visibility</p:attrName>
                                        </p:attrNameLst>
                                      </p:cBhvr>
                                      <p:to>
                                        <p:strVal val="hidden"/>
                                      </p:to>
                                    </p:set>
                                  </p:childTnLst>
                                </p:cTn>
                              </p:par>
                              <p:par>
                                <p:cTn id="297" presetID="10" presetClass="exit" presetSubtype="0" fill="hold" grpId="1" nodeType="withEffect">
                                  <p:stCondLst>
                                    <p:cond delay="0"/>
                                  </p:stCondLst>
                                  <p:childTnLst>
                                    <p:animEffect transition="out" filter="fade">
                                      <p:cBhvr>
                                        <p:cTn id="298" dur="500"/>
                                        <p:tgtEl>
                                          <p:spTgt spid="179"/>
                                        </p:tgtEl>
                                      </p:cBhvr>
                                    </p:animEffect>
                                    <p:set>
                                      <p:cBhvr>
                                        <p:cTn id="299" dur="1" fill="hold">
                                          <p:stCondLst>
                                            <p:cond delay="499"/>
                                          </p:stCondLst>
                                        </p:cTn>
                                        <p:tgtEl>
                                          <p:spTgt spid="179"/>
                                        </p:tgtEl>
                                        <p:attrNameLst>
                                          <p:attrName>style.visibility</p:attrName>
                                        </p:attrNameLst>
                                      </p:cBhvr>
                                      <p:to>
                                        <p:strVal val="hidden"/>
                                      </p:to>
                                    </p:set>
                                  </p:childTnLst>
                                </p:cTn>
                              </p:par>
                              <p:par>
                                <p:cTn id="300" presetID="10" presetClass="exit" presetSubtype="0" fill="hold" nodeType="withEffect">
                                  <p:stCondLst>
                                    <p:cond delay="0"/>
                                  </p:stCondLst>
                                  <p:childTnLst>
                                    <p:animEffect transition="out" filter="fade">
                                      <p:cBhvr>
                                        <p:cTn id="301" dur="500"/>
                                        <p:tgtEl>
                                          <p:spTgt spid="181"/>
                                        </p:tgtEl>
                                      </p:cBhvr>
                                    </p:animEffect>
                                    <p:set>
                                      <p:cBhvr>
                                        <p:cTn id="302" dur="1" fill="hold">
                                          <p:stCondLst>
                                            <p:cond delay="499"/>
                                          </p:stCondLst>
                                        </p:cTn>
                                        <p:tgtEl>
                                          <p:spTgt spid="181"/>
                                        </p:tgtEl>
                                        <p:attrNameLst>
                                          <p:attrName>style.visibility</p:attrName>
                                        </p:attrNameLst>
                                      </p:cBhvr>
                                      <p:to>
                                        <p:strVal val="hidden"/>
                                      </p:to>
                                    </p:set>
                                  </p:childTnLst>
                                </p:cTn>
                              </p:par>
                              <p:par>
                                <p:cTn id="303" presetID="10" presetClass="exit" presetSubtype="0" fill="hold" nodeType="withEffect">
                                  <p:stCondLst>
                                    <p:cond delay="0"/>
                                  </p:stCondLst>
                                  <p:childTnLst>
                                    <p:animEffect transition="out" filter="fade">
                                      <p:cBhvr>
                                        <p:cTn id="304" dur="500"/>
                                        <p:tgtEl>
                                          <p:spTgt spid="188"/>
                                        </p:tgtEl>
                                      </p:cBhvr>
                                    </p:animEffect>
                                    <p:set>
                                      <p:cBhvr>
                                        <p:cTn id="305" dur="1" fill="hold">
                                          <p:stCondLst>
                                            <p:cond delay="499"/>
                                          </p:stCondLst>
                                        </p:cTn>
                                        <p:tgtEl>
                                          <p:spTgt spid="188"/>
                                        </p:tgtEl>
                                        <p:attrNameLst>
                                          <p:attrName>style.visibility</p:attrName>
                                        </p:attrNameLst>
                                      </p:cBhvr>
                                      <p:to>
                                        <p:strVal val="hidden"/>
                                      </p:to>
                                    </p:set>
                                  </p:childTnLst>
                                </p:cTn>
                              </p:par>
                              <p:par>
                                <p:cTn id="306" presetID="10" presetClass="exit" presetSubtype="0" fill="hold" grpId="1" nodeType="withEffect">
                                  <p:stCondLst>
                                    <p:cond delay="0"/>
                                  </p:stCondLst>
                                  <p:childTnLst>
                                    <p:animEffect transition="out" filter="fade">
                                      <p:cBhvr>
                                        <p:cTn id="307" dur="500"/>
                                        <p:tgtEl>
                                          <p:spTgt spid="74"/>
                                        </p:tgtEl>
                                      </p:cBhvr>
                                    </p:animEffect>
                                    <p:set>
                                      <p:cBhvr>
                                        <p:cTn id="308" dur="1" fill="hold">
                                          <p:stCondLst>
                                            <p:cond delay="499"/>
                                          </p:stCondLst>
                                        </p:cTn>
                                        <p:tgtEl>
                                          <p:spTgt spid="74"/>
                                        </p:tgtEl>
                                        <p:attrNameLst>
                                          <p:attrName>style.visibility</p:attrName>
                                        </p:attrNameLst>
                                      </p:cBhvr>
                                      <p:to>
                                        <p:strVal val="hidden"/>
                                      </p:to>
                                    </p:set>
                                  </p:childTnLst>
                                </p:cTn>
                              </p:par>
                              <p:par>
                                <p:cTn id="309" presetID="10" presetClass="exit" presetSubtype="0" fill="hold" grpId="1" nodeType="withEffect">
                                  <p:stCondLst>
                                    <p:cond delay="0"/>
                                  </p:stCondLst>
                                  <p:childTnLst>
                                    <p:animEffect transition="out" filter="fade">
                                      <p:cBhvr>
                                        <p:cTn id="310" dur="500"/>
                                        <p:tgtEl>
                                          <p:spTgt spid="73"/>
                                        </p:tgtEl>
                                      </p:cBhvr>
                                    </p:animEffect>
                                    <p:set>
                                      <p:cBhvr>
                                        <p:cTn id="311" dur="1" fill="hold">
                                          <p:stCondLst>
                                            <p:cond delay="499"/>
                                          </p:stCondLst>
                                        </p:cTn>
                                        <p:tgtEl>
                                          <p:spTgt spid="7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3" grpId="1" animBg="1"/>
      <p:bldP spid="74" grpId="0" animBg="1"/>
      <p:bldP spid="74" grpId="1" animBg="1"/>
      <p:bldP spid="180" grpId="0"/>
      <p:bldP spid="182" grpId="0"/>
      <p:bldP spid="182" grpId="1"/>
      <p:bldP spid="71" grpId="0" animBg="1"/>
      <p:bldP spid="71" grpId="1" animBg="1"/>
      <p:bldP spid="114" grpId="0" animBg="1"/>
      <p:bldP spid="111" grpId="0" animBg="1"/>
      <p:bldP spid="112" grpId="0" animBg="1"/>
      <p:bldP spid="75" grpId="0" animBg="1"/>
      <p:bldP spid="75" grpId="1" animBg="1"/>
      <p:bldP spid="76" grpId="0" animBg="1"/>
      <p:bldP spid="76" grpId="1" animBg="1"/>
      <p:bldP spid="131" grpId="0" animBg="1"/>
      <p:bldP spid="131" grpId="1" animBg="1"/>
      <p:bldP spid="132" grpId="0" animBg="1"/>
      <p:bldP spid="132" grpId="1" animBg="1"/>
      <p:bldP spid="178" grpId="0" animBg="1"/>
      <p:bldP spid="179" grpId="0" animBg="1"/>
      <p:bldP spid="179" grpId="1" animBg="1"/>
      <p:bldP spid="19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Trapezoid 84"/>
          <p:cNvSpPr/>
          <p:nvPr/>
        </p:nvSpPr>
        <p:spPr>
          <a:xfrm rot="16200000" flipV="1">
            <a:off x="3645368" y="2516607"/>
            <a:ext cx="2581678" cy="526062"/>
          </a:xfrm>
          <a:prstGeom prst="trapezoid">
            <a:avLst>
              <a:gd name="adj" fmla="val 0"/>
            </a:avLst>
          </a:prstGeom>
          <a:solidFill>
            <a:srgbClr val="F9965B">
              <a:alpha val="35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87" name="Group 86"/>
          <p:cNvGrpSpPr/>
          <p:nvPr/>
        </p:nvGrpSpPr>
        <p:grpSpPr>
          <a:xfrm rot="16200000" flipH="1">
            <a:off x="3934704" y="1851547"/>
            <a:ext cx="2007235" cy="526065"/>
            <a:chOff x="2482436" y="3085594"/>
            <a:chExt cx="2676313" cy="701420"/>
          </a:xfrm>
          <a:solidFill>
            <a:srgbClr val="F9965B">
              <a:alpha val="35000"/>
            </a:srgbClr>
          </a:solidFill>
          <a:effectLst/>
        </p:grpSpPr>
        <p:sp>
          <p:nvSpPr>
            <p:cNvPr id="88" name="Trapezoid 87"/>
            <p:cNvSpPr/>
            <p:nvPr/>
          </p:nvSpPr>
          <p:spPr>
            <a:xfrm>
              <a:off x="2482436" y="3085598"/>
              <a:ext cx="1968919" cy="701416"/>
            </a:xfrm>
            <a:prstGeom prst="trapezoid">
              <a:avLst>
                <a:gd name="adj" fmla="val 0"/>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9" name="Right Triangle 88"/>
            <p:cNvSpPr/>
            <p:nvPr/>
          </p:nvSpPr>
          <p:spPr>
            <a:xfrm flipV="1">
              <a:off x="4451350" y="3085594"/>
              <a:ext cx="707399" cy="695511"/>
            </a:xfrm>
            <a:prstGeom prst="rtTriangl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130" name="Group 129"/>
          <p:cNvGrpSpPr/>
          <p:nvPr/>
        </p:nvGrpSpPr>
        <p:grpSpPr>
          <a:xfrm>
            <a:off x="4489704" y="832104"/>
            <a:ext cx="996275" cy="1064621"/>
            <a:chOff x="3648456" y="548640"/>
            <a:chExt cx="996275" cy="1064621"/>
          </a:xfrm>
        </p:grpSpPr>
        <p:grpSp>
          <p:nvGrpSpPr>
            <p:cNvPr id="131" name="Group 130"/>
            <p:cNvGrpSpPr/>
            <p:nvPr/>
          </p:nvGrpSpPr>
          <p:grpSpPr>
            <a:xfrm>
              <a:off x="3648456" y="548640"/>
              <a:ext cx="795392" cy="945270"/>
              <a:chOff x="4020806" y="3012206"/>
              <a:chExt cx="795392" cy="945270"/>
            </a:xfrm>
          </p:grpSpPr>
          <p:sp>
            <p:nvSpPr>
              <p:cNvPr id="133" name="Parallelogram 132"/>
              <p:cNvSpPr/>
              <p:nvPr/>
            </p:nvSpPr>
            <p:spPr>
              <a:xfrm rot="5400000" flipV="1">
                <a:off x="3963798" y="3109249"/>
                <a:ext cx="915664" cy="769840"/>
              </a:xfrm>
              <a:prstGeom prst="parallelogram">
                <a:avLst>
                  <a:gd name="adj" fmla="val 27498"/>
                </a:avLst>
              </a:prstGeom>
              <a:solidFill>
                <a:srgbClr val="A7C4D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4" name="Picture 1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20806" y="3012206"/>
                <a:ext cx="795392" cy="945270"/>
              </a:xfrm>
              <a:prstGeom prst="rect">
                <a:avLst/>
              </a:prstGeom>
            </p:spPr>
          </p:pic>
        </p:grpSp>
        <p:pic>
          <p:nvPicPr>
            <p:cNvPr id="132" name="Picture 131"/>
            <p:cNvPicPr>
              <a:picLocks noChangeAspect="1"/>
            </p:cNvPicPr>
            <p:nvPr/>
          </p:nvPicPr>
          <p:blipFill rotWithShape="1">
            <a:blip r:embed="rId5" cstate="print">
              <a:extLst>
                <a:ext uri="{28A0092B-C50C-407E-A947-70E740481C1C}">
                  <a14:useLocalDpi xmlns:a14="http://schemas.microsoft.com/office/drawing/2010/main" val="0"/>
                </a:ext>
              </a:extLst>
            </a:blip>
            <a:srcRect l="46827"/>
            <a:stretch/>
          </p:blipFill>
          <p:spPr>
            <a:xfrm>
              <a:off x="4153452" y="889235"/>
              <a:ext cx="491279" cy="724026"/>
            </a:xfrm>
            <a:prstGeom prst="rect">
              <a:avLst/>
            </a:prstGeom>
            <a:ln w="12700">
              <a:noFill/>
            </a:ln>
          </p:spPr>
        </p:pic>
      </p:grpSp>
      <p:grpSp>
        <p:nvGrpSpPr>
          <p:cNvPr id="40" name="Group 39"/>
          <p:cNvGrpSpPr/>
          <p:nvPr/>
        </p:nvGrpSpPr>
        <p:grpSpPr>
          <a:xfrm rot="16200000" flipV="1">
            <a:off x="4212413" y="3085436"/>
            <a:ext cx="1447589" cy="526065"/>
            <a:chOff x="3228631" y="3085594"/>
            <a:chExt cx="1930118" cy="701420"/>
          </a:xfrm>
          <a:solidFill>
            <a:srgbClr val="F9965B">
              <a:alpha val="35000"/>
            </a:srgbClr>
          </a:solidFill>
          <a:effectLst/>
        </p:grpSpPr>
        <p:sp>
          <p:nvSpPr>
            <p:cNvPr id="41" name="Trapezoid 40"/>
            <p:cNvSpPr/>
            <p:nvPr/>
          </p:nvSpPr>
          <p:spPr>
            <a:xfrm>
              <a:off x="3228631" y="3085598"/>
              <a:ext cx="1222724" cy="701416"/>
            </a:xfrm>
            <a:prstGeom prst="trapezoid">
              <a:avLst>
                <a:gd name="adj" fmla="val 0"/>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2" name="Right Triangle 41"/>
            <p:cNvSpPr/>
            <p:nvPr/>
          </p:nvSpPr>
          <p:spPr>
            <a:xfrm flipV="1">
              <a:off x="4451350" y="3085594"/>
              <a:ext cx="707399" cy="695511"/>
            </a:xfrm>
            <a:prstGeom prst="rtTriangl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37" name="Group 36"/>
          <p:cNvGrpSpPr/>
          <p:nvPr/>
        </p:nvGrpSpPr>
        <p:grpSpPr>
          <a:xfrm flipH="1" flipV="1">
            <a:off x="4715434" y="2602063"/>
            <a:ext cx="1974284" cy="526064"/>
            <a:chOff x="2526371" y="3085594"/>
            <a:chExt cx="2632378" cy="701418"/>
          </a:xfrm>
          <a:solidFill>
            <a:srgbClr val="F9965B">
              <a:alpha val="35000"/>
            </a:srgbClr>
          </a:solidFill>
          <a:effectLst/>
        </p:grpSpPr>
        <p:sp>
          <p:nvSpPr>
            <p:cNvPr id="38" name="Trapezoid 37"/>
            <p:cNvSpPr/>
            <p:nvPr/>
          </p:nvSpPr>
          <p:spPr>
            <a:xfrm>
              <a:off x="2526371" y="3085596"/>
              <a:ext cx="1924980" cy="701416"/>
            </a:xfrm>
            <a:prstGeom prst="trapezoid">
              <a:avLst>
                <a:gd name="adj" fmla="val 0"/>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9" name="Right Triangle 38"/>
            <p:cNvSpPr/>
            <p:nvPr/>
          </p:nvSpPr>
          <p:spPr>
            <a:xfrm flipV="1">
              <a:off x="4451350" y="3085594"/>
              <a:ext cx="707399" cy="695511"/>
            </a:xfrm>
            <a:prstGeom prst="rtTriangl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90" name="Group 89"/>
          <p:cNvGrpSpPr/>
          <p:nvPr/>
        </p:nvGrpSpPr>
        <p:grpSpPr>
          <a:xfrm>
            <a:off x="2991609" y="2599946"/>
            <a:ext cx="2221237" cy="526064"/>
            <a:chOff x="2197100" y="3085594"/>
            <a:chExt cx="2961649" cy="701418"/>
          </a:xfrm>
          <a:solidFill>
            <a:srgbClr val="F9965B">
              <a:alpha val="35000"/>
            </a:srgbClr>
          </a:solidFill>
          <a:effectLst/>
        </p:grpSpPr>
        <p:sp>
          <p:nvSpPr>
            <p:cNvPr id="91" name="Trapezoid 90"/>
            <p:cNvSpPr/>
            <p:nvPr/>
          </p:nvSpPr>
          <p:spPr>
            <a:xfrm>
              <a:off x="2197100" y="3085596"/>
              <a:ext cx="2254250" cy="701416"/>
            </a:xfrm>
            <a:prstGeom prst="trapezoid">
              <a:avLst>
                <a:gd name="adj" fmla="val 0"/>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2" name="Right Triangle 91"/>
            <p:cNvSpPr/>
            <p:nvPr/>
          </p:nvSpPr>
          <p:spPr>
            <a:xfrm flipV="1">
              <a:off x="4451350" y="3085594"/>
              <a:ext cx="707399" cy="695511"/>
            </a:xfrm>
            <a:prstGeom prst="rtTriangl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cxnSp>
        <p:nvCxnSpPr>
          <p:cNvPr id="80" name="Straight Connector 79"/>
          <p:cNvCxnSpPr/>
          <p:nvPr/>
        </p:nvCxnSpPr>
        <p:spPr>
          <a:xfrm flipV="1">
            <a:off x="5150782" y="1604964"/>
            <a:ext cx="0" cy="1079368"/>
          </a:xfrm>
          <a:prstGeom prst="line">
            <a:avLst/>
          </a:prstGeom>
          <a:ln w="38100"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V="1">
            <a:off x="5124725" y="1603355"/>
            <a:ext cx="0" cy="2467123"/>
          </a:xfrm>
          <a:prstGeom prst="line">
            <a:avLst/>
          </a:prstGeom>
          <a:ln w="38100"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2990851" y="2684332"/>
            <a:ext cx="2141974"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94" name="Oval 93"/>
          <p:cNvSpPr/>
          <p:nvPr/>
        </p:nvSpPr>
        <p:spPr>
          <a:xfrm>
            <a:off x="5099217" y="1551712"/>
            <a:ext cx="65761" cy="65761"/>
          </a:xfrm>
          <a:prstGeom prst="ellipse">
            <a:avLst/>
          </a:prstGeom>
          <a:solidFill>
            <a:srgbClr val="00B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72" name="Group 71"/>
          <p:cNvGrpSpPr/>
          <p:nvPr/>
        </p:nvGrpSpPr>
        <p:grpSpPr>
          <a:xfrm>
            <a:off x="4648752" y="4065713"/>
            <a:ext cx="577623" cy="691938"/>
            <a:chOff x="2994015" y="3946194"/>
            <a:chExt cx="739889" cy="945779"/>
          </a:xfrm>
        </p:grpSpPr>
        <p:sp>
          <p:nvSpPr>
            <p:cNvPr id="73" name="Isosceles Triangle 72"/>
            <p:cNvSpPr/>
            <p:nvPr/>
          </p:nvSpPr>
          <p:spPr>
            <a:xfrm flipV="1">
              <a:off x="2994015" y="3946194"/>
              <a:ext cx="739889" cy="671059"/>
            </a:xfrm>
            <a:prstGeom prst="triangle">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74" name="Rectangle 73"/>
            <p:cNvSpPr/>
            <p:nvPr/>
          </p:nvSpPr>
          <p:spPr>
            <a:xfrm flipV="1">
              <a:off x="2994015" y="4245301"/>
              <a:ext cx="739889" cy="646672"/>
            </a:xfrm>
            <a:prstGeom prst="rect">
              <a:avLst/>
            </a:prstGeom>
            <a:solidFill>
              <a:schemeClr val="tx1">
                <a:lumMod val="65000"/>
                <a:lumOff val="3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sp>
        <p:nvSpPr>
          <p:cNvPr id="60" name="Title 1"/>
          <p:cNvSpPr>
            <a:spLocks noGrp="1"/>
          </p:cNvSpPr>
          <p:nvPr>
            <p:ph type="title"/>
          </p:nvPr>
        </p:nvSpPr>
        <p:spPr>
          <a:xfrm>
            <a:off x="0" y="0"/>
            <a:ext cx="9144000" cy="621792"/>
          </a:xfrm>
        </p:spPr>
        <p:txBody>
          <a:bodyPr>
            <a:noAutofit/>
          </a:bodyPr>
          <a:lstStyle/>
          <a:p>
            <a:r>
              <a:rPr lang="en-US" dirty="0"/>
              <a:t>Direct-only transient imaging</a:t>
            </a:r>
          </a:p>
        </p:txBody>
      </p:sp>
      <p:sp>
        <p:nvSpPr>
          <p:cNvPr id="100" name="Rectangle 99"/>
          <p:cNvSpPr/>
          <p:nvPr/>
        </p:nvSpPr>
        <p:spPr>
          <a:xfrm>
            <a:off x="5385773" y="984428"/>
            <a:ext cx="967107" cy="461665"/>
          </a:xfrm>
          <a:prstGeom prst="rect">
            <a:avLst/>
          </a:prstGeom>
        </p:spPr>
        <p:txBody>
          <a:bodyPr wrap="square">
            <a:spAutoFit/>
          </a:bodyPr>
          <a:lstStyle/>
          <a:p>
            <a:pPr lvl="0" algn="ctr">
              <a:spcBef>
                <a:spcPct val="20000"/>
              </a:spcBef>
            </a:pPr>
            <a:r>
              <a:rPr lang="en-US" sz="2400" dirty="0">
                <a:solidFill>
                  <a:schemeClr val="bg1"/>
                </a:solidFill>
              </a:rPr>
              <a:t>scene</a:t>
            </a:r>
          </a:p>
        </p:txBody>
      </p:sp>
      <p:sp>
        <p:nvSpPr>
          <p:cNvPr id="102" name="Rectangle 101"/>
          <p:cNvSpPr/>
          <p:nvPr/>
        </p:nvSpPr>
        <p:spPr>
          <a:xfrm>
            <a:off x="3137057" y="3450436"/>
            <a:ext cx="1774149" cy="461665"/>
          </a:xfrm>
          <a:prstGeom prst="rect">
            <a:avLst/>
          </a:prstGeom>
        </p:spPr>
        <p:txBody>
          <a:bodyPr wrap="square">
            <a:spAutoFit/>
          </a:bodyPr>
          <a:lstStyle/>
          <a:p>
            <a:pPr lvl="0" algn="ctr">
              <a:spcBef>
                <a:spcPct val="20000"/>
              </a:spcBef>
            </a:pPr>
            <a:r>
              <a:rPr lang="en-US" sz="2400" dirty="0" err="1">
                <a:solidFill>
                  <a:schemeClr val="bg1"/>
                </a:solidFill>
              </a:rPr>
              <a:t>beamsplitter</a:t>
            </a:r>
            <a:endParaRPr lang="en-US" sz="2400" dirty="0">
              <a:solidFill>
                <a:schemeClr val="bg1"/>
              </a:solidFill>
            </a:endParaRPr>
          </a:p>
        </p:txBody>
      </p:sp>
      <p:sp>
        <p:nvSpPr>
          <p:cNvPr id="111" name="Rectangle 110"/>
          <p:cNvSpPr/>
          <p:nvPr/>
        </p:nvSpPr>
        <p:spPr>
          <a:xfrm>
            <a:off x="3254472" y="4034562"/>
            <a:ext cx="1539320" cy="461665"/>
          </a:xfrm>
          <a:prstGeom prst="rect">
            <a:avLst/>
          </a:prstGeom>
        </p:spPr>
        <p:txBody>
          <a:bodyPr wrap="square">
            <a:spAutoFit/>
          </a:bodyPr>
          <a:lstStyle/>
          <a:p>
            <a:pPr lvl="0" algn="ctr">
              <a:spcBef>
                <a:spcPct val="20000"/>
              </a:spcBef>
            </a:pPr>
            <a:r>
              <a:rPr lang="en-US" sz="2400" dirty="0" smtClean="0">
                <a:solidFill>
                  <a:schemeClr val="bg1"/>
                </a:solidFill>
              </a:rPr>
              <a:t>regular</a:t>
            </a:r>
            <a:endParaRPr lang="en-US" sz="2400" dirty="0">
              <a:solidFill>
                <a:schemeClr val="bg1"/>
              </a:solidFill>
            </a:endParaRPr>
          </a:p>
        </p:txBody>
      </p:sp>
      <p:sp>
        <p:nvSpPr>
          <p:cNvPr id="112" name="Rectangle 111"/>
          <p:cNvSpPr/>
          <p:nvPr/>
        </p:nvSpPr>
        <p:spPr>
          <a:xfrm>
            <a:off x="3256588" y="4343347"/>
            <a:ext cx="1539320" cy="461665"/>
          </a:xfrm>
          <a:prstGeom prst="rect">
            <a:avLst/>
          </a:prstGeom>
        </p:spPr>
        <p:txBody>
          <a:bodyPr wrap="square">
            <a:spAutoFit/>
          </a:bodyPr>
          <a:lstStyle/>
          <a:p>
            <a:pPr lvl="0" algn="ctr">
              <a:spcBef>
                <a:spcPct val="20000"/>
              </a:spcBef>
            </a:pPr>
            <a:r>
              <a:rPr lang="en-US" sz="2400" dirty="0">
                <a:solidFill>
                  <a:schemeClr val="bg1"/>
                </a:solidFill>
              </a:rPr>
              <a:t>camera</a:t>
            </a:r>
          </a:p>
        </p:txBody>
      </p:sp>
      <p:sp>
        <p:nvSpPr>
          <p:cNvPr id="52" name="Oval 51"/>
          <p:cNvSpPr/>
          <p:nvPr/>
        </p:nvSpPr>
        <p:spPr>
          <a:xfrm>
            <a:off x="2149179" y="2833645"/>
            <a:ext cx="51980" cy="51980"/>
          </a:xfrm>
          <a:prstGeom prst="ellipse">
            <a:avLst/>
          </a:prstGeom>
          <a:solidFill>
            <a:srgbClr val="FF995D"/>
          </a:solidFill>
          <a:ln w="38100">
            <a:solidFill>
              <a:srgbClr val="F996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3" name="Isosceles Triangle 52"/>
          <p:cNvSpPr/>
          <p:nvPr/>
        </p:nvSpPr>
        <p:spPr>
          <a:xfrm rot="16200000">
            <a:off x="2314094" y="2448749"/>
            <a:ext cx="528066" cy="826455"/>
          </a:xfrm>
          <a:prstGeom prst="triangle">
            <a:avLst/>
          </a:prstGeom>
          <a:solidFill>
            <a:srgbClr val="F9965B">
              <a:alpha val="35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9" name="Rectangle 58"/>
          <p:cNvSpPr/>
          <p:nvPr/>
        </p:nvSpPr>
        <p:spPr>
          <a:xfrm>
            <a:off x="975763" y="2468867"/>
            <a:ext cx="1350725" cy="461665"/>
          </a:xfrm>
          <a:prstGeom prst="rect">
            <a:avLst/>
          </a:prstGeom>
        </p:spPr>
        <p:txBody>
          <a:bodyPr wrap="square">
            <a:spAutoFit/>
          </a:bodyPr>
          <a:lstStyle/>
          <a:p>
            <a:pPr lvl="0" algn="ctr">
              <a:spcBef>
                <a:spcPct val="20000"/>
              </a:spcBef>
            </a:pPr>
            <a:r>
              <a:rPr lang="en-US" sz="2400" dirty="0" smtClean="0">
                <a:solidFill>
                  <a:schemeClr val="bg1"/>
                </a:solidFill>
              </a:rPr>
              <a:t>point</a:t>
            </a:r>
            <a:endParaRPr lang="en-US" sz="2400" dirty="0">
              <a:solidFill>
                <a:schemeClr val="bg1"/>
              </a:solidFill>
            </a:endParaRPr>
          </a:p>
        </p:txBody>
      </p:sp>
      <p:grpSp>
        <p:nvGrpSpPr>
          <p:cNvPr id="34" name="Group 33"/>
          <p:cNvGrpSpPr/>
          <p:nvPr/>
        </p:nvGrpSpPr>
        <p:grpSpPr>
          <a:xfrm flipH="1" flipV="1">
            <a:off x="4703408" y="2602064"/>
            <a:ext cx="1986309" cy="526064"/>
            <a:chOff x="2510337" y="3085594"/>
            <a:chExt cx="2648412" cy="701418"/>
          </a:xfrm>
          <a:solidFill>
            <a:srgbClr val="F9965B">
              <a:alpha val="35000"/>
            </a:srgbClr>
          </a:solidFill>
          <a:effectLst/>
        </p:grpSpPr>
        <p:sp>
          <p:nvSpPr>
            <p:cNvPr id="35" name="Trapezoid 34"/>
            <p:cNvSpPr/>
            <p:nvPr/>
          </p:nvSpPr>
          <p:spPr>
            <a:xfrm>
              <a:off x="2510337" y="3085596"/>
              <a:ext cx="1941015" cy="701416"/>
            </a:xfrm>
            <a:prstGeom prst="trapezoid">
              <a:avLst>
                <a:gd name="adj" fmla="val 0"/>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6" name="Right Triangle 35"/>
            <p:cNvSpPr/>
            <p:nvPr/>
          </p:nvSpPr>
          <p:spPr>
            <a:xfrm flipV="1">
              <a:off x="4451350" y="3085594"/>
              <a:ext cx="707399" cy="695511"/>
            </a:xfrm>
            <a:prstGeom prst="rtTriangl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cxnSp>
        <p:nvCxnSpPr>
          <p:cNvPr id="43" name="Straight Connector 42"/>
          <p:cNvCxnSpPr/>
          <p:nvPr/>
        </p:nvCxnSpPr>
        <p:spPr>
          <a:xfrm>
            <a:off x="5122206" y="2723623"/>
            <a:ext cx="1580163" cy="0"/>
          </a:xfrm>
          <a:prstGeom prst="line">
            <a:avLst/>
          </a:prstGeom>
          <a:ln w="38100">
            <a:solidFill>
              <a:srgbClr val="F9965B"/>
            </a:solidFill>
            <a:prstDash val="solid"/>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5740658" y="3623310"/>
            <a:ext cx="1933575" cy="0"/>
          </a:xfrm>
          <a:prstGeom prst="line">
            <a:avLst/>
          </a:prstGeom>
          <a:ln w="50800">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6042889" y="3698689"/>
            <a:ext cx="2269801" cy="461665"/>
          </a:xfrm>
          <a:prstGeom prst="rect">
            <a:avLst/>
          </a:prstGeom>
        </p:spPr>
        <p:txBody>
          <a:bodyPr wrap="square">
            <a:spAutoFit/>
          </a:bodyPr>
          <a:lstStyle/>
          <a:p>
            <a:pPr lvl="0" algn="ctr">
              <a:spcBef>
                <a:spcPct val="20000"/>
              </a:spcBef>
            </a:pPr>
            <a:r>
              <a:rPr lang="en-US" sz="2400" dirty="0">
                <a:solidFill>
                  <a:schemeClr val="bg1"/>
                </a:solidFill>
              </a:rPr>
              <a:t>translation stage</a:t>
            </a:r>
          </a:p>
        </p:txBody>
      </p:sp>
      <p:grpSp>
        <p:nvGrpSpPr>
          <p:cNvPr id="46" name="Group 45"/>
          <p:cNvGrpSpPr/>
          <p:nvPr/>
        </p:nvGrpSpPr>
        <p:grpSpPr>
          <a:xfrm>
            <a:off x="6672573" y="2160528"/>
            <a:ext cx="64087" cy="1399032"/>
            <a:chOff x="5781897" y="2056255"/>
            <a:chExt cx="85449" cy="1865376"/>
          </a:xfrm>
        </p:grpSpPr>
        <p:sp>
          <p:nvSpPr>
            <p:cNvPr id="47" name="Rectangle 46"/>
            <p:cNvSpPr/>
            <p:nvPr/>
          </p:nvSpPr>
          <p:spPr>
            <a:xfrm>
              <a:off x="5821626" y="2056255"/>
              <a:ext cx="45720" cy="1865376"/>
            </a:xfrm>
            <a:prstGeom prst="rect">
              <a:avLst/>
            </a:prstGeom>
            <a:solidFill>
              <a:srgbClr val="595959"/>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8" name="Rectangle 47"/>
            <p:cNvSpPr/>
            <p:nvPr/>
          </p:nvSpPr>
          <p:spPr>
            <a:xfrm>
              <a:off x="5781897" y="2056255"/>
              <a:ext cx="45720" cy="1865376"/>
            </a:xfrm>
            <a:prstGeom prst="rect">
              <a:avLst/>
            </a:prstGeom>
            <a:solidFill>
              <a:srgbClr val="A7C4D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49" name="Rectangle 48"/>
          <p:cNvSpPr/>
          <p:nvPr/>
        </p:nvSpPr>
        <p:spPr>
          <a:xfrm>
            <a:off x="6693095" y="1764792"/>
            <a:ext cx="977416" cy="461665"/>
          </a:xfrm>
          <a:prstGeom prst="rect">
            <a:avLst/>
          </a:prstGeom>
        </p:spPr>
        <p:txBody>
          <a:bodyPr wrap="square">
            <a:spAutoFit/>
          </a:bodyPr>
          <a:lstStyle/>
          <a:p>
            <a:pPr lvl="0" algn="ctr">
              <a:spcBef>
                <a:spcPct val="20000"/>
              </a:spcBef>
            </a:pPr>
            <a:r>
              <a:rPr lang="en-US" sz="2400" dirty="0">
                <a:solidFill>
                  <a:schemeClr val="bg1"/>
                </a:solidFill>
              </a:rPr>
              <a:t>mirror</a:t>
            </a:r>
          </a:p>
        </p:txBody>
      </p:sp>
      <p:cxnSp>
        <p:nvCxnSpPr>
          <p:cNvPr id="63" name="Straight Connector 62"/>
          <p:cNvCxnSpPr/>
          <p:nvPr/>
        </p:nvCxnSpPr>
        <p:spPr>
          <a:xfrm>
            <a:off x="2990850" y="2726004"/>
            <a:ext cx="2131356" cy="0"/>
          </a:xfrm>
          <a:prstGeom prst="line">
            <a:avLst/>
          </a:prstGeom>
          <a:ln w="38100">
            <a:solidFill>
              <a:srgbClr val="F9965B"/>
            </a:solidFill>
            <a:prstDash val="solid"/>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5122206" y="2723623"/>
            <a:ext cx="1580163" cy="0"/>
          </a:xfrm>
          <a:prstGeom prst="line">
            <a:avLst/>
          </a:prstGeom>
          <a:ln w="38100">
            <a:solidFill>
              <a:srgbClr val="F9965B"/>
            </a:solidFill>
            <a:prstDash val="solid"/>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V="1">
            <a:off x="5162646" y="2683140"/>
            <a:ext cx="0" cy="1376571"/>
          </a:xfrm>
          <a:prstGeom prst="line">
            <a:avLst/>
          </a:prstGeom>
          <a:ln w="38100" cap="sq" cmpd="sng">
            <a:solidFill>
              <a:srgbClr val="F9965B"/>
            </a:solidFill>
            <a:prstDash val="solid"/>
          </a:ln>
        </p:spPr>
        <p:style>
          <a:lnRef idx="1">
            <a:schemeClr val="accent1"/>
          </a:lnRef>
          <a:fillRef idx="0">
            <a:schemeClr val="accent1"/>
          </a:fillRef>
          <a:effectRef idx="0">
            <a:schemeClr val="accent1"/>
          </a:effectRef>
          <a:fontRef idx="minor">
            <a:schemeClr val="tx1"/>
          </a:fontRef>
        </p:style>
      </p:cxnSp>
      <p:sp>
        <p:nvSpPr>
          <p:cNvPr id="209" name="Rectangle 208"/>
          <p:cNvSpPr/>
          <p:nvPr/>
        </p:nvSpPr>
        <p:spPr>
          <a:xfrm rot="2700000">
            <a:off x="4938457" y="1936136"/>
            <a:ext cx="55364" cy="1833188"/>
          </a:xfrm>
          <a:prstGeom prst="rect">
            <a:avLst/>
          </a:prstGeom>
          <a:solidFill>
            <a:srgbClr val="A7C4D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6" name="Group 65"/>
          <p:cNvGrpSpPr/>
          <p:nvPr/>
        </p:nvGrpSpPr>
        <p:grpSpPr>
          <a:xfrm>
            <a:off x="1327322" y="3323782"/>
            <a:ext cx="1631585" cy="1090954"/>
            <a:chOff x="21186" y="3505467"/>
            <a:chExt cx="1631585" cy="1090954"/>
          </a:xfrm>
        </p:grpSpPr>
        <p:grpSp>
          <p:nvGrpSpPr>
            <p:cNvPr id="67" name="Group 66"/>
            <p:cNvGrpSpPr/>
            <p:nvPr/>
          </p:nvGrpSpPr>
          <p:grpSpPr>
            <a:xfrm>
              <a:off x="294517" y="3505467"/>
              <a:ext cx="1084432" cy="627947"/>
              <a:chOff x="5932748" y="3312850"/>
              <a:chExt cx="897614" cy="617688"/>
            </a:xfrm>
          </p:grpSpPr>
          <p:sp>
            <p:nvSpPr>
              <p:cNvPr id="77" name="Freeform 76"/>
              <p:cNvSpPr/>
              <p:nvPr/>
            </p:nvSpPr>
            <p:spPr>
              <a:xfrm flipH="1">
                <a:off x="6381555" y="3312851"/>
                <a:ext cx="448807" cy="617687"/>
              </a:xfrm>
              <a:custGeom>
                <a:avLst/>
                <a:gdLst>
                  <a:gd name="connsiteX0" fmla="*/ 0 w 773906"/>
                  <a:gd name="connsiteY0" fmla="*/ 1060015 h 1060015"/>
                  <a:gd name="connsiteX1" fmla="*/ 147637 w 773906"/>
                  <a:gd name="connsiteY1" fmla="*/ 1038584 h 1060015"/>
                  <a:gd name="connsiteX2" fmla="*/ 250031 w 773906"/>
                  <a:gd name="connsiteY2" fmla="*/ 988578 h 1060015"/>
                  <a:gd name="connsiteX3" fmla="*/ 309562 w 773906"/>
                  <a:gd name="connsiteY3" fmla="*/ 933809 h 1060015"/>
                  <a:gd name="connsiteX4" fmla="*/ 364331 w 773906"/>
                  <a:gd name="connsiteY4" fmla="*/ 840940 h 1060015"/>
                  <a:gd name="connsiteX5" fmla="*/ 385762 w 773906"/>
                  <a:gd name="connsiteY5" fmla="*/ 767121 h 1060015"/>
                  <a:gd name="connsiteX6" fmla="*/ 411956 w 773906"/>
                  <a:gd name="connsiteY6" fmla="*/ 605196 h 1060015"/>
                  <a:gd name="connsiteX7" fmla="*/ 421481 w 773906"/>
                  <a:gd name="connsiteY7" fmla="*/ 517090 h 1060015"/>
                  <a:gd name="connsiteX8" fmla="*/ 440531 w 773906"/>
                  <a:gd name="connsiteY8" fmla="*/ 376596 h 1060015"/>
                  <a:gd name="connsiteX9" fmla="*/ 478631 w 773906"/>
                  <a:gd name="connsiteY9" fmla="*/ 248009 h 1060015"/>
                  <a:gd name="connsiteX10" fmla="*/ 519112 w 773906"/>
                  <a:gd name="connsiteY10" fmla="*/ 157521 h 1060015"/>
                  <a:gd name="connsiteX11" fmla="*/ 573881 w 773906"/>
                  <a:gd name="connsiteY11" fmla="*/ 81321 h 1060015"/>
                  <a:gd name="connsiteX12" fmla="*/ 635793 w 773906"/>
                  <a:gd name="connsiteY12" fmla="*/ 36078 h 1060015"/>
                  <a:gd name="connsiteX13" fmla="*/ 711993 w 773906"/>
                  <a:gd name="connsiteY13" fmla="*/ 5121 h 1060015"/>
                  <a:gd name="connsiteX14" fmla="*/ 773906 w 773906"/>
                  <a:gd name="connsiteY14" fmla="*/ 359 h 1060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3906" h="1060015">
                    <a:moveTo>
                      <a:pt x="0" y="1060015"/>
                    </a:moveTo>
                    <a:cubicBezTo>
                      <a:pt x="52982" y="1055252"/>
                      <a:pt x="105965" y="1050490"/>
                      <a:pt x="147637" y="1038584"/>
                    </a:cubicBezTo>
                    <a:cubicBezTo>
                      <a:pt x="189309" y="1026678"/>
                      <a:pt x="223043" y="1006041"/>
                      <a:pt x="250031" y="988578"/>
                    </a:cubicBezTo>
                    <a:cubicBezTo>
                      <a:pt x="277019" y="971115"/>
                      <a:pt x="290512" y="958415"/>
                      <a:pt x="309562" y="933809"/>
                    </a:cubicBezTo>
                    <a:cubicBezTo>
                      <a:pt x="328612" y="909203"/>
                      <a:pt x="351631" y="868721"/>
                      <a:pt x="364331" y="840940"/>
                    </a:cubicBezTo>
                    <a:cubicBezTo>
                      <a:pt x="377031" y="813159"/>
                      <a:pt x="377825" y="806412"/>
                      <a:pt x="385762" y="767121"/>
                    </a:cubicBezTo>
                    <a:cubicBezTo>
                      <a:pt x="393700" y="727830"/>
                      <a:pt x="406003" y="646868"/>
                      <a:pt x="411956" y="605196"/>
                    </a:cubicBezTo>
                    <a:cubicBezTo>
                      <a:pt x="417909" y="563524"/>
                      <a:pt x="416719" y="555190"/>
                      <a:pt x="421481" y="517090"/>
                    </a:cubicBezTo>
                    <a:cubicBezTo>
                      <a:pt x="426244" y="478990"/>
                      <a:pt x="431006" y="421443"/>
                      <a:pt x="440531" y="376596"/>
                    </a:cubicBezTo>
                    <a:cubicBezTo>
                      <a:pt x="450056" y="331749"/>
                      <a:pt x="465534" y="284521"/>
                      <a:pt x="478631" y="248009"/>
                    </a:cubicBezTo>
                    <a:cubicBezTo>
                      <a:pt x="491728" y="211497"/>
                      <a:pt x="503237" y="185302"/>
                      <a:pt x="519112" y="157521"/>
                    </a:cubicBezTo>
                    <a:cubicBezTo>
                      <a:pt x="534987" y="129740"/>
                      <a:pt x="554434" y="101561"/>
                      <a:pt x="573881" y="81321"/>
                    </a:cubicBezTo>
                    <a:cubicBezTo>
                      <a:pt x="593328" y="61081"/>
                      <a:pt x="612774" y="48778"/>
                      <a:pt x="635793" y="36078"/>
                    </a:cubicBezTo>
                    <a:cubicBezTo>
                      <a:pt x="658812" y="23378"/>
                      <a:pt x="688974" y="11074"/>
                      <a:pt x="711993" y="5121"/>
                    </a:cubicBezTo>
                    <a:cubicBezTo>
                      <a:pt x="735012" y="-832"/>
                      <a:pt x="754459" y="-237"/>
                      <a:pt x="773906" y="359"/>
                    </a:cubicBezTo>
                  </a:path>
                </a:pathLst>
              </a:custGeom>
              <a:noFill/>
              <a:ln w="38100">
                <a:solidFill>
                  <a:srgbClr val="F996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Freeform 77"/>
              <p:cNvSpPr/>
              <p:nvPr/>
            </p:nvSpPr>
            <p:spPr>
              <a:xfrm>
                <a:off x="5932748" y="3312850"/>
                <a:ext cx="448807" cy="617687"/>
              </a:xfrm>
              <a:custGeom>
                <a:avLst/>
                <a:gdLst>
                  <a:gd name="connsiteX0" fmla="*/ 0 w 773906"/>
                  <a:gd name="connsiteY0" fmla="*/ 1060015 h 1060015"/>
                  <a:gd name="connsiteX1" fmla="*/ 147637 w 773906"/>
                  <a:gd name="connsiteY1" fmla="*/ 1038584 h 1060015"/>
                  <a:gd name="connsiteX2" fmla="*/ 250031 w 773906"/>
                  <a:gd name="connsiteY2" fmla="*/ 988578 h 1060015"/>
                  <a:gd name="connsiteX3" fmla="*/ 309562 w 773906"/>
                  <a:gd name="connsiteY3" fmla="*/ 933809 h 1060015"/>
                  <a:gd name="connsiteX4" fmla="*/ 364331 w 773906"/>
                  <a:gd name="connsiteY4" fmla="*/ 840940 h 1060015"/>
                  <a:gd name="connsiteX5" fmla="*/ 385762 w 773906"/>
                  <a:gd name="connsiteY5" fmla="*/ 767121 h 1060015"/>
                  <a:gd name="connsiteX6" fmla="*/ 411956 w 773906"/>
                  <a:gd name="connsiteY6" fmla="*/ 605196 h 1060015"/>
                  <a:gd name="connsiteX7" fmla="*/ 421481 w 773906"/>
                  <a:gd name="connsiteY7" fmla="*/ 517090 h 1060015"/>
                  <a:gd name="connsiteX8" fmla="*/ 440531 w 773906"/>
                  <a:gd name="connsiteY8" fmla="*/ 376596 h 1060015"/>
                  <a:gd name="connsiteX9" fmla="*/ 478631 w 773906"/>
                  <a:gd name="connsiteY9" fmla="*/ 248009 h 1060015"/>
                  <a:gd name="connsiteX10" fmla="*/ 519112 w 773906"/>
                  <a:gd name="connsiteY10" fmla="*/ 157521 h 1060015"/>
                  <a:gd name="connsiteX11" fmla="*/ 573881 w 773906"/>
                  <a:gd name="connsiteY11" fmla="*/ 81321 h 1060015"/>
                  <a:gd name="connsiteX12" fmla="*/ 635793 w 773906"/>
                  <a:gd name="connsiteY12" fmla="*/ 36078 h 1060015"/>
                  <a:gd name="connsiteX13" fmla="*/ 711993 w 773906"/>
                  <a:gd name="connsiteY13" fmla="*/ 5121 h 1060015"/>
                  <a:gd name="connsiteX14" fmla="*/ 773906 w 773906"/>
                  <a:gd name="connsiteY14" fmla="*/ 359 h 1060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3906" h="1060015">
                    <a:moveTo>
                      <a:pt x="0" y="1060015"/>
                    </a:moveTo>
                    <a:cubicBezTo>
                      <a:pt x="52982" y="1055252"/>
                      <a:pt x="105965" y="1050490"/>
                      <a:pt x="147637" y="1038584"/>
                    </a:cubicBezTo>
                    <a:cubicBezTo>
                      <a:pt x="189309" y="1026678"/>
                      <a:pt x="223043" y="1006041"/>
                      <a:pt x="250031" y="988578"/>
                    </a:cubicBezTo>
                    <a:cubicBezTo>
                      <a:pt x="277019" y="971115"/>
                      <a:pt x="290512" y="958415"/>
                      <a:pt x="309562" y="933809"/>
                    </a:cubicBezTo>
                    <a:cubicBezTo>
                      <a:pt x="328612" y="909203"/>
                      <a:pt x="351631" y="868721"/>
                      <a:pt x="364331" y="840940"/>
                    </a:cubicBezTo>
                    <a:cubicBezTo>
                      <a:pt x="377031" y="813159"/>
                      <a:pt x="377825" y="806412"/>
                      <a:pt x="385762" y="767121"/>
                    </a:cubicBezTo>
                    <a:cubicBezTo>
                      <a:pt x="393700" y="727830"/>
                      <a:pt x="406003" y="646868"/>
                      <a:pt x="411956" y="605196"/>
                    </a:cubicBezTo>
                    <a:cubicBezTo>
                      <a:pt x="417909" y="563524"/>
                      <a:pt x="416719" y="555190"/>
                      <a:pt x="421481" y="517090"/>
                    </a:cubicBezTo>
                    <a:cubicBezTo>
                      <a:pt x="426244" y="478990"/>
                      <a:pt x="431006" y="421443"/>
                      <a:pt x="440531" y="376596"/>
                    </a:cubicBezTo>
                    <a:cubicBezTo>
                      <a:pt x="450056" y="331749"/>
                      <a:pt x="465534" y="284521"/>
                      <a:pt x="478631" y="248009"/>
                    </a:cubicBezTo>
                    <a:cubicBezTo>
                      <a:pt x="491728" y="211497"/>
                      <a:pt x="503237" y="185302"/>
                      <a:pt x="519112" y="157521"/>
                    </a:cubicBezTo>
                    <a:cubicBezTo>
                      <a:pt x="534987" y="129740"/>
                      <a:pt x="554434" y="101561"/>
                      <a:pt x="573881" y="81321"/>
                    </a:cubicBezTo>
                    <a:cubicBezTo>
                      <a:pt x="593328" y="61081"/>
                      <a:pt x="612774" y="48778"/>
                      <a:pt x="635793" y="36078"/>
                    </a:cubicBezTo>
                    <a:cubicBezTo>
                      <a:pt x="658812" y="23378"/>
                      <a:pt x="688974" y="11074"/>
                      <a:pt x="711993" y="5121"/>
                    </a:cubicBezTo>
                    <a:cubicBezTo>
                      <a:pt x="735012" y="-832"/>
                      <a:pt x="754459" y="-237"/>
                      <a:pt x="773906" y="359"/>
                    </a:cubicBezTo>
                  </a:path>
                </a:pathLst>
              </a:custGeom>
              <a:noFill/>
              <a:ln w="38100">
                <a:solidFill>
                  <a:srgbClr val="F996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8" name="Group 67"/>
            <p:cNvGrpSpPr/>
            <p:nvPr/>
          </p:nvGrpSpPr>
          <p:grpSpPr>
            <a:xfrm>
              <a:off x="21186" y="4053228"/>
              <a:ext cx="1631585" cy="543193"/>
              <a:chOff x="2702299" y="4093527"/>
              <a:chExt cx="1631585" cy="543193"/>
            </a:xfrm>
          </p:grpSpPr>
          <p:grpSp>
            <p:nvGrpSpPr>
              <p:cNvPr id="69" name="Group 68"/>
              <p:cNvGrpSpPr/>
              <p:nvPr/>
            </p:nvGrpSpPr>
            <p:grpSpPr>
              <a:xfrm>
                <a:off x="2839208" y="4093527"/>
                <a:ext cx="1357765" cy="163055"/>
                <a:chOff x="930699" y="5093208"/>
                <a:chExt cx="1098950" cy="163055"/>
              </a:xfrm>
            </p:grpSpPr>
            <p:cxnSp>
              <p:nvCxnSpPr>
                <p:cNvPr id="71" name="Straight Arrow Connector 70"/>
                <p:cNvCxnSpPr/>
                <p:nvPr/>
              </p:nvCxnSpPr>
              <p:spPr>
                <a:xfrm flipH="1" flipV="1">
                  <a:off x="930699" y="5175504"/>
                  <a:ext cx="1092981" cy="1"/>
                </a:xfrm>
                <a:prstGeom prst="straightConnector1">
                  <a:avLst/>
                </a:prstGeom>
                <a:ln w="3810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2029649" y="5093208"/>
                  <a:ext cx="0" cy="163055"/>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930699" y="5093208"/>
                  <a:ext cx="0" cy="163055"/>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0" name="Rectangle 69"/>
              <p:cNvSpPr/>
              <p:nvPr/>
            </p:nvSpPr>
            <p:spPr>
              <a:xfrm>
                <a:off x="2702299" y="4175055"/>
                <a:ext cx="1631585" cy="461665"/>
              </a:xfrm>
              <a:prstGeom prst="rect">
                <a:avLst/>
              </a:prstGeom>
            </p:spPr>
            <p:txBody>
              <a:bodyPr wrap="square">
                <a:spAutoFit/>
              </a:bodyPr>
              <a:lstStyle/>
              <a:p>
                <a:pPr lvl="0" algn="ctr">
                  <a:spcBef>
                    <a:spcPct val="20000"/>
                  </a:spcBef>
                </a:pPr>
                <a:r>
                  <a:rPr lang="en-US" sz="2400" dirty="0">
                    <a:solidFill>
                      <a:schemeClr val="bg1"/>
                    </a:solidFill>
                  </a:rPr>
                  <a:t>wavelength</a:t>
                </a:r>
              </a:p>
            </p:txBody>
          </p:sp>
        </p:grpSp>
      </p:grpSp>
      <p:sp>
        <p:nvSpPr>
          <p:cNvPr id="84" name="Trapezoid 83"/>
          <p:cNvSpPr/>
          <p:nvPr/>
        </p:nvSpPr>
        <p:spPr>
          <a:xfrm rot="16200000">
            <a:off x="2312576" y="2465319"/>
            <a:ext cx="526640" cy="789204"/>
          </a:xfrm>
          <a:prstGeom prst="trapezoid">
            <a:avLst/>
          </a:prstGeom>
          <a:solidFill>
            <a:srgbClr val="FF995D">
              <a:alpha val="35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9" name="Rectangle 98"/>
          <p:cNvSpPr/>
          <p:nvPr/>
        </p:nvSpPr>
        <p:spPr>
          <a:xfrm>
            <a:off x="975762" y="2833992"/>
            <a:ext cx="1350725" cy="461665"/>
          </a:xfrm>
          <a:prstGeom prst="rect">
            <a:avLst/>
          </a:prstGeom>
        </p:spPr>
        <p:txBody>
          <a:bodyPr wrap="square">
            <a:spAutoFit/>
          </a:bodyPr>
          <a:lstStyle/>
          <a:p>
            <a:pPr lvl="0" algn="ctr">
              <a:spcBef>
                <a:spcPct val="20000"/>
              </a:spcBef>
            </a:pPr>
            <a:r>
              <a:rPr lang="en-US" sz="2400" dirty="0" smtClean="0">
                <a:solidFill>
                  <a:schemeClr val="bg1"/>
                </a:solidFill>
              </a:rPr>
              <a:t>source</a:t>
            </a:r>
            <a:endParaRPr lang="en-US" sz="2400" dirty="0">
              <a:solidFill>
                <a:schemeClr val="bg1"/>
              </a:solidFill>
            </a:endParaRPr>
          </a:p>
        </p:txBody>
      </p:sp>
      <p:sp>
        <p:nvSpPr>
          <p:cNvPr id="103" name="Rectangle 102"/>
          <p:cNvSpPr/>
          <p:nvPr/>
        </p:nvSpPr>
        <p:spPr>
          <a:xfrm>
            <a:off x="975360" y="2471166"/>
            <a:ext cx="1350725" cy="461665"/>
          </a:xfrm>
          <a:prstGeom prst="rect">
            <a:avLst/>
          </a:prstGeom>
        </p:spPr>
        <p:txBody>
          <a:bodyPr wrap="square">
            <a:spAutoFit/>
          </a:bodyPr>
          <a:lstStyle/>
          <a:p>
            <a:pPr lvl="0" algn="ctr">
              <a:spcBef>
                <a:spcPct val="20000"/>
              </a:spcBef>
            </a:pPr>
            <a:r>
              <a:rPr lang="en-US" sz="2400" dirty="0" smtClean="0">
                <a:solidFill>
                  <a:schemeClr val="bg1"/>
                </a:solidFill>
              </a:rPr>
              <a:t>area</a:t>
            </a:r>
            <a:endParaRPr lang="en-US" sz="2400" dirty="0">
              <a:solidFill>
                <a:schemeClr val="bg1"/>
              </a:solidFill>
            </a:endParaRPr>
          </a:p>
        </p:txBody>
      </p:sp>
      <p:graphicFrame>
        <p:nvGraphicFramePr>
          <p:cNvPr id="54" name="Object 53"/>
          <p:cNvGraphicFramePr>
            <a:graphicFrameLocks noChangeAspect="1"/>
          </p:cNvGraphicFramePr>
          <p:nvPr>
            <p:extLst>
              <p:ext uri="{D42A27DB-BD31-4B8C-83A1-F6EECF244321}">
                <p14:modId xmlns:p14="http://schemas.microsoft.com/office/powerpoint/2010/main" val="3254262181"/>
              </p:ext>
            </p:extLst>
          </p:nvPr>
        </p:nvGraphicFramePr>
        <p:xfrm>
          <a:off x="2879471" y="2415182"/>
          <a:ext cx="219456" cy="884682"/>
        </p:xfrm>
        <a:graphic>
          <a:graphicData uri="http://schemas.openxmlformats.org/presentationml/2006/ole">
            <mc:AlternateContent xmlns:mc="http://schemas.openxmlformats.org/markup-compatibility/2006">
              <mc:Choice xmlns:v="urn:schemas-microsoft-com:vml" Requires="v">
                <p:oleObj spid="_x0000_s48166" name="CorelDRAW" r:id="rId6" imgW="330840" imgH="1222200" progId="CorelDraw.Graphic.15">
                  <p:embed/>
                </p:oleObj>
              </mc:Choice>
              <mc:Fallback>
                <p:oleObj name="CorelDRAW" r:id="rId6" imgW="330840" imgH="1222200" progId="CorelDraw.Graphic.15">
                  <p:embed/>
                  <p:pic>
                    <p:nvPicPr>
                      <p:cNvPr id="0" name=""/>
                      <p:cNvPicPr/>
                      <p:nvPr/>
                    </p:nvPicPr>
                    <p:blipFill>
                      <a:blip r:embed="rId7"/>
                      <a:stretch>
                        <a:fillRect/>
                      </a:stretch>
                    </p:blipFill>
                    <p:spPr>
                      <a:xfrm>
                        <a:off x="2879471" y="2415182"/>
                        <a:ext cx="219456" cy="884682"/>
                      </a:xfrm>
                      <a:prstGeom prst="rect">
                        <a:avLst/>
                      </a:prstGeom>
                    </p:spPr>
                  </p:pic>
                </p:oleObj>
              </mc:Fallback>
            </mc:AlternateContent>
          </a:graphicData>
        </a:graphic>
      </p:graphicFrame>
      <p:sp>
        <p:nvSpPr>
          <p:cNvPr id="79" name="Rectangle 78"/>
          <p:cNvSpPr/>
          <p:nvPr/>
        </p:nvSpPr>
        <p:spPr>
          <a:xfrm>
            <a:off x="2148264" y="2715866"/>
            <a:ext cx="64529" cy="287537"/>
          </a:xfrm>
          <a:prstGeom prst="rect">
            <a:avLst/>
          </a:prstGeom>
          <a:solidFill>
            <a:srgbClr val="FF995D"/>
          </a:solidFill>
          <a:ln w="38100">
            <a:solidFill>
              <a:srgbClr val="FF99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4" name="Rectangle 103"/>
          <p:cNvSpPr>
            <a:spLocks/>
          </p:cNvSpPr>
          <p:nvPr/>
        </p:nvSpPr>
        <p:spPr>
          <a:xfrm>
            <a:off x="1144854" y="2377061"/>
            <a:ext cx="1984109" cy="2057386"/>
          </a:xfrm>
          <a:prstGeom prst="rect">
            <a:avLst/>
          </a:prstGeom>
          <a:noFill/>
          <a:ln w="22225" cap="sq">
            <a:solidFill>
              <a:srgbClr val="FFFF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121" name="Group 120"/>
          <p:cNvGrpSpPr/>
          <p:nvPr/>
        </p:nvGrpSpPr>
        <p:grpSpPr>
          <a:xfrm>
            <a:off x="1188978" y="692755"/>
            <a:ext cx="1843296" cy="1319497"/>
            <a:chOff x="2255232" y="989150"/>
            <a:chExt cx="2457728" cy="1759329"/>
          </a:xfrm>
        </p:grpSpPr>
        <p:sp>
          <p:nvSpPr>
            <p:cNvPr id="122" name="Rectangle 121"/>
            <p:cNvSpPr/>
            <p:nvPr/>
          </p:nvSpPr>
          <p:spPr>
            <a:xfrm>
              <a:off x="2255232" y="2214999"/>
              <a:ext cx="2457728" cy="533480"/>
            </a:xfrm>
            <a:prstGeom prst="rect">
              <a:avLst/>
            </a:prstGeom>
          </p:spPr>
          <p:txBody>
            <a:bodyPr wrap="square">
              <a:spAutoFit/>
            </a:bodyPr>
            <a:lstStyle/>
            <a:p>
              <a:pPr algn="ctr"/>
              <a:r>
                <a:rPr lang="en-US" sz="2000" dirty="0">
                  <a:solidFill>
                    <a:schemeClr val="bg1"/>
                  </a:solidFill>
                </a:rPr>
                <a:t>broadband LED</a:t>
              </a:r>
              <a:endParaRPr lang="en-US" sz="2000" dirty="0"/>
            </a:p>
          </p:txBody>
        </p:sp>
        <p:pic>
          <p:nvPicPr>
            <p:cNvPr id="123" name="Picture 122"/>
            <p:cNvPicPr>
              <a:picLocks noChangeAspect="1"/>
            </p:cNvPicPr>
            <p:nvPr/>
          </p:nvPicPr>
          <p:blipFill rotWithShape="1">
            <a:blip r:embed="rId8" cstate="print">
              <a:extLst>
                <a:ext uri="{28A0092B-C50C-407E-A947-70E740481C1C}">
                  <a14:useLocalDpi xmlns:a14="http://schemas.microsoft.com/office/drawing/2010/main" val="0"/>
                </a:ext>
              </a:extLst>
            </a:blip>
            <a:srcRect l="16129" t="12822" r="17604" b="17579"/>
            <a:stretch/>
          </p:blipFill>
          <p:spPr>
            <a:xfrm flipH="1" flipV="1">
              <a:off x="2607737" y="989150"/>
              <a:ext cx="1752600" cy="1219199"/>
            </a:xfrm>
            <a:prstGeom prst="rect">
              <a:avLst/>
            </a:prstGeom>
            <a:ln w="12700">
              <a:solidFill>
                <a:schemeClr val="bg1"/>
              </a:solidFill>
            </a:ln>
          </p:spPr>
        </p:pic>
      </p:grpSp>
    </p:spTree>
    <p:extLst>
      <p:ext uri="{BB962C8B-B14F-4D97-AF65-F5344CB8AC3E}">
        <p14:creationId xmlns:p14="http://schemas.microsoft.com/office/powerpoint/2010/main" val="11292201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ntr" presetSubtype="0" fill="hold" nodeType="withEffect">
                                  <p:stCondLst>
                                    <p:cond delay="0"/>
                                  </p:stCondLst>
                                  <p:childTnLst>
                                    <p:set>
                                      <p:cBhvr>
                                        <p:cTn id="9" dur="1" fill="hold">
                                          <p:stCondLst>
                                            <p:cond delay="0"/>
                                          </p:stCondLst>
                                        </p:cTn>
                                        <p:tgtEl>
                                          <p:spTgt spid="130"/>
                                        </p:tgtEl>
                                        <p:attrNameLst>
                                          <p:attrName>style.visibility</p:attrName>
                                        </p:attrNameLst>
                                      </p:cBhvr>
                                      <p:to>
                                        <p:strVal val="visible"/>
                                      </p:to>
                                    </p:set>
                                    <p:animEffect transition="in" filter="fade">
                                      <p:cBhvr>
                                        <p:cTn id="10" dur="500"/>
                                        <p:tgtEl>
                                          <p:spTgt spid="130"/>
                                        </p:tgtEl>
                                      </p:cBhvr>
                                    </p:animEffect>
                                  </p:childTnLst>
                                </p:cTn>
                              </p:par>
                              <p:par>
                                <p:cTn id="11" presetID="10" presetClass="entr" presetSubtype="0"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500"/>
                                        <p:tgtEl>
                                          <p:spTgt spid="3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5"/>
                                        </p:tgtEl>
                                        <p:attrNameLst>
                                          <p:attrName>style.visibility</p:attrName>
                                        </p:attrNameLst>
                                      </p:cBhvr>
                                      <p:to>
                                        <p:strVal val="visible"/>
                                      </p:to>
                                    </p:set>
                                    <p:animEffect transition="in" filter="fade">
                                      <p:cBhvr>
                                        <p:cTn id="16" dur="500"/>
                                        <p:tgtEl>
                                          <p:spTgt spid="85"/>
                                        </p:tgtEl>
                                      </p:cBhvr>
                                    </p:animEffect>
                                  </p:childTnLst>
                                </p:cTn>
                              </p:par>
                              <p:par>
                                <p:cTn id="17" presetID="10" presetClass="entr" presetSubtype="0" fill="hold" nodeType="withEffect">
                                  <p:stCondLst>
                                    <p:cond delay="0"/>
                                  </p:stCondLst>
                                  <p:childTnLst>
                                    <p:set>
                                      <p:cBhvr>
                                        <p:cTn id="18" dur="1" fill="hold">
                                          <p:stCondLst>
                                            <p:cond delay="0"/>
                                          </p:stCondLst>
                                        </p:cTn>
                                        <p:tgtEl>
                                          <p:spTgt spid="87"/>
                                        </p:tgtEl>
                                        <p:attrNameLst>
                                          <p:attrName>style.visibility</p:attrName>
                                        </p:attrNameLst>
                                      </p:cBhvr>
                                      <p:to>
                                        <p:strVal val="visible"/>
                                      </p:to>
                                    </p:set>
                                    <p:animEffect transition="in" filter="fade">
                                      <p:cBhvr>
                                        <p:cTn id="19" dur="500"/>
                                        <p:tgtEl>
                                          <p:spTgt spid="87"/>
                                        </p:tgtEl>
                                      </p:cBhvr>
                                    </p:animEffect>
                                  </p:childTnLst>
                                </p:cTn>
                              </p:par>
                              <p:par>
                                <p:cTn id="20" presetID="10" presetClass="entr" presetSubtype="0" fill="hold" nodeType="withEffect">
                                  <p:stCondLst>
                                    <p:cond delay="0"/>
                                  </p:stCondLst>
                                  <p:childTnLst>
                                    <p:set>
                                      <p:cBhvr>
                                        <p:cTn id="21" dur="1" fill="hold">
                                          <p:stCondLst>
                                            <p:cond delay="0"/>
                                          </p:stCondLst>
                                        </p:cTn>
                                        <p:tgtEl>
                                          <p:spTgt spid="90"/>
                                        </p:tgtEl>
                                        <p:attrNameLst>
                                          <p:attrName>style.visibility</p:attrName>
                                        </p:attrNameLst>
                                      </p:cBhvr>
                                      <p:to>
                                        <p:strVal val="visible"/>
                                      </p:to>
                                    </p:set>
                                    <p:animEffect transition="in" filter="fade">
                                      <p:cBhvr>
                                        <p:cTn id="22" dur="500"/>
                                        <p:tgtEl>
                                          <p:spTgt spid="90"/>
                                        </p:tgtEl>
                                      </p:cBhvr>
                                    </p:animEffect>
                                  </p:childTnLst>
                                </p:cTn>
                              </p:par>
                              <p:par>
                                <p:cTn id="23" presetID="10" presetClass="entr" presetSubtype="0" fill="hold" nodeType="withEffect">
                                  <p:stCondLst>
                                    <p:cond delay="0"/>
                                  </p:stCondLst>
                                  <p:childTnLst>
                                    <p:set>
                                      <p:cBhvr>
                                        <p:cTn id="24" dur="1" fill="hold">
                                          <p:stCondLst>
                                            <p:cond delay="0"/>
                                          </p:stCondLst>
                                        </p:cTn>
                                        <p:tgtEl>
                                          <p:spTgt spid="80"/>
                                        </p:tgtEl>
                                        <p:attrNameLst>
                                          <p:attrName>style.visibility</p:attrName>
                                        </p:attrNameLst>
                                      </p:cBhvr>
                                      <p:to>
                                        <p:strVal val="visible"/>
                                      </p:to>
                                    </p:set>
                                    <p:animEffect transition="in" filter="fade">
                                      <p:cBhvr>
                                        <p:cTn id="25" dur="500"/>
                                        <p:tgtEl>
                                          <p:spTgt spid="80"/>
                                        </p:tgtEl>
                                      </p:cBhvr>
                                    </p:animEffect>
                                  </p:childTnLst>
                                </p:cTn>
                              </p:par>
                              <p:par>
                                <p:cTn id="26" presetID="10" presetClass="entr" presetSubtype="0" fill="hold" nodeType="withEffect">
                                  <p:stCondLst>
                                    <p:cond delay="0"/>
                                  </p:stCondLst>
                                  <p:childTnLst>
                                    <p:set>
                                      <p:cBhvr>
                                        <p:cTn id="27" dur="1" fill="hold">
                                          <p:stCondLst>
                                            <p:cond delay="0"/>
                                          </p:stCondLst>
                                        </p:cTn>
                                        <p:tgtEl>
                                          <p:spTgt spid="81"/>
                                        </p:tgtEl>
                                        <p:attrNameLst>
                                          <p:attrName>style.visibility</p:attrName>
                                        </p:attrNameLst>
                                      </p:cBhvr>
                                      <p:to>
                                        <p:strVal val="visible"/>
                                      </p:to>
                                    </p:set>
                                    <p:animEffect transition="in" filter="fade">
                                      <p:cBhvr>
                                        <p:cTn id="28" dur="500"/>
                                        <p:tgtEl>
                                          <p:spTgt spid="81"/>
                                        </p:tgtEl>
                                      </p:cBhvr>
                                    </p:animEffect>
                                  </p:childTnLst>
                                </p:cTn>
                              </p:par>
                              <p:par>
                                <p:cTn id="29" presetID="10" presetClass="entr" presetSubtype="0" fill="hold" nodeType="withEffect">
                                  <p:stCondLst>
                                    <p:cond delay="0"/>
                                  </p:stCondLst>
                                  <p:childTnLst>
                                    <p:set>
                                      <p:cBhvr>
                                        <p:cTn id="30" dur="1" fill="hold">
                                          <p:stCondLst>
                                            <p:cond delay="0"/>
                                          </p:stCondLst>
                                        </p:cTn>
                                        <p:tgtEl>
                                          <p:spTgt spid="83"/>
                                        </p:tgtEl>
                                        <p:attrNameLst>
                                          <p:attrName>style.visibility</p:attrName>
                                        </p:attrNameLst>
                                      </p:cBhvr>
                                      <p:to>
                                        <p:strVal val="visible"/>
                                      </p:to>
                                    </p:set>
                                    <p:animEffect transition="in" filter="fade">
                                      <p:cBhvr>
                                        <p:cTn id="31" dur="500"/>
                                        <p:tgtEl>
                                          <p:spTgt spid="8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4"/>
                                        </p:tgtEl>
                                        <p:attrNameLst>
                                          <p:attrName>style.visibility</p:attrName>
                                        </p:attrNameLst>
                                      </p:cBhvr>
                                      <p:to>
                                        <p:strVal val="visible"/>
                                      </p:to>
                                    </p:set>
                                    <p:animEffect transition="in" filter="fade">
                                      <p:cBhvr>
                                        <p:cTn id="34" dur="500"/>
                                        <p:tgtEl>
                                          <p:spTgt spid="94"/>
                                        </p:tgtEl>
                                      </p:cBhvr>
                                    </p:animEffect>
                                  </p:childTnLst>
                                </p:cTn>
                              </p:par>
                              <p:par>
                                <p:cTn id="35" presetID="10" presetClass="entr" presetSubtype="0" fill="hold" nodeType="withEffect">
                                  <p:stCondLst>
                                    <p:cond delay="0"/>
                                  </p:stCondLst>
                                  <p:childTnLst>
                                    <p:set>
                                      <p:cBhvr>
                                        <p:cTn id="36" dur="1" fill="hold">
                                          <p:stCondLst>
                                            <p:cond delay="0"/>
                                          </p:stCondLst>
                                        </p:cTn>
                                        <p:tgtEl>
                                          <p:spTgt spid="72"/>
                                        </p:tgtEl>
                                        <p:attrNameLst>
                                          <p:attrName>style.visibility</p:attrName>
                                        </p:attrNameLst>
                                      </p:cBhvr>
                                      <p:to>
                                        <p:strVal val="visible"/>
                                      </p:to>
                                    </p:set>
                                    <p:animEffect transition="in" filter="fade">
                                      <p:cBhvr>
                                        <p:cTn id="37" dur="500"/>
                                        <p:tgtEl>
                                          <p:spTgt spid="7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00"/>
                                        </p:tgtEl>
                                        <p:attrNameLst>
                                          <p:attrName>style.visibility</p:attrName>
                                        </p:attrNameLst>
                                      </p:cBhvr>
                                      <p:to>
                                        <p:strVal val="visible"/>
                                      </p:to>
                                    </p:set>
                                    <p:animEffect transition="in" filter="fade">
                                      <p:cBhvr>
                                        <p:cTn id="40" dur="500"/>
                                        <p:tgtEl>
                                          <p:spTgt spid="100"/>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02"/>
                                        </p:tgtEl>
                                        <p:attrNameLst>
                                          <p:attrName>style.visibility</p:attrName>
                                        </p:attrNameLst>
                                      </p:cBhvr>
                                      <p:to>
                                        <p:strVal val="visible"/>
                                      </p:to>
                                    </p:set>
                                    <p:animEffect transition="in" filter="fade">
                                      <p:cBhvr>
                                        <p:cTn id="43" dur="500"/>
                                        <p:tgtEl>
                                          <p:spTgt spid="102"/>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11"/>
                                        </p:tgtEl>
                                        <p:attrNameLst>
                                          <p:attrName>style.visibility</p:attrName>
                                        </p:attrNameLst>
                                      </p:cBhvr>
                                      <p:to>
                                        <p:strVal val="visible"/>
                                      </p:to>
                                    </p:set>
                                    <p:animEffect transition="in" filter="fade">
                                      <p:cBhvr>
                                        <p:cTn id="46" dur="500"/>
                                        <p:tgtEl>
                                          <p:spTgt spid="111"/>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12"/>
                                        </p:tgtEl>
                                        <p:attrNameLst>
                                          <p:attrName>style.visibility</p:attrName>
                                        </p:attrNameLst>
                                      </p:cBhvr>
                                      <p:to>
                                        <p:strVal val="visible"/>
                                      </p:to>
                                    </p:set>
                                    <p:animEffect transition="in" filter="fade">
                                      <p:cBhvr>
                                        <p:cTn id="49" dur="500"/>
                                        <p:tgtEl>
                                          <p:spTgt spid="112"/>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52"/>
                                        </p:tgtEl>
                                        <p:attrNameLst>
                                          <p:attrName>style.visibility</p:attrName>
                                        </p:attrNameLst>
                                      </p:cBhvr>
                                      <p:to>
                                        <p:strVal val="visible"/>
                                      </p:to>
                                    </p:set>
                                    <p:animEffect transition="in" filter="fade">
                                      <p:cBhvr>
                                        <p:cTn id="52" dur="500"/>
                                        <p:tgtEl>
                                          <p:spTgt spid="52"/>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53"/>
                                        </p:tgtEl>
                                        <p:attrNameLst>
                                          <p:attrName>style.visibility</p:attrName>
                                        </p:attrNameLst>
                                      </p:cBhvr>
                                      <p:to>
                                        <p:strVal val="visible"/>
                                      </p:to>
                                    </p:set>
                                    <p:animEffect transition="in" filter="fade">
                                      <p:cBhvr>
                                        <p:cTn id="55" dur="500"/>
                                        <p:tgtEl>
                                          <p:spTgt spid="53"/>
                                        </p:tgtEl>
                                      </p:cBhvr>
                                    </p:animEffect>
                                  </p:childTnLst>
                                </p:cTn>
                              </p:par>
                              <p:par>
                                <p:cTn id="56" presetID="10" presetClass="entr" presetSubtype="0" fill="hold" nodeType="withEffect">
                                  <p:stCondLst>
                                    <p:cond delay="0"/>
                                  </p:stCondLst>
                                  <p:childTnLst>
                                    <p:set>
                                      <p:cBhvr>
                                        <p:cTn id="57" dur="1" fill="hold">
                                          <p:stCondLst>
                                            <p:cond delay="0"/>
                                          </p:stCondLst>
                                        </p:cTn>
                                        <p:tgtEl>
                                          <p:spTgt spid="54"/>
                                        </p:tgtEl>
                                        <p:attrNameLst>
                                          <p:attrName>style.visibility</p:attrName>
                                        </p:attrNameLst>
                                      </p:cBhvr>
                                      <p:to>
                                        <p:strVal val="visible"/>
                                      </p:to>
                                    </p:set>
                                    <p:animEffect transition="in" filter="fade">
                                      <p:cBhvr>
                                        <p:cTn id="58" dur="500"/>
                                        <p:tgtEl>
                                          <p:spTgt spid="54"/>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59"/>
                                        </p:tgtEl>
                                        <p:attrNameLst>
                                          <p:attrName>style.visibility</p:attrName>
                                        </p:attrNameLst>
                                      </p:cBhvr>
                                      <p:to>
                                        <p:strVal val="visible"/>
                                      </p:to>
                                    </p:set>
                                    <p:animEffect transition="in" filter="fade">
                                      <p:cBhvr>
                                        <p:cTn id="61" dur="500"/>
                                        <p:tgtEl>
                                          <p:spTgt spid="59"/>
                                        </p:tgtEl>
                                      </p:cBhvr>
                                    </p:animEffect>
                                  </p:childTnLst>
                                </p:cTn>
                              </p:par>
                              <p:par>
                                <p:cTn id="62" presetID="10" presetClass="entr" presetSubtype="0" fill="hold" nodeType="withEffect">
                                  <p:stCondLst>
                                    <p:cond delay="0"/>
                                  </p:stCondLst>
                                  <p:childTnLst>
                                    <p:set>
                                      <p:cBhvr>
                                        <p:cTn id="63" dur="1" fill="hold">
                                          <p:stCondLst>
                                            <p:cond delay="0"/>
                                          </p:stCondLst>
                                        </p:cTn>
                                        <p:tgtEl>
                                          <p:spTgt spid="34"/>
                                        </p:tgtEl>
                                        <p:attrNameLst>
                                          <p:attrName>style.visibility</p:attrName>
                                        </p:attrNameLst>
                                      </p:cBhvr>
                                      <p:to>
                                        <p:strVal val="visible"/>
                                      </p:to>
                                    </p:set>
                                    <p:animEffect transition="in" filter="fade">
                                      <p:cBhvr>
                                        <p:cTn id="64" dur="500"/>
                                        <p:tgtEl>
                                          <p:spTgt spid="34"/>
                                        </p:tgtEl>
                                      </p:cBhvr>
                                    </p:animEffect>
                                  </p:childTnLst>
                                </p:cTn>
                              </p:par>
                              <p:par>
                                <p:cTn id="65" presetID="10" presetClass="entr" presetSubtype="0" fill="hold" nodeType="withEffect">
                                  <p:stCondLst>
                                    <p:cond delay="0"/>
                                  </p:stCondLst>
                                  <p:childTnLst>
                                    <p:set>
                                      <p:cBhvr>
                                        <p:cTn id="66" dur="1" fill="hold">
                                          <p:stCondLst>
                                            <p:cond delay="0"/>
                                          </p:stCondLst>
                                        </p:cTn>
                                        <p:tgtEl>
                                          <p:spTgt spid="43"/>
                                        </p:tgtEl>
                                        <p:attrNameLst>
                                          <p:attrName>style.visibility</p:attrName>
                                        </p:attrNameLst>
                                      </p:cBhvr>
                                      <p:to>
                                        <p:strVal val="visible"/>
                                      </p:to>
                                    </p:set>
                                    <p:animEffect transition="in" filter="fade">
                                      <p:cBhvr>
                                        <p:cTn id="67" dur="500"/>
                                        <p:tgtEl>
                                          <p:spTgt spid="43"/>
                                        </p:tgtEl>
                                      </p:cBhvr>
                                    </p:animEffect>
                                  </p:childTnLst>
                                </p:cTn>
                              </p:par>
                              <p:par>
                                <p:cTn id="68" presetID="10" presetClass="entr" presetSubtype="0" fill="hold" nodeType="withEffect">
                                  <p:stCondLst>
                                    <p:cond delay="0"/>
                                  </p:stCondLst>
                                  <p:childTnLst>
                                    <p:set>
                                      <p:cBhvr>
                                        <p:cTn id="69" dur="1" fill="hold">
                                          <p:stCondLst>
                                            <p:cond delay="0"/>
                                          </p:stCondLst>
                                        </p:cTn>
                                        <p:tgtEl>
                                          <p:spTgt spid="44"/>
                                        </p:tgtEl>
                                        <p:attrNameLst>
                                          <p:attrName>style.visibility</p:attrName>
                                        </p:attrNameLst>
                                      </p:cBhvr>
                                      <p:to>
                                        <p:strVal val="visible"/>
                                      </p:to>
                                    </p:set>
                                    <p:animEffect transition="in" filter="fade">
                                      <p:cBhvr>
                                        <p:cTn id="70" dur="500"/>
                                        <p:tgtEl>
                                          <p:spTgt spid="44"/>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45"/>
                                        </p:tgtEl>
                                        <p:attrNameLst>
                                          <p:attrName>style.visibility</p:attrName>
                                        </p:attrNameLst>
                                      </p:cBhvr>
                                      <p:to>
                                        <p:strVal val="visible"/>
                                      </p:to>
                                    </p:set>
                                    <p:animEffect transition="in" filter="fade">
                                      <p:cBhvr>
                                        <p:cTn id="73" dur="500"/>
                                        <p:tgtEl>
                                          <p:spTgt spid="45"/>
                                        </p:tgtEl>
                                      </p:cBhvr>
                                    </p:animEffect>
                                  </p:childTnLst>
                                </p:cTn>
                              </p:par>
                              <p:par>
                                <p:cTn id="74" presetID="10" presetClass="entr" presetSubtype="0" fill="hold" nodeType="withEffect">
                                  <p:stCondLst>
                                    <p:cond delay="0"/>
                                  </p:stCondLst>
                                  <p:childTnLst>
                                    <p:set>
                                      <p:cBhvr>
                                        <p:cTn id="75" dur="1" fill="hold">
                                          <p:stCondLst>
                                            <p:cond delay="0"/>
                                          </p:stCondLst>
                                        </p:cTn>
                                        <p:tgtEl>
                                          <p:spTgt spid="46"/>
                                        </p:tgtEl>
                                        <p:attrNameLst>
                                          <p:attrName>style.visibility</p:attrName>
                                        </p:attrNameLst>
                                      </p:cBhvr>
                                      <p:to>
                                        <p:strVal val="visible"/>
                                      </p:to>
                                    </p:set>
                                    <p:animEffect transition="in" filter="fade">
                                      <p:cBhvr>
                                        <p:cTn id="76" dur="500"/>
                                        <p:tgtEl>
                                          <p:spTgt spid="46"/>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49"/>
                                        </p:tgtEl>
                                        <p:attrNameLst>
                                          <p:attrName>style.visibility</p:attrName>
                                        </p:attrNameLst>
                                      </p:cBhvr>
                                      <p:to>
                                        <p:strVal val="visible"/>
                                      </p:to>
                                    </p:set>
                                    <p:animEffect transition="in" filter="fade">
                                      <p:cBhvr>
                                        <p:cTn id="79" dur="500"/>
                                        <p:tgtEl>
                                          <p:spTgt spid="49"/>
                                        </p:tgtEl>
                                      </p:cBhvr>
                                    </p:animEffect>
                                  </p:childTnLst>
                                </p:cTn>
                              </p:par>
                              <p:par>
                                <p:cTn id="80" presetID="10" presetClass="entr" presetSubtype="0" fill="hold" nodeType="withEffect">
                                  <p:stCondLst>
                                    <p:cond delay="0"/>
                                  </p:stCondLst>
                                  <p:childTnLst>
                                    <p:set>
                                      <p:cBhvr>
                                        <p:cTn id="81" dur="1" fill="hold">
                                          <p:stCondLst>
                                            <p:cond delay="0"/>
                                          </p:stCondLst>
                                        </p:cTn>
                                        <p:tgtEl>
                                          <p:spTgt spid="63"/>
                                        </p:tgtEl>
                                        <p:attrNameLst>
                                          <p:attrName>style.visibility</p:attrName>
                                        </p:attrNameLst>
                                      </p:cBhvr>
                                      <p:to>
                                        <p:strVal val="visible"/>
                                      </p:to>
                                    </p:set>
                                    <p:animEffect transition="in" filter="fade">
                                      <p:cBhvr>
                                        <p:cTn id="82" dur="500"/>
                                        <p:tgtEl>
                                          <p:spTgt spid="63"/>
                                        </p:tgtEl>
                                      </p:cBhvr>
                                    </p:animEffect>
                                  </p:childTnLst>
                                </p:cTn>
                              </p:par>
                              <p:par>
                                <p:cTn id="83" presetID="10" presetClass="entr" presetSubtype="0" fill="hold" nodeType="withEffect">
                                  <p:stCondLst>
                                    <p:cond delay="0"/>
                                  </p:stCondLst>
                                  <p:childTnLst>
                                    <p:set>
                                      <p:cBhvr>
                                        <p:cTn id="84" dur="1" fill="hold">
                                          <p:stCondLst>
                                            <p:cond delay="0"/>
                                          </p:stCondLst>
                                        </p:cTn>
                                        <p:tgtEl>
                                          <p:spTgt spid="64"/>
                                        </p:tgtEl>
                                        <p:attrNameLst>
                                          <p:attrName>style.visibility</p:attrName>
                                        </p:attrNameLst>
                                      </p:cBhvr>
                                      <p:to>
                                        <p:strVal val="visible"/>
                                      </p:to>
                                    </p:set>
                                    <p:animEffect transition="in" filter="fade">
                                      <p:cBhvr>
                                        <p:cTn id="85" dur="500"/>
                                        <p:tgtEl>
                                          <p:spTgt spid="64"/>
                                        </p:tgtEl>
                                      </p:cBhvr>
                                    </p:animEffect>
                                  </p:childTnLst>
                                </p:cTn>
                              </p:par>
                              <p:par>
                                <p:cTn id="86" presetID="10" presetClass="entr" presetSubtype="0" fill="hold" nodeType="withEffect">
                                  <p:stCondLst>
                                    <p:cond delay="0"/>
                                  </p:stCondLst>
                                  <p:childTnLst>
                                    <p:set>
                                      <p:cBhvr>
                                        <p:cTn id="87" dur="1" fill="hold">
                                          <p:stCondLst>
                                            <p:cond delay="0"/>
                                          </p:stCondLst>
                                        </p:cTn>
                                        <p:tgtEl>
                                          <p:spTgt spid="65"/>
                                        </p:tgtEl>
                                        <p:attrNameLst>
                                          <p:attrName>style.visibility</p:attrName>
                                        </p:attrNameLst>
                                      </p:cBhvr>
                                      <p:to>
                                        <p:strVal val="visible"/>
                                      </p:to>
                                    </p:set>
                                    <p:animEffect transition="in" filter="fade">
                                      <p:cBhvr>
                                        <p:cTn id="88" dur="500"/>
                                        <p:tgtEl>
                                          <p:spTgt spid="65"/>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209"/>
                                        </p:tgtEl>
                                        <p:attrNameLst>
                                          <p:attrName>style.visibility</p:attrName>
                                        </p:attrNameLst>
                                      </p:cBhvr>
                                      <p:to>
                                        <p:strVal val="visible"/>
                                      </p:to>
                                    </p:set>
                                    <p:animEffect transition="in" filter="fade">
                                      <p:cBhvr>
                                        <p:cTn id="91" dur="500"/>
                                        <p:tgtEl>
                                          <p:spTgt spid="209"/>
                                        </p:tgtEl>
                                      </p:cBhvr>
                                    </p:animEffect>
                                  </p:childTnLst>
                                </p:cTn>
                              </p:par>
                              <p:par>
                                <p:cTn id="92" presetID="10" presetClass="entr" presetSubtype="0" fill="hold" nodeType="withEffect">
                                  <p:stCondLst>
                                    <p:cond delay="0"/>
                                  </p:stCondLst>
                                  <p:childTnLst>
                                    <p:set>
                                      <p:cBhvr>
                                        <p:cTn id="93" dur="1" fill="hold">
                                          <p:stCondLst>
                                            <p:cond delay="0"/>
                                          </p:stCondLst>
                                        </p:cTn>
                                        <p:tgtEl>
                                          <p:spTgt spid="66"/>
                                        </p:tgtEl>
                                        <p:attrNameLst>
                                          <p:attrName>style.visibility</p:attrName>
                                        </p:attrNameLst>
                                      </p:cBhvr>
                                      <p:to>
                                        <p:strVal val="visible"/>
                                      </p:to>
                                    </p:set>
                                    <p:animEffect transition="in" filter="fade">
                                      <p:cBhvr>
                                        <p:cTn id="94" dur="500"/>
                                        <p:tgtEl>
                                          <p:spTgt spid="66"/>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99"/>
                                        </p:tgtEl>
                                        <p:attrNameLst>
                                          <p:attrName>style.visibility</p:attrName>
                                        </p:attrNameLst>
                                      </p:cBhvr>
                                      <p:to>
                                        <p:strVal val="visible"/>
                                      </p:to>
                                    </p:set>
                                    <p:animEffect transition="in" filter="fade">
                                      <p:cBhvr>
                                        <p:cTn id="97" dur="500"/>
                                        <p:tgtEl>
                                          <p:spTgt spid="99"/>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104"/>
                                        </p:tgtEl>
                                        <p:attrNameLst>
                                          <p:attrName>style.visibility</p:attrName>
                                        </p:attrNameLst>
                                      </p:cBhvr>
                                      <p:to>
                                        <p:strVal val="visible"/>
                                      </p:to>
                                    </p:set>
                                    <p:animEffect transition="in" filter="fade">
                                      <p:cBhvr>
                                        <p:cTn id="102" dur="500"/>
                                        <p:tgtEl>
                                          <p:spTgt spid="104"/>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xit" presetSubtype="0" fill="hold" grpId="1" nodeType="clickEffect">
                                  <p:stCondLst>
                                    <p:cond delay="0"/>
                                  </p:stCondLst>
                                  <p:childTnLst>
                                    <p:animEffect transition="out" filter="fade">
                                      <p:cBhvr>
                                        <p:cTn id="106" dur="500"/>
                                        <p:tgtEl>
                                          <p:spTgt spid="52"/>
                                        </p:tgtEl>
                                      </p:cBhvr>
                                    </p:animEffect>
                                    <p:set>
                                      <p:cBhvr>
                                        <p:cTn id="107" dur="1" fill="hold">
                                          <p:stCondLst>
                                            <p:cond delay="499"/>
                                          </p:stCondLst>
                                        </p:cTn>
                                        <p:tgtEl>
                                          <p:spTgt spid="52"/>
                                        </p:tgtEl>
                                        <p:attrNameLst>
                                          <p:attrName>style.visibility</p:attrName>
                                        </p:attrNameLst>
                                      </p:cBhvr>
                                      <p:to>
                                        <p:strVal val="hidden"/>
                                      </p:to>
                                    </p:set>
                                  </p:childTnLst>
                                </p:cTn>
                              </p:par>
                              <p:par>
                                <p:cTn id="108" presetID="10" presetClass="exit" presetSubtype="0" fill="hold" grpId="1" nodeType="withEffect">
                                  <p:stCondLst>
                                    <p:cond delay="0"/>
                                  </p:stCondLst>
                                  <p:childTnLst>
                                    <p:animEffect transition="out" filter="fade">
                                      <p:cBhvr>
                                        <p:cTn id="109" dur="500"/>
                                        <p:tgtEl>
                                          <p:spTgt spid="53"/>
                                        </p:tgtEl>
                                      </p:cBhvr>
                                    </p:animEffect>
                                    <p:set>
                                      <p:cBhvr>
                                        <p:cTn id="110" dur="1" fill="hold">
                                          <p:stCondLst>
                                            <p:cond delay="499"/>
                                          </p:stCondLst>
                                        </p:cTn>
                                        <p:tgtEl>
                                          <p:spTgt spid="53"/>
                                        </p:tgtEl>
                                        <p:attrNameLst>
                                          <p:attrName>style.visibility</p:attrName>
                                        </p:attrNameLst>
                                      </p:cBhvr>
                                      <p:to>
                                        <p:strVal val="hidden"/>
                                      </p:to>
                                    </p:set>
                                  </p:childTnLst>
                                </p:cTn>
                              </p:par>
                              <p:par>
                                <p:cTn id="111" presetID="10" presetClass="exit" presetSubtype="0" fill="hold" grpId="1" nodeType="withEffect">
                                  <p:stCondLst>
                                    <p:cond delay="0"/>
                                  </p:stCondLst>
                                  <p:childTnLst>
                                    <p:animEffect transition="out" filter="fade">
                                      <p:cBhvr>
                                        <p:cTn id="112" dur="500"/>
                                        <p:tgtEl>
                                          <p:spTgt spid="59"/>
                                        </p:tgtEl>
                                      </p:cBhvr>
                                    </p:animEffect>
                                    <p:set>
                                      <p:cBhvr>
                                        <p:cTn id="113" dur="1" fill="hold">
                                          <p:stCondLst>
                                            <p:cond delay="499"/>
                                          </p:stCondLst>
                                        </p:cTn>
                                        <p:tgtEl>
                                          <p:spTgt spid="59"/>
                                        </p:tgtEl>
                                        <p:attrNameLst>
                                          <p:attrName>style.visibility</p:attrName>
                                        </p:attrNameLst>
                                      </p:cBhvr>
                                      <p:to>
                                        <p:strVal val="hidden"/>
                                      </p:to>
                                    </p:set>
                                  </p:childTnLst>
                                </p:cTn>
                              </p:par>
                            </p:childTnLst>
                          </p:cTn>
                        </p:par>
                        <p:par>
                          <p:cTn id="114" fill="hold">
                            <p:stCondLst>
                              <p:cond delay="500"/>
                            </p:stCondLst>
                            <p:childTnLst>
                              <p:par>
                                <p:cTn id="115" presetID="10" presetClass="entr" presetSubtype="0" fill="hold" grpId="0" nodeType="afterEffect">
                                  <p:stCondLst>
                                    <p:cond delay="0"/>
                                  </p:stCondLst>
                                  <p:childTnLst>
                                    <p:set>
                                      <p:cBhvr>
                                        <p:cTn id="116" dur="1" fill="hold">
                                          <p:stCondLst>
                                            <p:cond delay="0"/>
                                          </p:stCondLst>
                                        </p:cTn>
                                        <p:tgtEl>
                                          <p:spTgt spid="103"/>
                                        </p:tgtEl>
                                        <p:attrNameLst>
                                          <p:attrName>style.visibility</p:attrName>
                                        </p:attrNameLst>
                                      </p:cBhvr>
                                      <p:to>
                                        <p:strVal val="visible"/>
                                      </p:to>
                                    </p:set>
                                    <p:animEffect transition="in" filter="fade">
                                      <p:cBhvr>
                                        <p:cTn id="117" dur="500"/>
                                        <p:tgtEl>
                                          <p:spTgt spid="103"/>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79"/>
                                        </p:tgtEl>
                                        <p:attrNameLst>
                                          <p:attrName>style.visibility</p:attrName>
                                        </p:attrNameLst>
                                      </p:cBhvr>
                                      <p:to>
                                        <p:strVal val="visible"/>
                                      </p:to>
                                    </p:set>
                                    <p:animEffect transition="in" filter="fade">
                                      <p:cBhvr>
                                        <p:cTn id="120" dur="500"/>
                                        <p:tgtEl>
                                          <p:spTgt spid="79"/>
                                        </p:tgtEl>
                                      </p:cBhvr>
                                    </p:animEffect>
                                  </p:childTnLst>
                                </p:cTn>
                              </p:par>
                            </p:childTnLst>
                          </p:cTn>
                        </p:par>
                        <p:par>
                          <p:cTn id="121" fill="hold">
                            <p:stCondLst>
                              <p:cond delay="1000"/>
                            </p:stCondLst>
                            <p:childTnLst>
                              <p:par>
                                <p:cTn id="122" presetID="22" presetClass="entr" presetSubtype="8" fill="hold" grpId="0" nodeType="afterEffect">
                                  <p:stCondLst>
                                    <p:cond delay="0"/>
                                  </p:stCondLst>
                                  <p:childTnLst>
                                    <p:set>
                                      <p:cBhvr>
                                        <p:cTn id="123" dur="1" fill="hold">
                                          <p:stCondLst>
                                            <p:cond delay="0"/>
                                          </p:stCondLst>
                                        </p:cTn>
                                        <p:tgtEl>
                                          <p:spTgt spid="84"/>
                                        </p:tgtEl>
                                        <p:attrNameLst>
                                          <p:attrName>style.visibility</p:attrName>
                                        </p:attrNameLst>
                                      </p:cBhvr>
                                      <p:to>
                                        <p:strVal val="visible"/>
                                      </p:to>
                                    </p:set>
                                    <p:animEffect transition="in" filter="wipe(left)">
                                      <p:cBhvr>
                                        <p:cTn id="124" dur="500"/>
                                        <p:tgtEl>
                                          <p:spTgt spid="84"/>
                                        </p:tgtEl>
                                      </p:cBhvr>
                                    </p:animEffect>
                                  </p:childTnLst>
                                </p:cTn>
                              </p:par>
                            </p:childTnLst>
                          </p:cTn>
                        </p:par>
                      </p:childTnLst>
                    </p:cTn>
                  </p:par>
                  <p:par>
                    <p:cTn id="125" fill="hold">
                      <p:stCondLst>
                        <p:cond delay="indefinite"/>
                      </p:stCondLst>
                      <p:childTnLst>
                        <p:par>
                          <p:cTn id="126" fill="hold">
                            <p:stCondLst>
                              <p:cond delay="0"/>
                            </p:stCondLst>
                            <p:childTnLst>
                              <p:par>
                                <p:cTn id="127" presetID="10" presetClass="entr" presetSubtype="0" fill="hold" nodeType="clickEffect">
                                  <p:stCondLst>
                                    <p:cond delay="0"/>
                                  </p:stCondLst>
                                  <p:childTnLst>
                                    <p:set>
                                      <p:cBhvr>
                                        <p:cTn id="128" dur="1" fill="hold">
                                          <p:stCondLst>
                                            <p:cond delay="0"/>
                                          </p:stCondLst>
                                        </p:cTn>
                                        <p:tgtEl>
                                          <p:spTgt spid="121"/>
                                        </p:tgtEl>
                                        <p:attrNameLst>
                                          <p:attrName>style.visibility</p:attrName>
                                        </p:attrNameLst>
                                      </p:cBhvr>
                                      <p:to>
                                        <p:strVal val="visible"/>
                                      </p:to>
                                    </p:set>
                                    <p:animEffect transition="in" filter="fade">
                                      <p:cBhvr>
                                        <p:cTn id="129" dur="500"/>
                                        <p:tgtEl>
                                          <p:spTgt spid="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94" grpId="0" animBg="1"/>
      <p:bldP spid="100" grpId="0"/>
      <p:bldP spid="102" grpId="0"/>
      <p:bldP spid="111" grpId="0"/>
      <p:bldP spid="112" grpId="0"/>
      <p:bldP spid="52" grpId="0" animBg="1"/>
      <p:bldP spid="52" grpId="1" animBg="1"/>
      <p:bldP spid="53" grpId="0" animBg="1"/>
      <p:bldP spid="53" grpId="1" animBg="1"/>
      <p:bldP spid="59" grpId="0"/>
      <p:bldP spid="59" grpId="1"/>
      <p:bldP spid="45" grpId="0"/>
      <p:bldP spid="49" grpId="0"/>
      <p:bldP spid="209" grpId="0" animBg="1"/>
      <p:bldP spid="84" grpId="0" animBg="1"/>
      <p:bldP spid="99" grpId="0"/>
      <p:bldP spid="103" grpId="0"/>
      <p:bldP spid="79" grpId="0" animBg="1"/>
      <p:bldP spid="10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759976" y="2606040"/>
            <a:ext cx="7624048" cy="155448"/>
          </a:xfrm>
          <a:prstGeom prst="rect">
            <a:avLst/>
          </a:prstGeom>
          <a:solidFill>
            <a:schemeClr val="tx1">
              <a:lumMod val="75000"/>
              <a:lumOff val="2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4" name="Straight Connector 53"/>
          <p:cNvCxnSpPr/>
          <p:nvPr/>
        </p:nvCxnSpPr>
        <p:spPr>
          <a:xfrm>
            <a:off x="761127" y="2606040"/>
            <a:ext cx="0" cy="15544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759976" y="2606040"/>
            <a:ext cx="0" cy="15544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35" name="plat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793400" y="933300"/>
            <a:ext cx="1691569" cy="1600200"/>
          </a:xfrm>
          <a:prstGeom prst="rect">
            <a:avLst/>
          </a:prstGeom>
          <a:ln w="12700">
            <a:solidFill>
              <a:schemeClr val="bg1"/>
            </a:solidFill>
          </a:ln>
        </p:spPr>
      </p:pic>
      <p:pic>
        <p:nvPicPr>
          <p:cNvPr id="89" name="Picture 88"/>
          <p:cNvPicPr>
            <a:picLocks noChangeAspect="1"/>
          </p:cNvPicPr>
          <p:nvPr/>
        </p:nvPicPr>
        <p:blipFill rotWithShape="1">
          <a:blip r:embed="rId8" cstate="print">
            <a:extLst>
              <a:ext uri="{28A0092B-C50C-407E-A947-70E740481C1C}">
                <a14:useLocalDpi xmlns:a14="http://schemas.microsoft.com/office/drawing/2010/main" val="0"/>
              </a:ext>
            </a:extLst>
          </a:blip>
          <a:srcRect l="8702" r="11950"/>
          <a:stretch/>
        </p:blipFill>
        <p:spPr>
          <a:xfrm>
            <a:off x="5459322" y="3179189"/>
            <a:ext cx="3210701" cy="1735305"/>
          </a:xfrm>
          <a:prstGeom prst="rect">
            <a:avLst/>
          </a:prstGeom>
        </p:spPr>
      </p:pic>
      <p:pic>
        <p:nvPicPr>
          <p:cNvPr id="88" name="Picture 8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57333" y="644709"/>
            <a:ext cx="3215031" cy="1735321"/>
          </a:xfrm>
          <a:prstGeom prst="rect">
            <a:avLst/>
          </a:prstGeom>
        </p:spPr>
      </p:pic>
      <p:grpSp>
        <p:nvGrpSpPr>
          <p:cNvPr id="62" name="Group 61"/>
          <p:cNvGrpSpPr/>
          <p:nvPr/>
        </p:nvGrpSpPr>
        <p:grpSpPr>
          <a:xfrm>
            <a:off x="4969639" y="162030"/>
            <a:ext cx="3974771" cy="2377440"/>
            <a:chOff x="4629817" y="3990771"/>
            <a:chExt cx="3665273" cy="2192320"/>
          </a:xfrm>
        </p:grpSpPr>
        <p:grpSp>
          <p:nvGrpSpPr>
            <p:cNvPr id="71" name="Group 70"/>
            <p:cNvGrpSpPr>
              <a:grpSpLocks noChangeAspect="1"/>
            </p:cNvGrpSpPr>
            <p:nvPr/>
          </p:nvGrpSpPr>
          <p:grpSpPr>
            <a:xfrm>
              <a:off x="4996999" y="4337873"/>
              <a:ext cx="3141507" cy="1845218"/>
              <a:chOff x="5772763" y="1075811"/>
              <a:chExt cx="3419379" cy="2008431"/>
            </a:xfrm>
          </p:grpSpPr>
          <p:cxnSp>
            <p:nvCxnSpPr>
              <p:cNvPr id="81" name="Straight Arrow Connector 80"/>
              <p:cNvCxnSpPr/>
              <p:nvPr/>
            </p:nvCxnSpPr>
            <p:spPr>
              <a:xfrm flipH="1">
                <a:off x="5785714" y="1090456"/>
                <a:ext cx="3406428" cy="0"/>
              </a:xfrm>
              <a:prstGeom prst="straightConnector1">
                <a:avLst/>
              </a:prstGeom>
              <a:ln w="25400">
                <a:solidFill>
                  <a:schemeClr val="bg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flipV="1">
                <a:off x="5772763" y="1075811"/>
                <a:ext cx="0" cy="2008431"/>
              </a:xfrm>
              <a:prstGeom prst="straightConnector1">
                <a:avLst/>
              </a:prstGeom>
              <a:ln w="25400">
                <a:solidFill>
                  <a:schemeClr val="bg1"/>
                </a:solidFill>
                <a:headEnd type="arrow"/>
                <a:tailEnd type="none"/>
              </a:ln>
            </p:spPr>
            <p:style>
              <a:lnRef idx="1">
                <a:schemeClr val="accent1"/>
              </a:lnRef>
              <a:fillRef idx="0">
                <a:schemeClr val="accent1"/>
              </a:fillRef>
              <a:effectRef idx="0">
                <a:schemeClr val="accent1"/>
              </a:effectRef>
              <a:fontRef idx="minor">
                <a:schemeClr val="tx1"/>
              </a:fontRef>
            </p:style>
          </p:cxnSp>
        </p:grpSp>
        <p:sp>
          <p:nvSpPr>
            <p:cNvPr id="72" name="Rectangle 71"/>
            <p:cNvSpPr/>
            <p:nvPr/>
          </p:nvSpPr>
          <p:spPr>
            <a:xfrm rot="16200000" flipH="1">
              <a:off x="4120258" y="5026914"/>
              <a:ext cx="1419228" cy="400110"/>
            </a:xfrm>
            <a:prstGeom prst="rect">
              <a:avLst/>
            </a:prstGeom>
          </p:spPr>
          <p:txBody>
            <a:bodyPr wrap="square">
              <a:spAutoFit/>
            </a:bodyPr>
            <a:lstStyle/>
            <a:p>
              <a:pPr lvl="0" algn="ctr">
                <a:spcBef>
                  <a:spcPct val="20000"/>
                </a:spcBef>
              </a:pPr>
              <a:r>
                <a:rPr lang="en-US" sz="2000" dirty="0">
                  <a:solidFill>
                    <a:schemeClr val="bg1"/>
                  </a:solidFill>
                </a:rPr>
                <a:t>pixel</a:t>
              </a:r>
            </a:p>
          </p:txBody>
        </p:sp>
        <p:sp>
          <p:nvSpPr>
            <p:cNvPr id="73" name="Rectangle 72"/>
            <p:cNvSpPr/>
            <p:nvPr/>
          </p:nvSpPr>
          <p:spPr>
            <a:xfrm>
              <a:off x="6776906" y="3990771"/>
              <a:ext cx="1518184" cy="400110"/>
            </a:xfrm>
            <a:prstGeom prst="rect">
              <a:avLst/>
            </a:prstGeom>
          </p:spPr>
          <p:txBody>
            <a:bodyPr wrap="square">
              <a:spAutoFit/>
            </a:bodyPr>
            <a:lstStyle/>
            <a:p>
              <a:pPr lvl="0" algn="ctr">
                <a:spcBef>
                  <a:spcPct val="20000"/>
                </a:spcBef>
              </a:pPr>
              <a:r>
                <a:rPr lang="en-US" sz="2000" dirty="0" err="1">
                  <a:solidFill>
                    <a:schemeClr val="bg1"/>
                  </a:solidFill>
                </a:rPr>
                <a:t>pathlength</a:t>
              </a:r>
              <a:endParaRPr lang="en-US" sz="2000" dirty="0">
                <a:solidFill>
                  <a:schemeClr val="bg1"/>
                </a:solidFill>
              </a:endParaRPr>
            </a:p>
          </p:txBody>
        </p:sp>
      </p:grpSp>
      <p:grpSp>
        <p:nvGrpSpPr>
          <p:cNvPr id="18" name="Group 17"/>
          <p:cNvGrpSpPr/>
          <p:nvPr/>
        </p:nvGrpSpPr>
        <p:grpSpPr>
          <a:xfrm>
            <a:off x="4966722" y="2704888"/>
            <a:ext cx="3974738" cy="2377440"/>
            <a:chOff x="4629817" y="3990751"/>
            <a:chExt cx="3665273" cy="2192340"/>
          </a:xfrm>
        </p:grpSpPr>
        <p:grpSp>
          <p:nvGrpSpPr>
            <p:cNvPr id="60" name="Group 59"/>
            <p:cNvGrpSpPr>
              <a:grpSpLocks noChangeAspect="1"/>
            </p:cNvGrpSpPr>
            <p:nvPr/>
          </p:nvGrpSpPr>
          <p:grpSpPr>
            <a:xfrm>
              <a:off x="4996999" y="4337873"/>
              <a:ext cx="3141507" cy="1845218"/>
              <a:chOff x="5772763" y="1075811"/>
              <a:chExt cx="3419379" cy="2008431"/>
            </a:xfrm>
          </p:grpSpPr>
          <p:cxnSp>
            <p:nvCxnSpPr>
              <p:cNvPr id="63" name="Straight Arrow Connector 62"/>
              <p:cNvCxnSpPr/>
              <p:nvPr/>
            </p:nvCxnSpPr>
            <p:spPr>
              <a:xfrm flipH="1">
                <a:off x="5785714" y="1090456"/>
                <a:ext cx="3406428" cy="0"/>
              </a:xfrm>
              <a:prstGeom prst="straightConnector1">
                <a:avLst/>
              </a:prstGeom>
              <a:ln w="25400">
                <a:solidFill>
                  <a:schemeClr val="bg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flipV="1">
                <a:off x="5772763" y="1075811"/>
                <a:ext cx="0" cy="2008431"/>
              </a:xfrm>
              <a:prstGeom prst="straightConnector1">
                <a:avLst/>
              </a:prstGeom>
              <a:ln w="25400">
                <a:solidFill>
                  <a:schemeClr val="bg1"/>
                </a:solidFill>
                <a:headEnd type="arrow"/>
                <a:tailEnd type="none"/>
              </a:ln>
            </p:spPr>
            <p:style>
              <a:lnRef idx="1">
                <a:schemeClr val="accent1"/>
              </a:lnRef>
              <a:fillRef idx="0">
                <a:schemeClr val="accent1"/>
              </a:fillRef>
              <a:effectRef idx="0">
                <a:schemeClr val="accent1"/>
              </a:effectRef>
              <a:fontRef idx="minor">
                <a:schemeClr val="tx1"/>
              </a:fontRef>
            </p:style>
          </p:cxnSp>
        </p:grpSp>
        <p:sp>
          <p:nvSpPr>
            <p:cNvPr id="66" name="Rectangle 65"/>
            <p:cNvSpPr/>
            <p:nvPr/>
          </p:nvSpPr>
          <p:spPr>
            <a:xfrm rot="16200000" flipH="1">
              <a:off x="4120258" y="5026914"/>
              <a:ext cx="1419228" cy="400110"/>
            </a:xfrm>
            <a:prstGeom prst="rect">
              <a:avLst/>
            </a:prstGeom>
          </p:spPr>
          <p:txBody>
            <a:bodyPr wrap="square">
              <a:spAutoFit/>
            </a:bodyPr>
            <a:lstStyle/>
            <a:p>
              <a:pPr lvl="0" algn="ctr">
                <a:spcBef>
                  <a:spcPct val="20000"/>
                </a:spcBef>
              </a:pPr>
              <a:r>
                <a:rPr lang="en-US" sz="2000" dirty="0">
                  <a:solidFill>
                    <a:schemeClr val="bg1"/>
                  </a:solidFill>
                </a:rPr>
                <a:t>pixel</a:t>
              </a:r>
            </a:p>
          </p:txBody>
        </p:sp>
        <p:sp>
          <p:nvSpPr>
            <p:cNvPr id="67" name="Rectangle 66"/>
            <p:cNvSpPr/>
            <p:nvPr/>
          </p:nvSpPr>
          <p:spPr>
            <a:xfrm>
              <a:off x="6776906" y="3990751"/>
              <a:ext cx="1518184" cy="400110"/>
            </a:xfrm>
            <a:prstGeom prst="rect">
              <a:avLst/>
            </a:prstGeom>
          </p:spPr>
          <p:txBody>
            <a:bodyPr wrap="square">
              <a:spAutoFit/>
            </a:bodyPr>
            <a:lstStyle/>
            <a:p>
              <a:pPr lvl="0" algn="ctr">
                <a:spcBef>
                  <a:spcPct val="20000"/>
                </a:spcBef>
              </a:pPr>
              <a:r>
                <a:rPr lang="en-US" sz="2000" dirty="0" err="1">
                  <a:solidFill>
                    <a:schemeClr val="bg1"/>
                  </a:solidFill>
                </a:rPr>
                <a:t>pathlength</a:t>
              </a:r>
              <a:endParaRPr lang="en-US" sz="2000" dirty="0">
                <a:solidFill>
                  <a:schemeClr val="bg1"/>
                </a:solidFill>
              </a:endParaRPr>
            </a:p>
          </p:txBody>
        </p:sp>
      </p:grpSp>
      <p:pic>
        <p:nvPicPr>
          <p:cNvPr id="53" name="plate_led">
            <a:hlinkClick r:id="" action="ppaction://media"/>
          </p:cNvPr>
          <p:cNvPicPr>
            <a:picLocks noChangeAspect="1"/>
          </p:cNvPicPr>
          <p:nvPr>
            <a:videoFile r:link="rId3"/>
            <p:extLst>
              <p:ext uri="{DAA4B4D4-6D71-4841-9C94-3DE7FCFB9230}">
                <p14:media xmlns:p14="http://schemas.microsoft.com/office/powerpoint/2010/main" r:embed="rId4">
                  <p14:trim st="1400" end="5000"/>
                </p14:media>
              </p:ext>
            </p:extLst>
          </p:nvPr>
        </p:nvPicPr>
        <p:blipFill>
          <a:blip r:embed="rId10"/>
          <a:stretch>
            <a:fillRect/>
          </a:stretch>
        </p:blipFill>
        <p:spPr>
          <a:xfrm>
            <a:off x="2818731" y="3435358"/>
            <a:ext cx="1664804" cy="1600200"/>
          </a:xfrm>
          <a:prstGeom prst="rect">
            <a:avLst/>
          </a:prstGeom>
          <a:ln w="12700">
            <a:solidFill>
              <a:schemeClr val="bg1"/>
            </a:solidFill>
          </a:ln>
        </p:spPr>
      </p:pic>
      <p:sp>
        <p:nvSpPr>
          <p:cNvPr id="2" name="Title 1"/>
          <p:cNvSpPr>
            <a:spLocks noGrp="1"/>
          </p:cNvSpPr>
          <p:nvPr>
            <p:ph type="title"/>
          </p:nvPr>
        </p:nvSpPr>
        <p:spPr>
          <a:xfrm>
            <a:off x="0" y="0"/>
            <a:ext cx="9144000" cy="621792"/>
          </a:xfrm>
        </p:spPr>
        <p:txBody>
          <a:bodyPr>
            <a:noAutofit/>
          </a:bodyPr>
          <a:lstStyle/>
          <a:p>
            <a:r>
              <a:rPr lang="en-US" dirty="0" smtClean="0"/>
              <a:t>Toy cup</a:t>
            </a:r>
            <a:endParaRPr lang="en-US" dirty="0"/>
          </a:p>
        </p:txBody>
      </p:sp>
      <p:pic>
        <p:nvPicPr>
          <p:cNvPr id="32" name="Picture 3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32014" y="925407"/>
            <a:ext cx="1692119" cy="1600200"/>
          </a:xfrm>
          <a:prstGeom prst="rect">
            <a:avLst/>
          </a:prstGeom>
          <a:ln w="12700">
            <a:solidFill>
              <a:schemeClr val="bg1"/>
            </a:solidFill>
          </a:ln>
        </p:spPr>
      </p:pic>
      <p:sp>
        <p:nvSpPr>
          <p:cNvPr id="37" name="Rectangle 36"/>
          <p:cNvSpPr/>
          <p:nvPr/>
        </p:nvSpPr>
        <p:spPr>
          <a:xfrm>
            <a:off x="2336026" y="463742"/>
            <a:ext cx="2615554" cy="461665"/>
          </a:xfrm>
          <a:prstGeom prst="rect">
            <a:avLst/>
          </a:prstGeom>
        </p:spPr>
        <p:txBody>
          <a:bodyPr wrap="square">
            <a:spAutoFit/>
          </a:bodyPr>
          <a:lstStyle/>
          <a:p>
            <a:pPr algn="ctr">
              <a:spcBef>
                <a:spcPct val="20000"/>
              </a:spcBef>
            </a:pPr>
            <a:r>
              <a:rPr lang="en-US" sz="2400" dirty="0" smtClean="0">
                <a:solidFill>
                  <a:schemeClr val="bg1"/>
                </a:solidFill>
              </a:rPr>
              <a:t>full transient</a:t>
            </a:r>
            <a:endParaRPr lang="en-US" sz="2400" dirty="0">
              <a:solidFill>
                <a:schemeClr val="bg1"/>
              </a:solidFill>
            </a:endParaRPr>
          </a:p>
        </p:txBody>
      </p:sp>
      <p:sp>
        <p:nvSpPr>
          <p:cNvPr id="38" name="Rectangle 37"/>
          <p:cNvSpPr/>
          <p:nvPr/>
        </p:nvSpPr>
        <p:spPr>
          <a:xfrm>
            <a:off x="2255257" y="2973225"/>
            <a:ext cx="2786218" cy="461665"/>
          </a:xfrm>
          <a:prstGeom prst="rect">
            <a:avLst/>
          </a:prstGeom>
        </p:spPr>
        <p:txBody>
          <a:bodyPr wrap="square">
            <a:spAutoFit/>
          </a:bodyPr>
          <a:lstStyle/>
          <a:p>
            <a:pPr algn="ctr">
              <a:spcBef>
                <a:spcPct val="20000"/>
              </a:spcBef>
            </a:pPr>
            <a:r>
              <a:rPr lang="en-US" sz="2400" dirty="0" smtClean="0">
                <a:solidFill>
                  <a:schemeClr val="bg1"/>
                </a:solidFill>
              </a:rPr>
              <a:t>direct-only transient</a:t>
            </a:r>
            <a:endParaRPr lang="en-US" sz="2400" dirty="0">
              <a:solidFill>
                <a:schemeClr val="bg1"/>
              </a:solidFill>
            </a:endParaRPr>
          </a:p>
        </p:txBody>
      </p:sp>
      <p:cxnSp>
        <p:nvCxnSpPr>
          <p:cNvPr id="39" name="Straight Connector 38"/>
          <p:cNvCxnSpPr/>
          <p:nvPr/>
        </p:nvCxnSpPr>
        <p:spPr>
          <a:xfrm>
            <a:off x="1083281" y="923544"/>
            <a:ext cx="0" cy="1600200"/>
          </a:xfrm>
          <a:prstGeom prst="line">
            <a:avLst/>
          </a:prstGeom>
          <a:ln w="25400">
            <a:solidFill>
              <a:schemeClr val="bg1"/>
            </a:solidFill>
            <a:prstDash val="dash"/>
          </a:ln>
        </p:spPr>
        <p:style>
          <a:lnRef idx="1">
            <a:schemeClr val="accent1"/>
          </a:lnRef>
          <a:fillRef idx="0">
            <a:schemeClr val="accent1"/>
          </a:fillRef>
          <a:effectRef idx="0">
            <a:schemeClr val="accent1"/>
          </a:effectRef>
          <a:fontRef idx="minor">
            <a:schemeClr val="tx1"/>
          </a:fontRef>
        </p:style>
      </p:cxnSp>
      <p:grpSp>
        <p:nvGrpSpPr>
          <p:cNvPr id="74" name="Group 73"/>
          <p:cNvGrpSpPr/>
          <p:nvPr/>
        </p:nvGrpSpPr>
        <p:grpSpPr>
          <a:xfrm>
            <a:off x="7228344" y="575950"/>
            <a:ext cx="1027774" cy="803123"/>
            <a:chOff x="5220693" y="-1038550"/>
            <a:chExt cx="1745746" cy="803123"/>
          </a:xfrm>
        </p:grpSpPr>
        <p:sp>
          <p:nvSpPr>
            <p:cNvPr id="75" name="Rectangle 74"/>
            <p:cNvSpPr/>
            <p:nvPr/>
          </p:nvSpPr>
          <p:spPr>
            <a:xfrm>
              <a:off x="5220693" y="-1038550"/>
              <a:ext cx="1745746" cy="400110"/>
            </a:xfrm>
            <a:prstGeom prst="rect">
              <a:avLst/>
            </a:prstGeom>
          </p:spPr>
          <p:txBody>
            <a:bodyPr wrap="square">
              <a:spAutoFit/>
            </a:bodyPr>
            <a:lstStyle/>
            <a:p>
              <a:pPr algn="ctr"/>
              <a:r>
                <a:rPr lang="en-US" sz="2000" dirty="0">
                  <a:solidFill>
                    <a:schemeClr val="bg1"/>
                  </a:solidFill>
                </a:rPr>
                <a:t>caustics</a:t>
              </a:r>
              <a:endParaRPr lang="en-US" sz="2000" dirty="0"/>
            </a:p>
          </p:txBody>
        </p:sp>
        <p:cxnSp>
          <p:nvCxnSpPr>
            <p:cNvPr id="76" name="Straight Arrow Connector 75"/>
            <p:cNvCxnSpPr>
              <a:stCxn id="75" idx="2"/>
            </p:cNvCxnSpPr>
            <p:nvPr/>
          </p:nvCxnSpPr>
          <p:spPr>
            <a:xfrm>
              <a:off x="6093566" y="-638440"/>
              <a:ext cx="439537" cy="403013"/>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nvGrpSpPr>
          <p:cNvPr id="77" name="Group 76"/>
          <p:cNvGrpSpPr/>
          <p:nvPr/>
        </p:nvGrpSpPr>
        <p:grpSpPr>
          <a:xfrm>
            <a:off x="6553187" y="1946977"/>
            <a:ext cx="1768837" cy="707886"/>
            <a:chOff x="3961946" y="-702000"/>
            <a:chExt cx="3004493" cy="707886"/>
          </a:xfrm>
        </p:grpSpPr>
        <p:sp>
          <p:nvSpPr>
            <p:cNvPr id="78" name="Rectangle 77"/>
            <p:cNvSpPr/>
            <p:nvPr/>
          </p:nvSpPr>
          <p:spPr>
            <a:xfrm>
              <a:off x="3961946" y="-702000"/>
              <a:ext cx="3004493" cy="707886"/>
            </a:xfrm>
            <a:prstGeom prst="rect">
              <a:avLst/>
            </a:prstGeom>
          </p:spPr>
          <p:txBody>
            <a:bodyPr wrap="square">
              <a:spAutoFit/>
            </a:bodyPr>
            <a:lstStyle/>
            <a:p>
              <a:pPr algn="ctr"/>
              <a:r>
                <a:rPr lang="en-US" sz="2000" dirty="0">
                  <a:solidFill>
                    <a:schemeClr val="bg1"/>
                  </a:solidFill>
                </a:rPr>
                <a:t>specular </a:t>
              </a:r>
              <a:r>
                <a:rPr lang="en-US" sz="2000" dirty="0" err="1">
                  <a:solidFill>
                    <a:schemeClr val="bg1"/>
                  </a:solidFill>
                </a:rPr>
                <a:t>interreflections</a:t>
              </a:r>
              <a:endParaRPr lang="en-US" sz="2000" dirty="0"/>
            </a:p>
          </p:txBody>
        </p:sp>
        <p:cxnSp>
          <p:nvCxnSpPr>
            <p:cNvPr id="79" name="Straight Arrow Connector 78"/>
            <p:cNvCxnSpPr/>
            <p:nvPr/>
          </p:nvCxnSpPr>
          <p:spPr>
            <a:xfrm flipV="1">
              <a:off x="6421157" y="-527271"/>
              <a:ext cx="545282" cy="149913"/>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nvGrpSpPr>
          <p:cNvPr id="95" name="Group 94"/>
          <p:cNvGrpSpPr/>
          <p:nvPr/>
        </p:nvGrpSpPr>
        <p:grpSpPr>
          <a:xfrm>
            <a:off x="5457333" y="1112652"/>
            <a:ext cx="1980273" cy="750755"/>
            <a:chOff x="5478635" y="1730915"/>
            <a:chExt cx="1980273" cy="750755"/>
          </a:xfrm>
        </p:grpSpPr>
        <p:grpSp>
          <p:nvGrpSpPr>
            <p:cNvPr id="68" name="Group 67"/>
            <p:cNvGrpSpPr/>
            <p:nvPr/>
          </p:nvGrpSpPr>
          <p:grpSpPr>
            <a:xfrm>
              <a:off x="5478635" y="1730915"/>
              <a:ext cx="1717213" cy="750755"/>
              <a:chOff x="5190018" y="-637243"/>
              <a:chExt cx="1940501" cy="750755"/>
            </a:xfrm>
          </p:grpSpPr>
          <p:sp>
            <p:nvSpPr>
              <p:cNvPr id="69" name="Rectangle 68"/>
              <p:cNvSpPr/>
              <p:nvPr/>
            </p:nvSpPr>
            <p:spPr>
              <a:xfrm>
                <a:off x="5190018" y="-594374"/>
                <a:ext cx="1611111" cy="707886"/>
              </a:xfrm>
              <a:prstGeom prst="rect">
                <a:avLst/>
              </a:prstGeom>
            </p:spPr>
            <p:txBody>
              <a:bodyPr wrap="square">
                <a:spAutoFit/>
              </a:bodyPr>
              <a:lstStyle/>
              <a:p>
                <a:pPr algn="ctr"/>
                <a:r>
                  <a:rPr lang="en-US" sz="2000" dirty="0">
                    <a:solidFill>
                      <a:schemeClr val="bg1"/>
                    </a:solidFill>
                  </a:rPr>
                  <a:t>one-bounce reflections</a:t>
                </a:r>
                <a:endParaRPr lang="en-US" sz="2000" dirty="0"/>
              </a:p>
            </p:txBody>
          </p:sp>
          <p:cxnSp>
            <p:nvCxnSpPr>
              <p:cNvPr id="70" name="Straight Arrow Connector 69"/>
              <p:cNvCxnSpPr>
                <a:stCxn id="69" idx="3"/>
              </p:cNvCxnSpPr>
              <p:nvPr/>
            </p:nvCxnSpPr>
            <p:spPr>
              <a:xfrm flipV="1">
                <a:off x="6801129" y="-637243"/>
                <a:ext cx="329390" cy="396812"/>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cxnSp>
          <p:nvCxnSpPr>
            <p:cNvPr id="92" name="Straight Arrow Connector 91"/>
            <p:cNvCxnSpPr>
              <a:stCxn id="69" idx="3"/>
            </p:cNvCxnSpPr>
            <p:nvPr/>
          </p:nvCxnSpPr>
          <p:spPr>
            <a:xfrm>
              <a:off x="6904360" y="2127727"/>
              <a:ext cx="554548" cy="275183"/>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nvGrpSpPr>
          <p:cNvPr id="4" name="Group 3"/>
          <p:cNvGrpSpPr/>
          <p:nvPr/>
        </p:nvGrpSpPr>
        <p:grpSpPr>
          <a:xfrm>
            <a:off x="-196223" y="2973225"/>
            <a:ext cx="2548591" cy="2031877"/>
            <a:chOff x="24088" y="3998623"/>
            <a:chExt cx="2548591" cy="2031877"/>
          </a:xfrm>
        </p:grpSpPr>
        <p:pic>
          <p:nvPicPr>
            <p:cNvPr id="52" name="Picture 5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72594" y="4430300"/>
              <a:ext cx="1644101" cy="1600200"/>
            </a:xfrm>
            <a:prstGeom prst="rect">
              <a:avLst/>
            </a:prstGeom>
          </p:spPr>
        </p:pic>
        <p:sp>
          <p:nvSpPr>
            <p:cNvPr id="58" name="Rectangle 57"/>
            <p:cNvSpPr/>
            <p:nvPr/>
          </p:nvSpPr>
          <p:spPr>
            <a:xfrm>
              <a:off x="24088" y="3998623"/>
              <a:ext cx="2548591" cy="461665"/>
            </a:xfrm>
            <a:prstGeom prst="rect">
              <a:avLst/>
            </a:prstGeom>
          </p:spPr>
          <p:txBody>
            <a:bodyPr wrap="square">
              <a:spAutoFit/>
            </a:bodyPr>
            <a:lstStyle/>
            <a:p>
              <a:pPr algn="ctr">
                <a:spcBef>
                  <a:spcPct val="20000"/>
                </a:spcBef>
              </a:pPr>
              <a:r>
                <a:rPr lang="en-US" sz="2400" dirty="0">
                  <a:solidFill>
                    <a:schemeClr val="bg1"/>
                  </a:solidFill>
                </a:rPr>
                <a:t>measured depth</a:t>
              </a:r>
            </a:p>
          </p:txBody>
        </p:sp>
      </p:grpSp>
      <p:grpSp>
        <p:nvGrpSpPr>
          <p:cNvPr id="83" name="Group 82"/>
          <p:cNvGrpSpPr/>
          <p:nvPr/>
        </p:nvGrpSpPr>
        <p:grpSpPr>
          <a:xfrm>
            <a:off x="5457333" y="3670599"/>
            <a:ext cx="1980273" cy="750755"/>
            <a:chOff x="5478635" y="1730915"/>
            <a:chExt cx="1980273" cy="750755"/>
          </a:xfrm>
        </p:grpSpPr>
        <p:grpSp>
          <p:nvGrpSpPr>
            <p:cNvPr id="84" name="Group 83"/>
            <p:cNvGrpSpPr/>
            <p:nvPr/>
          </p:nvGrpSpPr>
          <p:grpSpPr>
            <a:xfrm>
              <a:off x="5478635" y="1730915"/>
              <a:ext cx="1717213" cy="750755"/>
              <a:chOff x="5190018" y="-637243"/>
              <a:chExt cx="1940501" cy="750755"/>
            </a:xfrm>
          </p:grpSpPr>
          <p:sp>
            <p:nvSpPr>
              <p:cNvPr id="86" name="Rectangle 85"/>
              <p:cNvSpPr/>
              <p:nvPr/>
            </p:nvSpPr>
            <p:spPr>
              <a:xfrm>
                <a:off x="5190018" y="-594374"/>
                <a:ext cx="1611111" cy="707886"/>
              </a:xfrm>
              <a:prstGeom prst="rect">
                <a:avLst/>
              </a:prstGeom>
            </p:spPr>
            <p:txBody>
              <a:bodyPr wrap="square">
                <a:spAutoFit/>
              </a:bodyPr>
              <a:lstStyle/>
              <a:p>
                <a:pPr algn="ctr"/>
                <a:r>
                  <a:rPr lang="en-US" sz="2000" dirty="0">
                    <a:solidFill>
                      <a:schemeClr val="bg1"/>
                    </a:solidFill>
                  </a:rPr>
                  <a:t>one-bounce reflections</a:t>
                </a:r>
                <a:endParaRPr lang="en-US" sz="2000" dirty="0"/>
              </a:p>
            </p:txBody>
          </p:sp>
          <p:cxnSp>
            <p:nvCxnSpPr>
              <p:cNvPr id="87" name="Straight Arrow Connector 86"/>
              <p:cNvCxnSpPr>
                <a:stCxn id="86" idx="3"/>
              </p:cNvCxnSpPr>
              <p:nvPr/>
            </p:nvCxnSpPr>
            <p:spPr>
              <a:xfrm flipV="1">
                <a:off x="6801129" y="-637243"/>
                <a:ext cx="329390" cy="396812"/>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cxnSp>
          <p:nvCxnSpPr>
            <p:cNvPr id="85" name="Straight Arrow Connector 84"/>
            <p:cNvCxnSpPr>
              <a:stCxn id="86" idx="3"/>
            </p:cNvCxnSpPr>
            <p:nvPr/>
          </p:nvCxnSpPr>
          <p:spPr>
            <a:xfrm>
              <a:off x="6904360" y="2127727"/>
              <a:ext cx="554548" cy="275183"/>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sp>
        <p:nvSpPr>
          <p:cNvPr id="90" name="Rectangle 89"/>
          <p:cNvSpPr>
            <a:spLocks/>
          </p:cNvSpPr>
          <p:nvPr/>
        </p:nvSpPr>
        <p:spPr>
          <a:xfrm>
            <a:off x="5457333" y="3713468"/>
            <a:ext cx="1425725" cy="707885"/>
          </a:xfrm>
          <a:prstGeom prst="rect">
            <a:avLst/>
          </a:prstGeom>
          <a:noFill/>
          <a:ln w="22225" cap="sq">
            <a:solidFill>
              <a:srgbClr val="FFFF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6618137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par>
                                <p:cTn id="16" presetID="10" presetClass="entr" presetSubtype="0" fill="hold"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500"/>
                                        <p:tgtEl>
                                          <p:spTgt spid="35"/>
                                        </p:tgtEl>
                                      </p:cBhvr>
                                    </p:animEffect>
                                  </p:childTnLst>
                                </p:cTn>
                              </p:par>
                              <p:par>
                                <p:cTn id="19" presetID="10" presetClass="entr" presetSubtype="0" fill="hold" nodeType="withEffect">
                                  <p:stCondLst>
                                    <p:cond delay="0"/>
                                  </p:stCondLst>
                                  <p:childTnLst>
                                    <p:set>
                                      <p:cBhvr>
                                        <p:cTn id="20" dur="1" fill="hold">
                                          <p:stCondLst>
                                            <p:cond delay="0"/>
                                          </p:stCondLst>
                                        </p:cTn>
                                        <p:tgtEl>
                                          <p:spTgt spid="53"/>
                                        </p:tgtEl>
                                        <p:attrNameLst>
                                          <p:attrName>style.visibility</p:attrName>
                                        </p:attrNameLst>
                                      </p:cBhvr>
                                      <p:to>
                                        <p:strVal val="visible"/>
                                      </p:to>
                                    </p:set>
                                    <p:animEffect transition="in" filter="fade">
                                      <p:cBhvr>
                                        <p:cTn id="21" dur="500"/>
                                        <p:tgtEl>
                                          <p:spTgt spid="53"/>
                                        </p:tgtEl>
                                      </p:cBhvr>
                                    </p:animEffect>
                                  </p:childTnLst>
                                </p:cTn>
                              </p:par>
                              <p:par>
                                <p:cTn id="22" presetID="10" presetClass="entr" presetSubtype="0" fill="hold" nodeType="withEffect">
                                  <p:stCondLst>
                                    <p:cond delay="0"/>
                                  </p:stCondLst>
                                  <p:childTnLst>
                                    <p:set>
                                      <p:cBhvr>
                                        <p:cTn id="23" dur="1" fill="hold">
                                          <p:stCondLst>
                                            <p:cond delay="0"/>
                                          </p:stCondLst>
                                        </p:cTn>
                                        <p:tgtEl>
                                          <p:spTgt spid="51"/>
                                        </p:tgtEl>
                                        <p:attrNameLst>
                                          <p:attrName>style.visibility</p:attrName>
                                        </p:attrNameLst>
                                      </p:cBhvr>
                                      <p:to>
                                        <p:strVal val="visible"/>
                                      </p:to>
                                    </p:set>
                                    <p:animEffect transition="in" filter="fade">
                                      <p:cBhvr>
                                        <p:cTn id="24" dur="500"/>
                                        <p:tgtEl>
                                          <p:spTgt spid="5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wipe(up)">
                                      <p:cBhvr>
                                        <p:cTn id="32" dur="500"/>
                                        <p:tgtEl>
                                          <p:spTgt spid="39"/>
                                        </p:tgtEl>
                                      </p:cBhvr>
                                    </p:animEffec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62"/>
                                        </p:tgtEl>
                                        <p:attrNameLst>
                                          <p:attrName>style.visibility</p:attrName>
                                        </p:attrNameLst>
                                      </p:cBhvr>
                                      <p:to>
                                        <p:strVal val="visible"/>
                                      </p:to>
                                    </p:set>
                                    <p:animEffect transition="in" filter="fade">
                                      <p:cBhvr>
                                        <p:cTn id="36" dur="500"/>
                                        <p:tgtEl>
                                          <p:spTgt spid="62"/>
                                        </p:tgtEl>
                                      </p:cBhvr>
                                    </p:animEffect>
                                  </p:childTnLst>
                                </p:cTn>
                              </p:par>
                              <p:par>
                                <p:cTn id="37" presetID="10"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path" presetSubtype="0" fill="hold" nodeType="clickEffect">
                                  <p:stCondLst>
                                    <p:cond delay="0"/>
                                  </p:stCondLst>
                                  <p:childTnLst>
                                    <p:animMotion origin="layout" path="M 2.77778E-7 -3.58025E-6 L 0.83368 0.00093 " pathEditMode="relative" rAng="0" ptsTypes="AA">
                                      <p:cBhvr>
                                        <p:cTn id="43" dur="5000" fill="hold"/>
                                        <p:tgtEl>
                                          <p:spTgt spid="51"/>
                                        </p:tgtEl>
                                        <p:attrNameLst>
                                          <p:attrName>ppt_x</p:attrName>
                                          <p:attrName>ppt_y</p:attrName>
                                        </p:attrNameLst>
                                      </p:cBhvr>
                                      <p:rCtr x="41684" y="31"/>
                                    </p:animMotion>
                                  </p:childTnLst>
                                </p:cTn>
                              </p:par>
                              <p:par>
                                <p:cTn id="44" presetID="1" presetClass="mediacall" presetSubtype="0" fill="hold" nodeType="withEffect">
                                  <p:stCondLst>
                                    <p:cond delay="0"/>
                                  </p:stCondLst>
                                  <p:childTnLst>
                                    <p:cmd type="call" cmd="playFrom(0.0)">
                                      <p:cBhvr>
                                        <p:cTn id="45" dur="5000" fill="hold"/>
                                        <p:tgtEl>
                                          <p:spTgt spid="35"/>
                                        </p:tgtEl>
                                      </p:cBhvr>
                                    </p:cmd>
                                  </p:childTnLst>
                                </p:cTn>
                              </p:par>
                              <p:par>
                                <p:cTn id="46" presetID="1" presetClass="mediacall" presetSubtype="0" fill="hold" nodeType="withEffect">
                                  <p:stCondLst>
                                    <p:cond delay="0"/>
                                  </p:stCondLst>
                                  <p:childTnLst>
                                    <p:cmd type="call" cmd="playFrom(0.0)">
                                      <p:cBhvr>
                                        <p:cTn id="47" dur="3600" fill="hold"/>
                                        <p:tgtEl>
                                          <p:spTgt spid="53"/>
                                        </p:tgtEl>
                                      </p:cBhvr>
                                    </p:cmd>
                                  </p:childTnLst>
                                </p:cTn>
                              </p:par>
                              <p:par>
                                <p:cTn id="48" presetID="22" presetClass="entr" presetSubtype="8" fill="hold" nodeType="withEffect">
                                  <p:stCondLst>
                                    <p:cond delay="0"/>
                                  </p:stCondLst>
                                  <p:childTnLst>
                                    <p:set>
                                      <p:cBhvr>
                                        <p:cTn id="49" dur="1" fill="hold">
                                          <p:stCondLst>
                                            <p:cond delay="0"/>
                                          </p:stCondLst>
                                        </p:cTn>
                                        <p:tgtEl>
                                          <p:spTgt spid="88"/>
                                        </p:tgtEl>
                                        <p:attrNameLst>
                                          <p:attrName>style.visibility</p:attrName>
                                        </p:attrNameLst>
                                      </p:cBhvr>
                                      <p:to>
                                        <p:strVal val="visible"/>
                                      </p:to>
                                    </p:set>
                                    <p:animEffect transition="in" filter="wipe(left)">
                                      <p:cBhvr>
                                        <p:cTn id="50" dur="5000"/>
                                        <p:tgtEl>
                                          <p:spTgt spid="88"/>
                                        </p:tgtEl>
                                      </p:cBhvr>
                                    </p:animEffect>
                                  </p:childTnLst>
                                </p:cTn>
                              </p:par>
                              <p:par>
                                <p:cTn id="51" presetID="22" presetClass="entr" presetSubtype="8" fill="hold" nodeType="withEffect">
                                  <p:stCondLst>
                                    <p:cond delay="0"/>
                                  </p:stCondLst>
                                  <p:childTnLst>
                                    <p:set>
                                      <p:cBhvr>
                                        <p:cTn id="52" dur="1" fill="hold">
                                          <p:stCondLst>
                                            <p:cond delay="0"/>
                                          </p:stCondLst>
                                        </p:cTn>
                                        <p:tgtEl>
                                          <p:spTgt spid="89"/>
                                        </p:tgtEl>
                                        <p:attrNameLst>
                                          <p:attrName>style.visibility</p:attrName>
                                        </p:attrNameLst>
                                      </p:cBhvr>
                                      <p:to>
                                        <p:strVal val="visible"/>
                                      </p:to>
                                    </p:set>
                                    <p:animEffect transition="in" filter="wipe(left)">
                                      <p:cBhvr>
                                        <p:cTn id="53" dur="5000"/>
                                        <p:tgtEl>
                                          <p:spTgt spid="89"/>
                                        </p:tgtEl>
                                      </p:cBhvr>
                                    </p:animEffect>
                                  </p:childTnLst>
                                </p:cTn>
                              </p:par>
                              <p:par>
                                <p:cTn id="54" presetID="1" presetClass="entr" presetSubtype="0" fill="hold" nodeType="withEffect">
                                  <p:stCondLst>
                                    <p:cond delay="3000"/>
                                  </p:stCondLst>
                                  <p:childTnLst>
                                    <p:set>
                                      <p:cBhvr>
                                        <p:cTn id="55" dur="1" fill="hold">
                                          <p:stCondLst>
                                            <p:cond delay="0"/>
                                          </p:stCondLst>
                                        </p:cTn>
                                        <p:tgtEl>
                                          <p:spTgt spid="95"/>
                                        </p:tgtEl>
                                        <p:attrNameLst>
                                          <p:attrName>style.visibility</p:attrName>
                                        </p:attrNameLst>
                                      </p:cBhvr>
                                      <p:to>
                                        <p:strVal val="visible"/>
                                      </p:to>
                                    </p:set>
                                  </p:childTnLst>
                                </p:cTn>
                              </p:par>
                              <p:par>
                                <p:cTn id="56" presetID="1" presetClass="entr" presetSubtype="0" fill="hold" nodeType="withEffect">
                                  <p:stCondLst>
                                    <p:cond delay="3000"/>
                                  </p:stCondLst>
                                  <p:childTnLst>
                                    <p:set>
                                      <p:cBhvr>
                                        <p:cTn id="57" dur="1" fill="hold">
                                          <p:stCondLst>
                                            <p:cond delay="0"/>
                                          </p:stCondLst>
                                        </p:cTn>
                                        <p:tgtEl>
                                          <p:spTgt spid="83"/>
                                        </p:tgtEl>
                                        <p:attrNameLst>
                                          <p:attrName>style.visibility</p:attrName>
                                        </p:attrNameLst>
                                      </p:cBhvr>
                                      <p:to>
                                        <p:strVal val="visible"/>
                                      </p:to>
                                    </p:set>
                                  </p:childTnLst>
                                </p:cTn>
                              </p:par>
                              <p:par>
                                <p:cTn id="58" presetID="1" presetClass="entr" presetSubtype="0" fill="hold" nodeType="withEffect">
                                  <p:stCondLst>
                                    <p:cond delay="4000"/>
                                  </p:stCondLst>
                                  <p:childTnLst>
                                    <p:set>
                                      <p:cBhvr>
                                        <p:cTn id="59" dur="1" fill="hold">
                                          <p:stCondLst>
                                            <p:cond delay="0"/>
                                          </p:stCondLst>
                                        </p:cTn>
                                        <p:tgtEl>
                                          <p:spTgt spid="74"/>
                                        </p:tgtEl>
                                        <p:attrNameLst>
                                          <p:attrName>style.visibility</p:attrName>
                                        </p:attrNameLst>
                                      </p:cBhvr>
                                      <p:to>
                                        <p:strVal val="visible"/>
                                      </p:to>
                                    </p:set>
                                  </p:childTnLst>
                                </p:cTn>
                              </p:par>
                              <p:par>
                                <p:cTn id="60" presetID="1" presetClass="entr" presetSubtype="0" fill="hold" nodeType="withEffect">
                                  <p:stCondLst>
                                    <p:cond delay="5000"/>
                                  </p:stCondLst>
                                  <p:childTnLst>
                                    <p:set>
                                      <p:cBhvr>
                                        <p:cTn id="61" dur="1" fill="hold">
                                          <p:stCondLst>
                                            <p:cond delay="0"/>
                                          </p:stCondLst>
                                        </p:cTn>
                                        <p:tgtEl>
                                          <p:spTgt spid="77"/>
                                        </p:tgtEl>
                                        <p:attrNameLst>
                                          <p:attrName>style.visibility</p:attrName>
                                        </p:attrNameLst>
                                      </p:cBhvr>
                                      <p:to>
                                        <p:strVal val="visible"/>
                                      </p:to>
                                    </p:set>
                                  </p:childTnLst>
                                </p:cTn>
                              </p:par>
                            </p:childTnLst>
                          </p:cTn>
                        </p:par>
                        <p:par>
                          <p:cTn id="62" fill="hold">
                            <p:stCondLst>
                              <p:cond delay="5000"/>
                            </p:stCondLst>
                            <p:childTnLst>
                              <p:par>
                                <p:cTn id="63" presetID="1" presetClass="exit" presetSubtype="0" fill="hold" nodeType="afterEffect">
                                  <p:stCondLst>
                                    <p:cond delay="1000"/>
                                  </p:stCondLst>
                                  <p:childTnLst>
                                    <p:set>
                                      <p:cBhvr>
                                        <p:cTn id="64" dur="1" fill="hold">
                                          <p:stCondLst>
                                            <p:cond delay="0"/>
                                          </p:stCondLst>
                                        </p:cTn>
                                        <p:tgtEl>
                                          <p:spTgt spid="51"/>
                                        </p:tgtEl>
                                        <p:attrNameLst>
                                          <p:attrName>style.visibility</p:attrName>
                                        </p:attrNameLst>
                                      </p:cBhvr>
                                      <p:to>
                                        <p:strVal val="hidden"/>
                                      </p:to>
                                    </p:set>
                                  </p:childTnLst>
                                </p:cTn>
                              </p:par>
                              <p:par>
                                <p:cTn id="65" presetID="1" presetClass="entr" presetSubtype="0" fill="hold" nodeType="withEffect">
                                  <p:stCondLst>
                                    <p:cond delay="1000"/>
                                  </p:stCondLst>
                                  <p:childTnLst>
                                    <p:set>
                                      <p:cBhvr>
                                        <p:cTn id="66" dur="1" fill="hold">
                                          <p:stCondLst>
                                            <p:cond delay="0"/>
                                          </p:stCondLst>
                                        </p:cTn>
                                        <p:tgtEl>
                                          <p:spTgt spid="54"/>
                                        </p:tgtEl>
                                        <p:attrNameLst>
                                          <p:attrName>style.visibility</p:attrName>
                                        </p:attrNameLst>
                                      </p:cBhvr>
                                      <p:to>
                                        <p:strVal val="visible"/>
                                      </p:to>
                                    </p:set>
                                  </p:childTnLst>
                                </p:cTn>
                              </p:par>
                              <p:par>
                                <p:cTn id="67" presetID="42" presetClass="path" presetSubtype="0" fill="hold" nodeType="withEffect">
                                  <p:stCondLst>
                                    <p:cond delay="1000"/>
                                  </p:stCondLst>
                                  <p:childTnLst>
                                    <p:animMotion origin="layout" path="M 2.77778E-7 -3.58025E-6 L 0.83368 0.00093 " pathEditMode="relative" rAng="0" ptsTypes="AA">
                                      <p:cBhvr>
                                        <p:cTn id="68" dur="5000" fill="hold"/>
                                        <p:tgtEl>
                                          <p:spTgt spid="54"/>
                                        </p:tgtEl>
                                        <p:attrNameLst>
                                          <p:attrName>ppt_x</p:attrName>
                                          <p:attrName>ppt_y</p:attrName>
                                        </p:attrNameLst>
                                      </p:cBhvr>
                                      <p:rCtr x="41684" y="31"/>
                                    </p:animMotion>
                                  </p:childTnLst>
                                </p:cTn>
                              </p:par>
                              <p:par>
                                <p:cTn id="69" presetID="1" presetClass="mediacall" presetSubtype="0" fill="hold" nodeType="withEffect">
                                  <p:stCondLst>
                                    <p:cond delay="1000"/>
                                  </p:stCondLst>
                                  <p:childTnLst>
                                    <p:cmd type="call" cmd="playFrom(0.0)">
                                      <p:cBhvr>
                                        <p:cTn id="70" dur="5000" fill="hold"/>
                                        <p:tgtEl>
                                          <p:spTgt spid="35"/>
                                        </p:tgtEl>
                                      </p:cBhvr>
                                    </p:cmd>
                                  </p:childTnLst>
                                </p:cTn>
                              </p:par>
                              <p:par>
                                <p:cTn id="71" presetID="1" presetClass="mediacall" presetSubtype="0" fill="hold" nodeType="withEffect">
                                  <p:stCondLst>
                                    <p:cond delay="1000"/>
                                  </p:stCondLst>
                                  <p:childTnLst>
                                    <p:cmd type="call" cmd="playFrom(0.0)">
                                      <p:cBhvr>
                                        <p:cTn id="72" dur="3600" fill="hold"/>
                                        <p:tgtEl>
                                          <p:spTgt spid="53"/>
                                        </p:tgtEl>
                                      </p:cBhvr>
                                    </p:cmd>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90"/>
                                        </p:tgtEl>
                                        <p:attrNameLst>
                                          <p:attrName>style.visibility</p:attrName>
                                        </p:attrNameLst>
                                      </p:cBhvr>
                                      <p:to>
                                        <p:strVal val="visible"/>
                                      </p:to>
                                    </p:set>
                                    <p:animEffect transition="in" filter="fade">
                                      <p:cBhvr>
                                        <p:cTn id="77" dur="500"/>
                                        <p:tgtEl>
                                          <p:spTgt spid="90"/>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4"/>
                                        </p:tgtEl>
                                        <p:attrNameLst>
                                          <p:attrName>style.visibility</p:attrName>
                                        </p:attrNameLst>
                                      </p:cBhvr>
                                      <p:to>
                                        <p:strVal val="visible"/>
                                      </p:to>
                                    </p:set>
                                    <p:animEffect transition="in" filter="fade">
                                      <p:cBhvr>
                                        <p:cTn id="8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3" fill="remove" display="0">
                  <p:stCondLst>
                    <p:cond delay="indefinite"/>
                  </p:stCondLst>
                </p:cTn>
                <p:tgtEl>
                  <p:spTgt spid="35"/>
                </p:tgtEl>
              </p:cMediaNode>
            </p:video>
            <p:video>
              <p:cMediaNode vol="80000">
                <p:cTn id="84" fill="hold" display="0">
                  <p:stCondLst>
                    <p:cond delay="indefinite"/>
                  </p:stCondLst>
                </p:cTn>
                <p:tgtEl>
                  <p:spTgt spid="53"/>
                </p:tgtEl>
              </p:cMediaNode>
            </p:video>
          </p:childTnLst>
        </p:cTn>
      </p:par>
    </p:tnLst>
    <p:bldLst>
      <p:bldP spid="15" grpId="0" animBg="1"/>
      <p:bldP spid="37" grpId="0"/>
      <p:bldP spid="38" grpId="0"/>
      <p:bldP spid="9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21792"/>
          </a:xfrm>
        </p:spPr>
        <p:txBody>
          <a:bodyPr>
            <a:noAutofit/>
          </a:bodyPr>
          <a:lstStyle/>
          <a:p>
            <a:r>
              <a:rPr lang="en-US" dirty="0" smtClean="0"/>
              <a:t>Depth scanning</a:t>
            </a:r>
            <a:endParaRPr lang="en-US" dirty="0"/>
          </a:p>
        </p:txBody>
      </p:sp>
      <p:sp>
        <p:nvSpPr>
          <p:cNvPr id="16" name="Rectangle 15"/>
          <p:cNvSpPr/>
          <p:nvPr/>
        </p:nvSpPr>
        <p:spPr>
          <a:xfrm>
            <a:off x="492383" y="3058287"/>
            <a:ext cx="880369" cy="400110"/>
          </a:xfrm>
          <a:prstGeom prst="rect">
            <a:avLst/>
          </a:prstGeom>
        </p:spPr>
        <p:txBody>
          <a:bodyPr wrap="none">
            <a:spAutoFit/>
          </a:bodyPr>
          <a:lstStyle/>
          <a:p>
            <a:pPr algn="ctr"/>
            <a:r>
              <a:rPr lang="en-US" sz="2000" dirty="0">
                <a:solidFill>
                  <a:schemeClr val="bg1"/>
                </a:solidFill>
              </a:rPr>
              <a:t>2.5 </a:t>
            </a:r>
            <a:r>
              <a:rPr lang="en-US" sz="2000" dirty="0">
                <a:solidFill>
                  <a:schemeClr val="bg1"/>
                </a:solidFill>
                <a:ea typeface="Meiryo" panose="020B0604030504040204" pitchFamily="34" charset="-128"/>
                <a:cs typeface="Meiryo" panose="020B0604030504040204" pitchFamily="34" charset="-128"/>
              </a:rPr>
              <a:t>cm</a:t>
            </a:r>
            <a:endParaRPr lang="en-US" sz="2000" dirty="0">
              <a:solidFill>
                <a:schemeClr val="bg1"/>
              </a:solidFill>
            </a:endParaRPr>
          </a:p>
        </p:txBody>
      </p:sp>
      <p:grpSp>
        <p:nvGrpSpPr>
          <p:cNvPr id="3" name="Group 2"/>
          <p:cNvGrpSpPr/>
          <p:nvPr/>
        </p:nvGrpSpPr>
        <p:grpSpPr>
          <a:xfrm>
            <a:off x="1984248" y="864489"/>
            <a:ext cx="2584142" cy="2057400"/>
            <a:chOff x="1984248" y="969264"/>
            <a:chExt cx="2584142" cy="2057400"/>
          </a:xfrm>
        </p:grpSpPr>
        <p:pic>
          <p:nvPicPr>
            <p:cNvPr id="40" name="Picture 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4248" y="1435608"/>
              <a:ext cx="2584142" cy="1591056"/>
            </a:xfrm>
            <a:prstGeom prst="rect">
              <a:avLst/>
            </a:prstGeom>
            <a:ln w="12700">
              <a:solidFill>
                <a:schemeClr val="bg1"/>
              </a:solidFill>
            </a:ln>
          </p:spPr>
        </p:pic>
        <p:sp>
          <p:nvSpPr>
            <p:cNvPr id="38" name="Rectangle 37"/>
            <p:cNvSpPr/>
            <p:nvPr/>
          </p:nvSpPr>
          <p:spPr>
            <a:xfrm>
              <a:off x="2701120" y="969264"/>
              <a:ext cx="1144864" cy="461665"/>
            </a:xfrm>
            <a:prstGeom prst="rect">
              <a:avLst/>
            </a:prstGeom>
          </p:spPr>
          <p:txBody>
            <a:bodyPr wrap="none">
              <a:spAutoFit/>
            </a:bodyPr>
            <a:lstStyle/>
            <a:p>
              <a:pPr algn="ctr"/>
              <a:r>
                <a:rPr lang="en-US" sz="2400" dirty="0">
                  <a:solidFill>
                    <a:schemeClr val="bg1"/>
                  </a:solidFill>
                </a:rPr>
                <a:t>gnocchi</a:t>
              </a:r>
            </a:p>
          </p:txBody>
        </p:sp>
      </p:grpSp>
      <p:cxnSp>
        <p:nvCxnSpPr>
          <p:cNvPr id="12" name="Straight Arrow Connector 11"/>
          <p:cNvCxnSpPr/>
          <p:nvPr/>
        </p:nvCxnSpPr>
        <p:spPr>
          <a:xfrm>
            <a:off x="128016" y="3049143"/>
            <a:ext cx="1609344" cy="0"/>
          </a:xfrm>
          <a:prstGeom prst="straightConnector1">
            <a:avLst/>
          </a:prstGeom>
          <a:ln w="38100">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1" name="Rectangle 40"/>
          <p:cNvSpPr/>
          <p:nvPr/>
        </p:nvSpPr>
        <p:spPr>
          <a:xfrm>
            <a:off x="2931717" y="3058287"/>
            <a:ext cx="686405" cy="400110"/>
          </a:xfrm>
          <a:prstGeom prst="rect">
            <a:avLst/>
          </a:prstGeom>
        </p:spPr>
        <p:txBody>
          <a:bodyPr wrap="none">
            <a:spAutoFit/>
          </a:bodyPr>
          <a:lstStyle/>
          <a:p>
            <a:pPr algn="ctr"/>
            <a:r>
              <a:rPr lang="en-US" sz="2000" dirty="0">
                <a:solidFill>
                  <a:schemeClr val="bg1"/>
                </a:solidFill>
              </a:rPr>
              <a:t>1 </a:t>
            </a:r>
            <a:r>
              <a:rPr lang="en-US" sz="2000" dirty="0">
                <a:solidFill>
                  <a:schemeClr val="bg1"/>
                </a:solidFill>
                <a:ea typeface="Meiryo" panose="020B0604030504040204" pitchFamily="34" charset="-128"/>
                <a:cs typeface="Meiryo" panose="020B0604030504040204" pitchFamily="34" charset="-128"/>
              </a:rPr>
              <a:t>cm</a:t>
            </a:r>
            <a:endParaRPr lang="en-US" sz="2000" dirty="0">
              <a:solidFill>
                <a:schemeClr val="bg1"/>
              </a:solidFill>
            </a:endParaRPr>
          </a:p>
        </p:txBody>
      </p:sp>
      <p:cxnSp>
        <p:nvCxnSpPr>
          <p:cNvPr id="42" name="Straight Arrow Connector 41"/>
          <p:cNvCxnSpPr/>
          <p:nvPr/>
        </p:nvCxnSpPr>
        <p:spPr>
          <a:xfrm>
            <a:off x="1986123" y="3049143"/>
            <a:ext cx="2578608" cy="0"/>
          </a:xfrm>
          <a:prstGeom prst="straightConnector1">
            <a:avLst/>
          </a:prstGeom>
          <a:ln w="38100">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5189935" y="3058287"/>
            <a:ext cx="1587390" cy="400110"/>
          </a:xfrm>
          <a:prstGeom prst="rect">
            <a:avLst/>
          </a:prstGeom>
        </p:spPr>
        <p:txBody>
          <a:bodyPr wrap="square">
            <a:spAutoFit/>
          </a:bodyPr>
          <a:lstStyle/>
          <a:p>
            <a:pPr algn="ctr"/>
            <a:r>
              <a:rPr lang="en-US" sz="2000" dirty="0">
                <a:solidFill>
                  <a:schemeClr val="bg1"/>
                </a:solidFill>
              </a:rPr>
              <a:t>1.5 </a:t>
            </a:r>
            <a:r>
              <a:rPr lang="en-US" sz="2000" dirty="0">
                <a:solidFill>
                  <a:schemeClr val="bg1"/>
                </a:solidFill>
                <a:ea typeface="Meiryo" panose="020B0604030504040204" pitchFamily="34" charset="-128"/>
                <a:cs typeface="Meiryo" panose="020B0604030504040204" pitchFamily="34" charset="-128"/>
              </a:rPr>
              <a:t>cm</a:t>
            </a:r>
            <a:endParaRPr lang="en-US" sz="2000" dirty="0">
              <a:solidFill>
                <a:schemeClr val="bg1"/>
              </a:solidFill>
            </a:endParaRPr>
          </a:p>
        </p:txBody>
      </p:sp>
      <p:cxnSp>
        <p:nvCxnSpPr>
          <p:cNvPr id="44" name="Straight Arrow Connector 43"/>
          <p:cNvCxnSpPr/>
          <p:nvPr/>
        </p:nvCxnSpPr>
        <p:spPr>
          <a:xfrm>
            <a:off x="4806285" y="3049143"/>
            <a:ext cx="2340864" cy="0"/>
          </a:xfrm>
          <a:prstGeom prst="straightConnector1">
            <a:avLst/>
          </a:prstGeom>
          <a:ln w="38100">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4809745" y="864489"/>
            <a:ext cx="2340511" cy="2057400"/>
            <a:chOff x="4809744" y="969264"/>
            <a:chExt cx="2340511" cy="2057400"/>
          </a:xfrm>
        </p:grpSpPr>
        <p:pic>
          <p:nvPicPr>
            <p:cNvPr id="39" name="Picture 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09744" y="1435608"/>
              <a:ext cx="2340511" cy="1591056"/>
            </a:xfrm>
            <a:prstGeom prst="rect">
              <a:avLst/>
            </a:prstGeom>
            <a:ln w="12700">
              <a:solidFill>
                <a:schemeClr val="bg1"/>
              </a:solidFill>
            </a:ln>
          </p:spPr>
        </p:pic>
        <p:sp>
          <p:nvSpPr>
            <p:cNvPr id="45" name="Rectangle 44"/>
            <p:cNvSpPr/>
            <p:nvPr/>
          </p:nvSpPr>
          <p:spPr>
            <a:xfrm>
              <a:off x="5107020" y="969264"/>
              <a:ext cx="1746312" cy="461665"/>
            </a:xfrm>
            <a:prstGeom prst="rect">
              <a:avLst/>
            </a:prstGeom>
          </p:spPr>
          <p:txBody>
            <a:bodyPr wrap="none">
              <a:spAutoFit/>
            </a:bodyPr>
            <a:lstStyle/>
            <a:p>
              <a:pPr algn="ctr"/>
              <a:r>
                <a:rPr lang="en-US" sz="2400" dirty="0">
                  <a:solidFill>
                    <a:schemeClr val="bg1"/>
                  </a:solidFill>
                </a:rPr>
                <a:t>soap carving</a:t>
              </a:r>
            </a:p>
          </p:txBody>
        </p:sp>
      </p:grpSp>
      <p:pic>
        <p:nvPicPr>
          <p:cNvPr id="46" name="Picture 4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89340" y="3462909"/>
            <a:ext cx="1612972" cy="1591056"/>
          </a:xfrm>
          <a:prstGeom prst="rect">
            <a:avLst/>
          </a:prstGeom>
        </p:spPr>
      </p:pic>
      <p:sp>
        <p:nvSpPr>
          <p:cNvPr id="48" name="Rectangle 47"/>
          <p:cNvSpPr/>
          <p:nvPr/>
        </p:nvSpPr>
        <p:spPr>
          <a:xfrm>
            <a:off x="7844899" y="3058287"/>
            <a:ext cx="686406" cy="400110"/>
          </a:xfrm>
          <a:prstGeom prst="rect">
            <a:avLst/>
          </a:prstGeom>
        </p:spPr>
        <p:txBody>
          <a:bodyPr wrap="none">
            <a:spAutoFit/>
          </a:bodyPr>
          <a:lstStyle/>
          <a:p>
            <a:pPr algn="ctr"/>
            <a:r>
              <a:rPr lang="en-US" sz="2000" dirty="0">
                <a:solidFill>
                  <a:schemeClr val="bg1"/>
                </a:solidFill>
              </a:rPr>
              <a:t>3 </a:t>
            </a:r>
            <a:r>
              <a:rPr lang="en-US" sz="2000" dirty="0">
                <a:solidFill>
                  <a:schemeClr val="bg1"/>
                </a:solidFill>
                <a:ea typeface="Meiryo" panose="020B0604030504040204" pitchFamily="34" charset="-128"/>
                <a:cs typeface="Meiryo" panose="020B0604030504040204" pitchFamily="34" charset="-128"/>
              </a:rPr>
              <a:t>cm</a:t>
            </a:r>
            <a:endParaRPr lang="en-US" sz="2000" dirty="0">
              <a:solidFill>
                <a:schemeClr val="bg1"/>
              </a:solidFill>
            </a:endParaRPr>
          </a:p>
        </p:txBody>
      </p:sp>
      <p:cxnSp>
        <p:nvCxnSpPr>
          <p:cNvPr id="49" name="Straight Arrow Connector 48"/>
          <p:cNvCxnSpPr/>
          <p:nvPr/>
        </p:nvCxnSpPr>
        <p:spPr>
          <a:xfrm>
            <a:off x="7403181" y="3049143"/>
            <a:ext cx="1609344" cy="0"/>
          </a:xfrm>
          <a:prstGeom prst="straightConnector1">
            <a:avLst/>
          </a:prstGeom>
          <a:ln w="38100">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7291184" y="495155"/>
            <a:ext cx="1793836" cy="2426734"/>
            <a:chOff x="7291184" y="599930"/>
            <a:chExt cx="1793836" cy="2426734"/>
          </a:xfrm>
        </p:grpSpPr>
        <p:pic>
          <p:nvPicPr>
            <p:cNvPr id="35" name="Picture 3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88352" y="1435608"/>
              <a:ext cx="1607016" cy="1591056"/>
            </a:xfrm>
            <a:prstGeom prst="rect">
              <a:avLst/>
            </a:prstGeom>
            <a:ln w="12700">
              <a:solidFill>
                <a:schemeClr val="bg1"/>
              </a:solidFill>
            </a:ln>
          </p:spPr>
        </p:pic>
        <p:sp>
          <p:nvSpPr>
            <p:cNvPr id="50" name="Rectangle 49"/>
            <p:cNvSpPr/>
            <p:nvPr/>
          </p:nvSpPr>
          <p:spPr>
            <a:xfrm>
              <a:off x="7291184" y="599930"/>
              <a:ext cx="1793836" cy="830997"/>
            </a:xfrm>
            <a:prstGeom prst="rect">
              <a:avLst/>
            </a:prstGeom>
          </p:spPr>
          <p:txBody>
            <a:bodyPr wrap="square">
              <a:spAutoFit/>
            </a:bodyPr>
            <a:lstStyle/>
            <a:p>
              <a:pPr algn="ctr"/>
              <a:r>
                <a:rPr lang="en-US" sz="2400" dirty="0">
                  <a:solidFill>
                    <a:schemeClr val="bg1"/>
                  </a:solidFill>
                </a:rPr>
                <a:t>gummy bear and diffusers</a:t>
              </a:r>
            </a:p>
          </p:txBody>
        </p:sp>
      </p:grpSp>
      <p:grpSp>
        <p:nvGrpSpPr>
          <p:cNvPr id="55" name="Group 54"/>
          <p:cNvGrpSpPr/>
          <p:nvPr/>
        </p:nvGrpSpPr>
        <p:grpSpPr>
          <a:xfrm>
            <a:off x="65297" y="546688"/>
            <a:ext cx="3729103" cy="548633"/>
            <a:chOff x="5029199" y="5798956"/>
            <a:chExt cx="3729103" cy="548633"/>
          </a:xfrm>
        </p:grpSpPr>
        <p:sp>
          <p:nvSpPr>
            <p:cNvPr id="56" name="Rectangle 55"/>
            <p:cNvSpPr/>
            <p:nvPr/>
          </p:nvSpPr>
          <p:spPr>
            <a:xfrm>
              <a:off x="5029199" y="5798956"/>
              <a:ext cx="3729103" cy="461665"/>
            </a:xfrm>
            <a:prstGeom prst="rect">
              <a:avLst/>
            </a:prstGeom>
          </p:spPr>
          <p:txBody>
            <a:bodyPr wrap="square">
              <a:spAutoFit/>
            </a:bodyPr>
            <a:lstStyle/>
            <a:p>
              <a:pPr lvl="0" algn="r">
                <a:spcBef>
                  <a:spcPct val="20000"/>
                </a:spcBef>
              </a:pPr>
              <a:r>
                <a:rPr lang="en-US" sz="2400" dirty="0">
                  <a:solidFill>
                    <a:schemeClr val="bg1"/>
                  </a:solidFill>
                </a:rPr>
                <a:t>depth resolution </a:t>
              </a:r>
              <a:r>
                <a:rPr lang="el-GR" sz="2400" dirty="0">
                  <a:solidFill>
                    <a:schemeClr val="bg1"/>
                  </a:solidFill>
                  <a:latin typeface="Meiryo" panose="020B0604030504040204" pitchFamily="34" charset="-128"/>
                  <a:ea typeface="Meiryo" panose="020B0604030504040204" pitchFamily="34" charset="-128"/>
                  <a:cs typeface="Meiryo" panose="020B0604030504040204" pitchFamily="34" charset="-128"/>
                </a:rPr>
                <a:t>Δ</a:t>
              </a:r>
              <a:r>
                <a:rPr lang="el-GR" sz="2400" dirty="0">
                  <a:solidFill>
                    <a:schemeClr val="bg1"/>
                  </a:solidFill>
                </a:rPr>
                <a:t>τ</a:t>
              </a:r>
              <a:r>
                <a:rPr lang="en-US" sz="2400" dirty="0">
                  <a:solidFill>
                    <a:schemeClr val="bg1"/>
                  </a:solidFill>
                </a:rPr>
                <a:t>    </a:t>
              </a:r>
              <a:r>
                <a:rPr lang="en-US" sz="2400" dirty="0" smtClean="0">
                  <a:solidFill>
                    <a:schemeClr val="bg1"/>
                  </a:solidFill>
                </a:rPr>
                <a:t>10 </a:t>
              </a:r>
              <a:r>
                <a:rPr lang="el-GR" sz="2400" dirty="0">
                  <a:solidFill>
                    <a:schemeClr val="bg1"/>
                  </a:solidFill>
                  <a:ea typeface="Meiryo" panose="020B0604030504040204" pitchFamily="34" charset="-128"/>
                  <a:cs typeface="Meiryo" panose="020B0604030504040204" pitchFamily="34" charset="-128"/>
                </a:rPr>
                <a:t>μ</a:t>
              </a:r>
              <a:r>
                <a:rPr lang="en-US" sz="2400" dirty="0">
                  <a:solidFill>
                    <a:schemeClr val="bg1"/>
                  </a:solidFill>
                </a:rPr>
                <a:t>m</a:t>
              </a:r>
            </a:p>
          </p:txBody>
        </p:sp>
        <p:sp>
          <p:nvSpPr>
            <p:cNvPr id="57" name="Rectangle 56"/>
            <p:cNvSpPr/>
            <p:nvPr/>
          </p:nvSpPr>
          <p:spPr>
            <a:xfrm>
              <a:off x="7583486" y="5824369"/>
              <a:ext cx="364202" cy="523220"/>
            </a:xfrm>
            <a:prstGeom prst="rect">
              <a:avLst/>
            </a:prstGeom>
          </p:spPr>
          <p:txBody>
            <a:bodyPr wrap="none">
              <a:spAutoFit/>
            </a:bodyPr>
            <a:lstStyle/>
            <a:p>
              <a:r>
                <a:rPr lang="en-US" sz="2800" dirty="0">
                  <a:solidFill>
                    <a:schemeClr val="bg1"/>
                  </a:solidFill>
                </a:rPr>
                <a:t>~</a:t>
              </a:r>
              <a:endParaRPr lang="en-US" sz="2800" dirty="0"/>
            </a:p>
          </p:txBody>
        </p:sp>
      </p:grpSp>
      <p:grpSp>
        <p:nvGrpSpPr>
          <p:cNvPr id="4" name="Group 3"/>
          <p:cNvGrpSpPr/>
          <p:nvPr/>
        </p:nvGrpSpPr>
        <p:grpSpPr>
          <a:xfrm>
            <a:off x="128017" y="864489"/>
            <a:ext cx="1609343" cy="2057400"/>
            <a:chOff x="128016" y="969264"/>
            <a:chExt cx="1609343" cy="2057400"/>
          </a:xfrm>
        </p:grpSpPr>
        <p:sp>
          <p:nvSpPr>
            <p:cNvPr id="36" name="Rectangle 35"/>
            <p:cNvSpPr/>
            <p:nvPr/>
          </p:nvSpPr>
          <p:spPr>
            <a:xfrm>
              <a:off x="579546" y="969264"/>
              <a:ext cx="706283" cy="461665"/>
            </a:xfrm>
            <a:prstGeom prst="rect">
              <a:avLst/>
            </a:prstGeom>
          </p:spPr>
          <p:txBody>
            <a:bodyPr wrap="none">
              <a:spAutoFit/>
            </a:bodyPr>
            <a:lstStyle/>
            <a:p>
              <a:pPr algn="ctr"/>
              <a:r>
                <a:rPr lang="en-US" sz="2400" dirty="0">
                  <a:solidFill>
                    <a:schemeClr val="bg1"/>
                  </a:solidFill>
                </a:rPr>
                <a:t>coin</a:t>
              </a:r>
            </a:p>
          </p:txBody>
        </p:sp>
        <p:pic>
          <p:nvPicPr>
            <p:cNvPr id="54" name="Picture 53"/>
            <p:cNvPicPr>
              <a:picLocks noChangeAspect="1"/>
            </p:cNvPicPr>
            <p:nvPr/>
          </p:nvPicPr>
          <p:blipFill rotWithShape="1">
            <a:blip r:embed="rId7" cstate="print">
              <a:extLst>
                <a:ext uri="{28A0092B-C50C-407E-A947-70E740481C1C}">
                  <a14:useLocalDpi xmlns:a14="http://schemas.microsoft.com/office/drawing/2010/main" val="0"/>
                </a:ext>
              </a:extLst>
            </a:blip>
            <a:srcRect l="17588" t="11656" r="15840" b="5976"/>
            <a:stretch/>
          </p:blipFill>
          <p:spPr>
            <a:xfrm>
              <a:off x="128016" y="1435608"/>
              <a:ext cx="1609343" cy="1591056"/>
            </a:xfrm>
            <a:prstGeom prst="rect">
              <a:avLst/>
            </a:prstGeom>
            <a:ln w="12700">
              <a:solidFill>
                <a:schemeClr val="bg1"/>
              </a:solidFill>
            </a:ln>
          </p:spPr>
        </p:pic>
      </p:grpSp>
      <p:pic>
        <p:nvPicPr>
          <p:cNvPr id="58" name="Picture 5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84248" y="3462909"/>
            <a:ext cx="2549914" cy="1591056"/>
          </a:xfrm>
          <a:prstGeom prst="rect">
            <a:avLst/>
          </a:prstGeom>
        </p:spPr>
      </p:pic>
      <p:pic>
        <p:nvPicPr>
          <p:cNvPr id="59" name="Picture 5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8016" y="3462909"/>
            <a:ext cx="1602340" cy="1591056"/>
          </a:xfrm>
          <a:prstGeom prst="rect">
            <a:avLst/>
          </a:prstGeom>
        </p:spPr>
      </p:pic>
      <p:pic>
        <p:nvPicPr>
          <p:cNvPr id="60" name="Picture 5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00601" y="3462909"/>
            <a:ext cx="2341299" cy="1591056"/>
          </a:xfrm>
          <a:prstGeom prst="rect">
            <a:avLst/>
          </a:prstGeom>
        </p:spPr>
      </p:pic>
    </p:spTree>
    <p:extLst>
      <p:ext uri="{BB962C8B-B14F-4D97-AF65-F5344CB8AC3E}">
        <p14:creationId xmlns:p14="http://schemas.microsoft.com/office/powerpoint/2010/main" val="15265230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par>
                          <p:cTn id="22" fill="hold">
                            <p:stCondLst>
                              <p:cond delay="500"/>
                            </p:stCondLst>
                            <p:childTnLst>
                              <p:par>
                                <p:cTn id="23" presetID="16" presetClass="entr" presetSubtype="37"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outVertical)">
                                      <p:cBhvr>
                                        <p:cTn id="25" dur="500"/>
                                        <p:tgtEl>
                                          <p:spTgt spid="12"/>
                                        </p:tgtEl>
                                      </p:cBhvr>
                                    </p:animEffect>
                                  </p:childTnLst>
                                </p:cTn>
                              </p:par>
                              <p:par>
                                <p:cTn id="26" presetID="16" presetClass="entr" presetSubtype="37"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barn(outVertical)">
                                      <p:cBhvr>
                                        <p:cTn id="28" dur="500"/>
                                        <p:tgtEl>
                                          <p:spTgt spid="42"/>
                                        </p:tgtEl>
                                      </p:cBhvr>
                                    </p:animEffect>
                                  </p:childTnLst>
                                </p:cTn>
                              </p:par>
                              <p:par>
                                <p:cTn id="29" presetID="16" presetClass="entr" presetSubtype="37" fill="hold" nodeType="with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barn(outVertical)">
                                      <p:cBhvr>
                                        <p:cTn id="31" dur="500"/>
                                        <p:tgtEl>
                                          <p:spTgt spid="44"/>
                                        </p:tgtEl>
                                      </p:cBhvr>
                                    </p:animEffect>
                                  </p:childTnLst>
                                </p:cTn>
                              </p:par>
                              <p:par>
                                <p:cTn id="32" presetID="16" presetClass="entr" presetSubtype="37"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barn(outVertical)">
                                      <p:cBhvr>
                                        <p:cTn id="34" dur="500"/>
                                        <p:tgtEl>
                                          <p:spTgt spid="49"/>
                                        </p:tgtEl>
                                      </p:cBhvr>
                                    </p:animEffect>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41"/>
                                        </p:tgtEl>
                                        <p:attrNameLst>
                                          <p:attrName>style.visibility</p:attrName>
                                        </p:attrNameLst>
                                      </p:cBhvr>
                                      <p:to>
                                        <p:strVal val="visible"/>
                                      </p:to>
                                    </p:set>
                                    <p:animEffect transition="in" filter="fade">
                                      <p:cBhvr>
                                        <p:cTn id="41" dur="500"/>
                                        <p:tgtEl>
                                          <p:spTgt spid="41"/>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43"/>
                                        </p:tgtEl>
                                        <p:attrNameLst>
                                          <p:attrName>style.visibility</p:attrName>
                                        </p:attrNameLst>
                                      </p:cBhvr>
                                      <p:to>
                                        <p:strVal val="visible"/>
                                      </p:to>
                                    </p:set>
                                    <p:animEffect transition="in" filter="fade">
                                      <p:cBhvr>
                                        <p:cTn id="44" dur="500"/>
                                        <p:tgtEl>
                                          <p:spTgt spid="43"/>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48"/>
                                        </p:tgtEl>
                                        <p:attrNameLst>
                                          <p:attrName>style.visibility</p:attrName>
                                        </p:attrNameLst>
                                      </p:cBhvr>
                                      <p:to>
                                        <p:strVal val="visible"/>
                                      </p:to>
                                    </p:set>
                                    <p:animEffect transition="in" filter="fade">
                                      <p:cBhvr>
                                        <p:cTn id="47" dur="500"/>
                                        <p:tgtEl>
                                          <p:spTgt spid="48"/>
                                        </p:tgtEl>
                                      </p:cBhvr>
                                    </p:animEffect>
                                  </p:childTnLst>
                                </p:cTn>
                              </p:par>
                            </p:childTnLst>
                          </p:cTn>
                        </p:par>
                        <p:par>
                          <p:cTn id="48" fill="hold">
                            <p:stCondLst>
                              <p:cond delay="1500"/>
                            </p:stCondLst>
                            <p:childTnLst>
                              <p:par>
                                <p:cTn id="49" presetID="10" presetClass="entr" presetSubtype="0" fill="hold" nodeType="afterEffect">
                                  <p:stCondLst>
                                    <p:cond delay="0"/>
                                  </p:stCondLst>
                                  <p:childTnLst>
                                    <p:set>
                                      <p:cBhvr>
                                        <p:cTn id="50" dur="1" fill="hold">
                                          <p:stCondLst>
                                            <p:cond delay="0"/>
                                          </p:stCondLst>
                                        </p:cTn>
                                        <p:tgtEl>
                                          <p:spTgt spid="59"/>
                                        </p:tgtEl>
                                        <p:attrNameLst>
                                          <p:attrName>style.visibility</p:attrName>
                                        </p:attrNameLst>
                                      </p:cBhvr>
                                      <p:to>
                                        <p:strVal val="visible"/>
                                      </p:to>
                                    </p:set>
                                    <p:animEffect transition="in" filter="fade">
                                      <p:cBhvr>
                                        <p:cTn id="51" dur="500"/>
                                        <p:tgtEl>
                                          <p:spTgt spid="59"/>
                                        </p:tgtEl>
                                      </p:cBhvr>
                                    </p:animEffect>
                                  </p:childTnLst>
                                </p:cTn>
                              </p:par>
                              <p:par>
                                <p:cTn id="52" presetID="10" presetClass="entr" presetSubtype="0" fill="hold" nodeType="with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par>
                                <p:cTn id="55" presetID="10" presetClass="entr" presetSubtype="0" fill="hold" nodeType="withEffect">
                                  <p:stCondLst>
                                    <p:cond delay="0"/>
                                  </p:stCondLst>
                                  <p:childTnLst>
                                    <p:set>
                                      <p:cBhvr>
                                        <p:cTn id="56" dur="1" fill="hold">
                                          <p:stCondLst>
                                            <p:cond delay="0"/>
                                          </p:stCondLst>
                                        </p:cTn>
                                        <p:tgtEl>
                                          <p:spTgt spid="60"/>
                                        </p:tgtEl>
                                        <p:attrNameLst>
                                          <p:attrName>style.visibility</p:attrName>
                                        </p:attrNameLst>
                                      </p:cBhvr>
                                      <p:to>
                                        <p:strVal val="visible"/>
                                      </p:to>
                                    </p:set>
                                    <p:animEffect transition="in" filter="fade">
                                      <p:cBhvr>
                                        <p:cTn id="57" dur="500"/>
                                        <p:tgtEl>
                                          <p:spTgt spid="60"/>
                                        </p:tgtEl>
                                      </p:cBhvr>
                                    </p:animEffect>
                                  </p:childTnLst>
                                </p:cTn>
                              </p:par>
                              <p:par>
                                <p:cTn id="58" presetID="10" presetClass="entr" presetSubtype="0" fill="hold" nodeType="withEffect">
                                  <p:stCondLst>
                                    <p:cond delay="0"/>
                                  </p:stCondLst>
                                  <p:childTnLst>
                                    <p:set>
                                      <p:cBhvr>
                                        <p:cTn id="59" dur="1" fill="hold">
                                          <p:stCondLst>
                                            <p:cond delay="0"/>
                                          </p:stCondLst>
                                        </p:cTn>
                                        <p:tgtEl>
                                          <p:spTgt spid="46"/>
                                        </p:tgtEl>
                                        <p:attrNameLst>
                                          <p:attrName>style.visibility</p:attrName>
                                        </p:attrNameLst>
                                      </p:cBhvr>
                                      <p:to>
                                        <p:strVal val="visible"/>
                                      </p:to>
                                    </p:set>
                                    <p:animEffect transition="in" filter="fade">
                                      <p:cBhvr>
                                        <p:cTn id="60"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1" grpId="0"/>
      <p:bldP spid="43" grpId="0"/>
      <p:bldP spid="4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32816"/>
          </a:xfrm>
        </p:spPr>
        <p:txBody>
          <a:bodyPr>
            <a:normAutofit/>
          </a:bodyPr>
          <a:lstStyle/>
          <a:p>
            <a:r>
              <a:rPr lang="en-US" dirty="0" smtClean="0"/>
              <a:t>Direct-global separation</a:t>
            </a:r>
            <a:endParaRPr lang="en-US" dirty="0"/>
          </a:p>
        </p:txBody>
      </p:sp>
      <p:grpSp>
        <p:nvGrpSpPr>
          <p:cNvPr id="6" name="Group 5"/>
          <p:cNvGrpSpPr/>
          <p:nvPr/>
        </p:nvGrpSpPr>
        <p:grpSpPr>
          <a:xfrm>
            <a:off x="35924" y="942670"/>
            <a:ext cx="2992674" cy="3414721"/>
            <a:chOff x="35924" y="1799919"/>
            <a:chExt cx="2992674" cy="3414721"/>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428" y="1799919"/>
              <a:ext cx="2471665" cy="2743200"/>
            </a:xfrm>
            <a:prstGeom prst="rect">
              <a:avLst/>
            </a:prstGeom>
            <a:solidFill>
              <a:schemeClr val="bg1"/>
            </a:solidFill>
            <a:ln w="12700">
              <a:solidFill>
                <a:schemeClr val="bg1"/>
              </a:solidFill>
            </a:ln>
          </p:spPr>
        </p:pic>
        <p:sp>
          <p:nvSpPr>
            <p:cNvPr id="23" name="Rectangle 22"/>
            <p:cNvSpPr/>
            <p:nvPr/>
          </p:nvSpPr>
          <p:spPr>
            <a:xfrm>
              <a:off x="35924" y="4752975"/>
              <a:ext cx="2992674" cy="461665"/>
            </a:xfrm>
            <a:prstGeom prst="rect">
              <a:avLst/>
            </a:prstGeom>
          </p:spPr>
          <p:txBody>
            <a:bodyPr wrap="square">
              <a:spAutoFit/>
            </a:bodyPr>
            <a:lstStyle/>
            <a:p>
              <a:pPr lvl="0" algn="ctr">
                <a:spcBef>
                  <a:spcPct val="20000"/>
                </a:spcBef>
              </a:pPr>
              <a:r>
                <a:rPr lang="en-US" sz="2400" dirty="0">
                  <a:solidFill>
                    <a:schemeClr val="bg1"/>
                  </a:solidFill>
                </a:rPr>
                <a:t>strawberry close-up</a:t>
              </a:r>
            </a:p>
          </p:txBody>
        </p:sp>
      </p:grpSp>
      <p:grpSp>
        <p:nvGrpSpPr>
          <p:cNvPr id="7" name="Group 6"/>
          <p:cNvGrpSpPr/>
          <p:nvPr/>
        </p:nvGrpSpPr>
        <p:grpSpPr>
          <a:xfrm>
            <a:off x="3075664" y="942670"/>
            <a:ext cx="2992674" cy="3414721"/>
            <a:chOff x="3075664" y="1799919"/>
            <a:chExt cx="2992674" cy="3414721"/>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36167" y="1799919"/>
              <a:ext cx="2471665" cy="2743200"/>
            </a:xfrm>
            <a:prstGeom prst="rect">
              <a:avLst/>
            </a:prstGeom>
            <a:solidFill>
              <a:schemeClr val="bg1"/>
            </a:solidFill>
            <a:ln w="12700">
              <a:solidFill>
                <a:schemeClr val="bg1"/>
              </a:solidFill>
            </a:ln>
          </p:spPr>
        </p:pic>
        <p:sp>
          <p:nvSpPr>
            <p:cNvPr id="24" name="Rectangle 23"/>
            <p:cNvSpPr/>
            <p:nvPr/>
          </p:nvSpPr>
          <p:spPr>
            <a:xfrm>
              <a:off x="3075664" y="4752975"/>
              <a:ext cx="2992674" cy="461665"/>
            </a:xfrm>
            <a:prstGeom prst="rect">
              <a:avLst/>
            </a:prstGeom>
          </p:spPr>
          <p:txBody>
            <a:bodyPr wrap="square">
              <a:spAutoFit/>
            </a:bodyPr>
            <a:lstStyle/>
            <a:p>
              <a:pPr lvl="0" algn="ctr">
                <a:spcBef>
                  <a:spcPct val="20000"/>
                </a:spcBef>
              </a:pPr>
              <a:r>
                <a:rPr lang="en-US" sz="2400" dirty="0">
                  <a:solidFill>
                    <a:schemeClr val="bg1"/>
                  </a:solidFill>
                </a:rPr>
                <a:t>direct component</a:t>
              </a:r>
            </a:p>
          </p:txBody>
        </p:sp>
      </p:grpSp>
      <p:grpSp>
        <p:nvGrpSpPr>
          <p:cNvPr id="8" name="Group 7"/>
          <p:cNvGrpSpPr/>
          <p:nvPr/>
        </p:nvGrpSpPr>
        <p:grpSpPr>
          <a:xfrm>
            <a:off x="6068337" y="942671"/>
            <a:ext cx="2992674" cy="3414719"/>
            <a:chOff x="6068337" y="1799920"/>
            <a:chExt cx="2992674" cy="3414719"/>
          </a:xfrm>
        </p:grpSpPr>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28841" y="1799920"/>
              <a:ext cx="2471665" cy="2743200"/>
            </a:xfrm>
            <a:prstGeom prst="rect">
              <a:avLst/>
            </a:prstGeom>
            <a:solidFill>
              <a:schemeClr val="bg1"/>
            </a:solidFill>
            <a:ln w="12700">
              <a:solidFill>
                <a:schemeClr val="bg1"/>
              </a:solidFill>
            </a:ln>
          </p:spPr>
        </p:pic>
        <p:sp>
          <p:nvSpPr>
            <p:cNvPr id="25" name="Rectangle 24"/>
            <p:cNvSpPr/>
            <p:nvPr/>
          </p:nvSpPr>
          <p:spPr>
            <a:xfrm>
              <a:off x="6068337" y="4752974"/>
              <a:ext cx="2992674" cy="461665"/>
            </a:xfrm>
            <a:prstGeom prst="rect">
              <a:avLst/>
            </a:prstGeom>
          </p:spPr>
          <p:txBody>
            <a:bodyPr wrap="square">
              <a:spAutoFit/>
            </a:bodyPr>
            <a:lstStyle/>
            <a:p>
              <a:pPr lvl="0" algn="ctr">
                <a:spcBef>
                  <a:spcPct val="20000"/>
                </a:spcBef>
              </a:pPr>
              <a:r>
                <a:rPr lang="en-US" sz="2400" dirty="0">
                  <a:solidFill>
                    <a:schemeClr val="bg1"/>
                  </a:solidFill>
                </a:rPr>
                <a:t>global component</a:t>
              </a:r>
            </a:p>
          </p:txBody>
        </p:sp>
      </p:grpSp>
    </p:spTree>
    <p:extLst>
      <p:ext uri="{BB962C8B-B14F-4D97-AF65-F5344CB8AC3E}">
        <p14:creationId xmlns:p14="http://schemas.microsoft.com/office/powerpoint/2010/main" val="16574488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par>
              <p:cTn id="16"/>
            </p:par>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5332789" y="601772"/>
            <a:ext cx="3866060" cy="3498849"/>
            <a:chOff x="5332789" y="601772"/>
            <a:chExt cx="3866060" cy="3498849"/>
          </a:xfrm>
        </p:grpSpPr>
        <p:grpSp>
          <p:nvGrpSpPr>
            <p:cNvPr id="4" name="Group 3"/>
            <p:cNvGrpSpPr/>
            <p:nvPr/>
          </p:nvGrpSpPr>
          <p:grpSpPr>
            <a:xfrm>
              <a:off x="5332789" y="601772"/>
              <a:ext cx="3866060" cy="3498849"/>
              <a:chOff x="166180" y="3055424"/>
              <a:chExt cx="3866060" cy="3498849"/>
            </a:xfrm>
          </p:grpSpPr>
          <p:sp>
            <p:nvSpPr>
              <p:cNvPr id="45" name="Rectangle 44"/>
              <p:cNvSpPr/>
              <p:nvPr/>
            </p:nvSpPr>
            <p:spPr>
              <a:xfrm>
                <a:off x="166180" y="3055424"/>
                <a:ext cx="3754510" cy="3498849"/>
              </a:xfrm>
              <a:prstGeom prst="rect">
                <a:avLst/>
              </a:prstGeom>
              <a:solidFill>
                <a:schemeClr val="tx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rapezoid 45"/>
              <p:cNvSpPr/>
              <p:nvPr/>
            </p:nvSpPr>
            <p:spPr>
              <a:xfrm rot="16200000" flipV="1">
                <a:off x="1303439" y="4747913"/>
                <a:ext cx="1856126" cy="378219"/>
              </a:xfrm>
              <a:prstGeom prst="trapezoid">
                <a:avLst>
                  <a:gd name="adj" fmla="val 0"/>
                </a:avLst>
              </a:prstGeom>
              <a:solidFill>
                <a:srgbClr val="F9965B">
                  <a:alpha val="35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47" name="Group 46"/>
              <p:cNvGrpSpPr/>
              <p:nvPr/>
            </p:nvGrpSpPr>
            <p:grpSpPr>
              <a:xfrm rot="16200000" flipV="1">
                <a:off x="1711123" y="5156879"/>
                <a:ext cx="1040760" cy="378220"/>
                <a:chOff x="3228631" y="3085594"/>
                <a:chExt cx="1930118" cy="701420"/>
              </a:xfrm>
              <a:solidFill>
                <a:srgbClr val="F9965B">
                  <a:alpha val="35000"/>
                </a:srgbClr>
              </a:solidFill>
              <a:effectLst/>
            </p:grpSpPr>
            <p:sp>
              <p:nvSpPr>
                <p:cNvPr id="98" name="Trapezoid 97"/>
                <p:cNvSpPr/>
                <p:nvPr/>
              </p:nvSpPr>
              <p:spPr>
                <a:xfrm>
                  <a:off x="3228631" y="3085598"/>
                  <a:ext cx="1222724" cy="701416"/>
                </a:xfrm>
                <a:prstGeom prst="trapezoid">
                  <a:avLst>
                    <a:gd name="adj" fmla="val 0"/>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9" name="Right Triangle 98"/>
                <p:cNvSpPr/>
                <p:nvPr/>
              </p:nvSpPr>
              <p:spPr>
                <a:xfrm flipV="1">
                  <a:off x="4451350" y="3085594"/>
                  <a:ext cx="707399" cy="695511"/>
                </a:xfrm>
                <a:prstGeom prst="rtTriangl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grpSp>
            <p:nvGrpSpPr>
              <p:cNvPr id="48" name="Group 47"/>
              <p:cNvGrpSpPr/>
              <p:nvPr/>
            </p:nvGrpSpPr>
            <p:grpSpPr>
              <a:xfrm flipH="1" flipV="1">
                <a:off x="2072776" y="4809353"/>
                <a:ext cx="1419434" cy="378219"/>
                <a:chOff x="2526371" y="3085594"/>
                <a:chExt cx="2632378" cy="701418"/>
              </a:xfrm>
              <a:solidFill>
                <a:srgbClr val="F9965B">
                  <a:alpha val="35000"/>
                </a:srgbClr>
              </a:solidFill>
              <a:effectLst/>
            </p:grpSpPr>
            <p:sp>
              <p:nvSpPr>
                <p:cNvPr id="96" name="Trapezoid 95"/>
                <p:cNvSpPr/>
                <p:nvPr/>
              </p:nvSpPr>
              <p:spPr>
                <a:xfrm>
                  <a:off x="2526371" y="3085596"/>
                  <a:ext cx="1924980" cy="701416"/>
                </a:xfrm>
                <a:prstGeom prst="trapezoid">
                  <a:avLst>
                    <a:gd name="adj" fmla="val 0"/>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7" name="Right Triangle 96"/>
                <p:cNvSpPr/>
                <p:nvPr/>
              </p:nvSpPr>
              <p:spPr>
                <a:xfrm flipV="1">
                  <a:off x="4451350" y="3085594"/>
                  <a:ext cx="707399" cy="695511"/>
                </a:xfrm>
                <a:prstGeom prst="rtTriangl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grpSp>
            <p:nvGrpSpPr>
              <p:cNvPr id="49" name="Group 48"/>
              <p:cNvGrpSpPr/>
              <p:nvPr/>
            </p:nvGrpSpPr>
            <p:grpSpPr>
              <a:xfrm rot="16200000" flipH="1">
                <a:off x="1511461" y="4269761"/>
                <a:ext cx="1443124" cy="378220"/>
                <a:chOff x="2482436" y="3085594"/>
                <a:chExt cx="2676313" cy="701420"/>
              </a:xfrm>
              <a:solidFill>
                <a:srgbClr val="F9965B">
                  <a:alpha val="35000"/>
                </a:srgbClr>
              </a:solidFill>
              <a:effectLst/>
            </p:grpSpPr>
            <p:sp>
              <p:nvSpPr>
                <p:cNvPr id="94" name="Trapezoid 93"/>
                <p:cNvSpPr/>
                <p:nvPr/>
              </p:nvSpPr>
              <p:spPr>
                <a:xfrm>
                  <a:off x="2482436" y="3085598"/>
                  <a:ext cx="1968919" cy="701416"/>
                </a:xfrm>
                <a:prstGeom prst="trapezoid">
                  <a:avLst>
                    <a:gd name="adj" fmla="val 0"/>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5" name="Right Triangle 94"/>
                <p:cNvSpPr/>
                <p:nvPr/>
              </p:nvSpPr>
              <p:spPr>
                <a:xfrm flipV="1">
                  <a:off x="4451350" y="3085594"/>
                  <a:ext cx="707399" cy="695511"/>
                </a:xfrm>
                <a:prstGeom prst="rtTriangl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grpSp>
            <p:nvGrpSpPr>
              <p:cNvPr id="50" name="Group 49"/>
              <p:cNvGrpSpPr/>
              <p:nvPr/>
            </p:nvGrpSpPr>
            <p:grpSpPr>
              <a:xfrm>
                <a:off x="833411" y="4807832"/>
                <a:ext cx="1595079" cy="378218"/>
                <a:chOff x="2197100" y="3085596"/>
                <a:chExt cx="2958117" cy="701416"/>
              </a:xfrm>
              <a:solidFill>
                <a:srgbClr val="F9965B">
                  <a:alpha val="35000"/>
                </a:srgbClr>
              </a:solidFill>
              <a:effectLst/>
            </p:grpSpPr>
            <p:sp>
              <p:nvSpPr>
                <p:cNvPr id="92" name="Trapezoid 91"/>
                <p:cNvSpPr/>
                <p:nvPr/>
              </p:nvSpPr>
              <p:spPr>
                <a:xfrm>
                  <a:off x="2197100" y="3085596"/>
                  <a:ext cx="2254250" cy="701416"/>
                </a:xfrm>
                <a:prstGeom prst="trapezoid">
                  <a:avLst>
                    <a:gd name="adj" fmla="val 0"/>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3" name="Right Triangle 92"/>
                <p:cNvSpPr/>
                <p:nvPr/>
              </p:nvSpPr>
              <p:spPr>
                <a:xfrm flipV="1">
                  <a:off x="4447818" y="3087703"/>
                  <a:ext cx="707399" cy="695511"/>
                </a:xfrm>
                <a:prstGeom prst="rtTriangl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grpSp>
            <p:nvGrpSpPr>
              <p:cNvPr id="53" name="Group 52"/>
              <p:cNvGrpSpPr/>
              <p:nvPr/>
            </p:nvGrpSpPr>
            <p:grpSpPr>
              <a:xfrm flipH="1" flipV="1">
                <a:off x="2064129" y="4809354"/>
                <a:ext cx="1428080" cy="378219"/>
                <a:chOff x="2510337" y="3085594"/>
                <a:chExt cx="2648412" cy="701418"/>
              </a:xfrm>
              <a:solidFill>
                <a:srgbClr val="F9965B">
                  <a:alpha val="35000"/>
                </a:srgbClr>
              </a:solidFill>
              <a:effectLst/>
            </p:grpSpPr>
            <p:sp>
              <p:nvSpPr>
                <p:cNvPr id="90" name="Trapezoid 89"/>
                <p:cNvSpPr/>
                <p:nvPr/>
              </p:nvSpPr>
              <p:spPr>
                <a:xfrm>
                  <a:off x="2510337" y="3085596"/>
                  <a:ext cx="1941015" cy="701416"/>
                </a:xfrm>
                <a:prstGeom prst="trapezoid">
                  <a:avLst>
                    <a:gd name="adj" fmla="val 0"/>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1" name="Right Triangle 90"/>
                <p:cNvSpPr/>
                <p:nvPr/>
              </p:nvSpPr>
              <p:spPr>
                <a:xfrm flipV="1">
                  <a:off x="4451350" y="3085594"/>
                  <a:ext cx="707399" cy="695511"/>
                </a:xfrm>
                <a:prstGeom prst="rtTriangl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56" name="Rectangle 55"/>
              <p:cNvSpPr/>
              <p:nvPr/>
            </p:nvSpPr>
            <p:spPr>
              <a:xfrm rot="2700000">
                <a:off x="2233120" y="4330582"/>
                <a:ext cx="39805" cy="1317991"/>
              </a:xfrm>
              <a:prstGeom prst="rect">
                <a:avLst/>
              </a:prstGeom>
              <a:solidFill>
                <a:srgbClr val="A7C4D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64" name="Group 63"/>
              <p:cNvGrpSpPr/>
              <p:nvPr/>
            </p:nvGrpSpPr>
            <p:grpSpPr>
              <a:xfrm>
                <a:off x="2024833" y="5861662"/>
                <a:ext cx="415288" cy="497477"/>
                <a:chOff x="2994015" y="3946194"/>
                <a:chExt cx="739889" cy="945779"/>
              </a:xfrm>
            </p:grpSpPr>
            <p:sp>
              <p:nvSpPr>
                <p:cNvPr id="88" name="Isosceles Triangle 87"/>
                <p:cNvSpPr/>
                <p:nvPr/>
              </p:nvSpPr>
              <p:spPr>
                <a:xfrm flipV="1">
                  <a:off x="2994015" y="3946194"/>
                  <a:ext cx="739889" cy="671059"/>
                </a:xfrm>
                <a:prstGeom prst="triangle">
                  <a:avLst/>
                </a:prstGeom>
                <a:solidFill>
                  <a:schemeClr val="bg1">
                    <a:lumMod val="6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u="sng"/>
                </a:p>
              </p:txBody>
            </p:sp>
            <p:sp>
              <p:nvSpPr>
                <p:cNvPr id="89" name="Rectangle 88"/>
                <p:cNvSpPr/>
                <p:nvPr/>
              </p:nvSpPr>
              <p:spPr>
                <a:xfrm flipV="1">
                  <a:off x="2994015" y="4245301"/>
                  <a:ext cx="739889" cy="646672"/>
                </a:xfrm>
                <a:prstGeom prst="rect">
                  <a:avLst/>
                </a:prstGeom>
                <a:solidFill>
                  <a:schemeClr val="tx1">
                    <a:lumMod val="65000"/>
                    <a:lumOff val="3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u="sng"/>
                </a:p>
              </p:txBody>
            </p:sp>
          </p:grpSp>
          <p:sp>
            <p:nvSpPr>
              <p:cNvPr id="65" name="Rectangle 64"/>
              <p:cNvSpPr/>
              <p:nvPr/>
            </p:nvSpPr>
            <p:spPr>
              <a:xfrm>
                <a:off x="193756" y="5137849"/>
                <a:ext cx="673460" cy="523220"/>
              </a:xfrm>
              <a:prstGeom prst="rect">
                <a:avLst/>
              </a:prstGeom>
            </p:spPr>
            <p:txBody>
              <a:bodyPr wrap="square">
                <a:spAutoFit/>
              </a:bodyPr>
              <a:lstStyle/>
              <a:p>
                <a:pPr lvl="0" algn="ctr">
                  <a:spcBef>
                    <a:spcPct val="20000"/>
                  </a:spcBef>
                </a:pPr>
                <a:r>
                  <a:rPr lang="en-US" sz="1400" dirty="0">
                    <a:solidFill>
                      <a:schemeClr val="bg1"/>
                    </a:solidFill>
                  </a:rPr>
                  <a:t>light source</a:t>
                </a:r>
              </a:p>
            </p:txBody>
          </p:sp>
          <p:grpSp>
            <p:nvGrpSpPr>
              <p:cNvPr id="67" name="Group 66"/>
              <p:cNvGrpSpPr/>
              <p:nvPr/>
            </p:nvGrpSpPr>
            <p:grpSpPr>
              <a:xfrm>
                <a:off x="3479882" y="4491906"/>
                <a:ext cx="46076" cy="1005850"/>
                <a:chOff x="5781897" y="2056255"/>
                <a:chExt cx="85449" cy="1865376"/>
              </a:xfrm>
            </p:grpSpPr>
            <p:sp>
              <p:nvSpPr>
                <p:cNvPr id="84" name="Rectangle 83"/>
                <p:cNvSpPr/>
                <p:nvPr/>
              </p:nvSpPr>
              <p:spPr>
                <a:xfrm>
                  <a:off x="5821626" y="2056255"/>
                  <a:ext cx="45720" cy="1865376"/>
                </a:xfrm>
                <a:prstGeom prst="rect">
                  <a:avLst/>
                </a:prstGeom>
                <a:solidFill>
                  <a:srgbClr val="595959"/>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5" name="Rectangle 84"/>
                <p:cNvSpPr/>
                <p:nvPr/>
              </p:nvSpPr>
              <p:spPr>
                <a:xfrm>
                  <a:off x="5781897" y="2056255"/>
                  <a:ext cx="45720" cy="1865376"/>
                </a:xfrm>
                <a:prstGeom prst="rect">
                  <a:avLst/>
                </a:prstGeom>
                <a:solidFill>
                  <a:srgbClr val="A7C4D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68" name="Rectangle 67"/>
              <p:cNvSpPr/>
              <p:nvPr/>
            </p:nvSpPr>
            <p:spPr>
              <a:xfrm>
                <a:off x="799839" y="5461470"/>
                <a:ext cx="1114086" cy="307777"/>
              </a:xfrm>
              <a:prstGeom prst="rect">
                <a:avLst/>
              </a:prstGeom>
            </p:spPr>
            <p:txBody>
              <a:bodyPr wrap="square">
                <a:spAutoFit/>
              </a:bodyPr>
              <a:lstStyle/>
              <a:p>
                <a:pPr lvl="0" algn="ctr">
                  <a:spcBef>
                    <a:spcPct val="20000"/>
                  </a:spcBef>
                </a:pPr>
                <a:r>
                  <a:rPr lang="en-US" sz="1400" dirty="0" err="1">
                    <a:solidFill>
                      <a:schemeClr val="bg1"/>
                    </a:solidFill>
                  </a:rPr>
                  <a:t>beamsplitter</a:t>
                </a:r>
                <a:endParaRPr lang="en-US" sz="1400" dirty="0">
                  <a:solidFill>
                    <a:schemeClr val="bg1"/>
                  </a:solidFill>
                </a:endParaRPr>
              </a:p>
            </p:txBody>
          </p:sp>
          <p:sp>
            <p:nvSpPr>
              <p:cNvPr id="71" name="Rectangle 70"/>
              <p:cNvSpPr/>
              <p:nvPr/>
            </p:nvSpPr>
            <p:spPr>
              <a:xfrm>
                <a:off x="1093007" y="5888214"/>
                <a:ext cx="1106712" cy="523220"/>
              </a:xfrm>
              <a:prstGeom prst="rect">
                <a:avLst/>
              </a:prstGeom>
            </p:spPr>
            <p:txBody>
              <a:bodyPr wrap="square">
                <a:spAutoFit/>
              </a:bodyPr>
              <a:lstStyle/>
              <a:p>
                <a:pPr lvl="0" algn="ctr">
                  <a:spcBef>
                    <a:spcPct val="20000"/>
                  </a:spcBef>
                </a:pPr>
                <a:r>
                  <a:rPr lang="en-US" sz="1400" dirty="0">
                    <a:solidFill>
                      <a:schemeClr val="bg1"/>
                    </a:solidFill>
                  </a:rPr>
                  <a:t>regular  camera</a:t>
                </a:r>
              </a:p>
            </p:txBody>
          </p:sp>
          <p:sp>
            <p:nvSpPr>
              <p:cNvPr id="72" name="Rectangle 71"/>
              <p:cNvSpPr/>
              <p:nvPr/>
            </p:nvSpPr>
            <p:spPr>
              <a:xfrm>
                <a:off x="1171724" y="3740332"/>
                <a:ext cx="695313" cy="307777"/>
              </a:xfrm>
              <a:prstGeom prst="rect">
                <a:avLst/>
              </a:prstGeom>
            </p:spPr>
            <p:txBody>
              <a:bodyPr wrap="square">
                <a:spAutoFit/>
              </a:bodyPr>
              <a:lstStyle/>
              <a:p>
                <a:pPr lvl="0" algn="ctr">
                  <a:spcBef>
                    <a:spcPct val="20000"/>
                  </a:spcBef>
                </a:pPr>
                <a:r>
                  <a:rPr lang="en-US" sz="1400" dirty="0">
                    <a:solidFill>
                      <a:schemeClr val="bg1"/>
                    </a:solidFill>
                  </a:rPr>
                  <a:t>scene</a:t>
                </a:r>
              </a:p>
            </p:txBody>
          </p:sp>
          <p:sp>
            <p:nvSpPr>
              <p:cNvPr id="73" name="Rectangle 72"/>
              <p:cNvSpPr/>
              <p:nvPr/>
            </p:nvSpPr>
            <p:spPr>
              <a:xfrm>
                <a:off x="3063731" y="4248476"/>
                <a:ext cx="856958" cy="307777"/>
              </a:xfrm>
              <a:prstGeom prst="rect">
                <a:avLst/>
              </a:prstGeom>
            </p:spPr>
            <p:txBody>
              <a:bodyPr wrap="square">
                <a:spAutoFit/>
              </a:bodyPr>
              <a:lstStyle/>
              <a:p>
                <a:pPr lvl="0" algn="ctr">
                  <a:spcBef>
                    <a:spcPct val="20000"/>
                  </a:spcBef>
                </a:pPr>
                <a:r>
                  <a:rPr lang="en-US" sz="1400" dirty="0">
                    <a:solidFill>
                      <a:schemeClr val="bg1"/>
                    </a:solidFill>
                  </a:rPr>
                  <a:t>mirror</a:t>
                </a:r>
              </a:p>
            </p:txBody>
          </p:sp>
          <p:sp>
            <p:nvSpPr>
              <p:cNvPr id="74" name="Rectangle 73"/>
              <p:cNvSpPr/>
              <p:nvPr/>
            </p:nvSpPr>
            <p:spPr>
              <a:xfrm>
                <a:off x="2927524" y="5677403"/>
                <a:ext cx="1104716" cy="523220"/>
              </a:xfrm>
              <a:prstGeom prst="rect">
                <a:avLst/>
              </a:prstGeom>
            </p:spPr>
            <p:txBody>
              <a:bodyPr wrap="square">
                <a:spAutoFit/>
              </a:bodyPr>
              <a:lstStyle/>
              <a:p>
                <a:pPr lvl="0" algn="ctr">
                  <a:spcBef>
                    <a:spcPct val="20000"/>
                  </a:spcBef>
                </a:pPr>
                <a:r>
                  <a:rPr lang="en-US" sz="1400" dirty="0">
                    <a:solidFill>
                      <a:schemeClr val="bg1"/>
                    </a:solidFill>
                  </a:rPr>
                  <a:t>translation stage</a:t>
                </a:r>
              </a:p>
            </p:txBody>
          </p:sp>
          <p:pic>
            <p:nvPicPr>
              <p:cNvPr id="75" name="Picture 74"/>
              <p:cNvPicPr>
                <a:picLocks noChangeAspect="1"/>
              </p:cNvPicPr>
              <p:nvPr/>
            </p:nvPicPr>
            <p:blipFill rotWithShape="1">
              <a:blip r:embed="rId4" cstate="print">
                <a:extLst>
                  <a:ext uri="{28A0092B-C50C-407E-A947-70E740481C1C}">
                    <a14:useLocalDpi xmlns:a14="http://schemas.microsoft.com/office/drawing/2010/main" val="0"/>
                  </a:ext>
                </a:extLst>
              </a:blip>
              <a:srcRect t="33599" r="78963" b="46339"/>
              <a:stretch/>
            </p:blipFill>
            <p:spPr>
              <a:xfrm>
                <a:off x="255455" y="4756053"/>
                <a:ext cx="614422" cy="480864"/>
              </a:xfrm>
              <a:prstGeom prst="rect">
                <a:avLst/>
              </a:prstGeom>
            </p:spPr>
          </p:pic>
          <p:cxnSp>
            <p:nvCxnSpPr>
              <p:cNvPr id="83" name="Straight Connector 82"/>
              <p:cNvCxnSpPr/>
              <p:nvPr/>
            </p:nvCxnSpPr>
            <p:spPr>
              <a:xfrm>
                <a:off x="3092882" y="5610496"/>
                <a:ext cx="798652" cy="0"/>
              </a:xfrm>
              <a:prstGeom prst="line">
                <a:avLst/>
              </a:prstGeom>
              <a:ln w="12700">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4" name="Rectangle 43"/>
              <p:cNvSpPr/>
              <p:nvPr/>
            </p:nvSpPr>
            <p:spPr>
              <a:xfrm>
                <a:off x="370698" y="3060435"/>
                <a:ext cx="3374627" cy="461665"/>
              </a:xfrm>
              <a:prstGeom prst="rect">
                <a:avLst/>
              </a:prstGeom>
            </p:spPr>
            <p:txBody>
              <a:bodyPr wrap="square">
                <a:spAutoFit/>
              </a:bodyPr>
              <a:lstStyle/>
              <a:p>
                <a:pPr lvl="0" algn="ctr">
                  <a:spcBef>
                    <a:spcPct val="20000"/>
                  </a:spcBef>
                </a:pPr>
                <a:r>
                  <a:rPr lang="en-US" sz="2400" dirty="0">
                    <a:solidFill>
                      <a:schemeClr val="bg1"/>
                    </a:solidFill>
                  </a:rPr>
                  <a:t>Michelson interferometer</a:t>
                </a:r>
              </a:p>
            </p:txBody>
          </p:sp>
        </p:grpSp>
        <p:grpSp>
          <p:nvGrpSpPr>
            <p:cNvPr id="115" name="Group 114"/>
            <p:cNvGrpSpPr>
              <a:grpSpLocks noChangeAspect="1"/>
            </p:cNvGrpSpPr>
            <p:nvPr/>
          </p:nvGrpSpPr>
          <p:grpSpPr>
            <a:xfrm>
              <a:off x="7077456" y="1078992"/>
              <a:ext cx="718786" cy="768096"/>
              <a:chOff x="3648456" y="548640"/>
              <a:chExt cx="996275" cy="1064621"/>
            </a:xfrm>
          </p:grpSpPr>
          <p:grpSp>
            <p:nvGrpSpPr>
              <p:cNvPr id="116" name="Group 115"/>
              <p:cNvGrpSpPr/>
              <p:nvPr/>
            </p:nvGrpSpPr>
            <p:grpSpPr>
              <a:xfrm>
                <a:off x="3648456" y="548640"/>
                <a:ext cx="795392" cy="945270"/>
                <a:chOff x="4020806" y="3012206"/>
                <a:chExt cx="795392" cy="945270"/>
              </a:xfrm>
            </p:grpSpPr>
            <p:sp>
              <p:nvSpPr>
                <p:cNvPr id="118" name="Parallelogram 117"/>
                <p:cNvSpPr/>
                <p:nvPr/>
              </p:nvSpPr>
              <p:spPr>
                <a:xfrm rot="5400000" flipV="1">
                  <a:off x="3963798" y="3109249"/>
                  <a:ext cx="915664" cy="769840"/>
                </a:xfrm>
                <a:prstGeom prst="parallelogram">
                  <a:avLst>
                    <a:gd name="adj" fmla="val 27498"/>
                  </a:avLst>
                </a:prstGeom>
                <a:solidFill>
                  <a:srgbClr val="A7C4D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9" name="Picture 1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20806" y="3012206"/>
                  <a:ext cx="795392" cy="945270"/>
                </a:xfrm>
                <a:prstGeom prst="rect">
                  <a:avLst/>
                </a:prstGeom>
              </p:spPr>
            </p:pic>
          </p:grpSp>
          <p:pic>
            <p:nvPicPr>
              <p:cNvPr id="117" name="Picture 116"/>
              <p:cNvPicPr>
                <a:picLocks noChangeAspect="1"/>
              </p:cNvPicPr>
              <p:nvPr/>
            </p:nvPicPr>
            <p:blipFill rotWithShape="1">
              <a:blip r:embed="rId6" cstate="print">
                <a:extLst>
                  <a:ext uri="{28A0092B-C50C-407E-A947-70E740481C1C}">
                    <a14:useLocalDpi xmlns:a14="http://schemas.microsoft.com/office/drawing/2010/main" val="0"/>
                  </a:ext>
                </a:extLst>
              </a:blip>
              <a:srcRect l="46827"/>
              <a:stretch/>
            </p:blipFill>
            <p:spPr>
              <a:xfrm>
                <a:off x="4153452" y="889235"/>
                <a:ext cx="491279" cy="724026"/>
              </a:xfrm>
              <a:prstGeom prst="rect">
                <a:avLst/>
              </a:prstGeom>
              <a:ln w="12700">
                <a:noFill/>
              </a:ln>
            </p:spPr>
          </p:pic>
        </p:grpSp>
      </p:grpSp>
      <p:sp>
        <p:nvSpPr>
          <p:cNvPr id="2" name="Title 1"/>
          <p:cNvSpPr>
            <a:spLocks noGrp="1"/>
          </p:cNvSpPr>
          <p:nvPr>
            <p:ph type="title"/>
          </p:nvPr>
        </p:nvSpPr>
        <p:spPr>
          <a:xfrm>
            <a:off x="0" y="0"/>
            <a:ext cx="9144000" cy="621792"/>
          </a:xfrm>
        </p:spPr>
        <p:txBody>
          <a:bodyPr>
            <a:noAutofit/>
          </a:bodyPr>
          <a:lstStyle/>
          <a:p>
            <a:r>
              <a:rPr lang="en-US" dirty="0" smtClean="0"/>
              <a:t>Decompositions </a:t>
            </a:r>
            <a:r>
              <a:rPr lang="en-US" dirty="0"/>
              <a:t>using interferometry</a:t>
            </a:r>
          </a:p>
        </p:txBody>
      </p:sp>
      <p:sp>
        <p:nvSpPr>
          <p:cNvPr id="54" name="Rectangle 53"/>
          <p:cNvSpPr/>
          <p:nvPr/>
        </p:nvSpPr>
        <p:spPr>
          <a:xfrm>
            <a:off x="1468596" y="601773"/>
            <a:ext cx="2357184" cy="461665"/>
          </a:xfrm>
          <a:prstGeom prst="rect">
            <a:avLst/>
          </a:prstGeom>
        </p:spPr>
        <p:txBody>
          <a:bodyPr wrap="none">
            <a:spAutoFit/>
          </a:bodyPr>
          <a:lstStyle/>
          <a:p>
            <a:pPr algn="ctr"/>
            <a:r>
              <a:rPr lang="en-US" sz="2400" dirty="0">
                <a:solidFill>
                  <a:schemeClr val="bg1"/>
                </a:solidFill>
              </a:rPr>
              <a:t>transient imaging</a:t>
            </a:r>
            <a:endParaRPr lang="en-US" sz="2400" dirty="0">
              <a:solidFill>
                <a:srgbClr val="FFFF00"/>
              </a:solidFill>
            </a:endParaRPr>
          </a:p>
        </p:txBody>
      </p:sp>
      <p:sp>
        <p:nvSpPr>
          <p:cNvPr id="59" name="Rectangle 58"/>
          <p:cNvSpPr/>
          <p:nvPr/>
        </p:nvSpPr>
        <p:spPr>
          <a:xfrm>
            <a:off x="18288" y="2381470"/>
            <a:ext cx="5257800" cy="461665"/>
          </a:xfrm>
          <a:prstGeom prst="rect">
            <a:avLst/>
          </a:prstGeom>
        </p:spPr>
        <p:txBody>
          <a:bodyPr wrap="square">
            <a:spAutoFit/>
          </a:bodyPr>
          <a:lstStyle/>
          <a:p>
            <a:pPr algn="ctr"/>
            <a:r>
              <a:rPr lang="en-US" sz="2400" dirty="0">
                <a:solidFill>
                  <a:schemeClr val="bg1"/>
                </a:solidFill>
              </a:rPr>
              <a:t>spatial probing + transient imaging</a:t>
            </a:r>
            <a:endParaRPr lang="en-US" sz="2400" dirty="0">
              <a:solidFill>
                <a:srgbClr val="FFFF00"/>
              </a:solidFill>
            </a:endParaRPr>
          </a:p>
        </p:txBody>
      </p:sp>
      <p:sp>
        <p:nvSpPr>
          <p:cNvPr id="41" name="Rectangle 40"/>
          <p:cNvSpPr>
            <a:spLocks/>
          </p:cNvSpPr>
          <p:nvPr/>
        </p:nvSpPr>
        <p:spPr>
          <a:xfrm>
            <a:off x="18288" y="606658"/>
            <a:ext cx="5257800" cy="1709928"/>
          </a:xfrm>
          <a:prstGeom prst="rect">
            <a:avLst/>
          </a:prstGeom>
          <a:noFill/>
          <a:ln w="12700" cap="sq">
            <a:solidFill>
              <a:schemeClr val="bg1"/>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60752" y="1029081"/>
            <a:ext cx="2656665" cy="1313672"/>
            <a:chOff x="60751" y="1133856"/>
            <a:chExt cx="2656665" cy="1313672"/>
          </a:xfrm>
        </p:grpSpPr>
        <p:sp>
          <p:nvSpPr>
            <p:cNvPr id="102" name="Rectangle 101"/>
            <p:cNvSpPr/>
            <p:nvPr/>
          </p:nvSpPr>
          <p:spPr>
            <a:xfrm>
              <a:off x="60751" y="2047418"/>
              <a:ext cx="2656665" cy="400110"/>
            </a:xfrm>
            <a:prstGeom prst="rect">
              <a:avLst/>
            </a:prstGeom>
          </p:spPr>
          <p:txBody>
            <a:bodyPr wrap="square">
              <a:spAutoFit/>
            </a:bodyPr>
            <a:lstStyle/>
            <a:p>
              <a:pPr lvl="0" algn="ctr">
                <a:spcBef>
                  <a:spcPct val="20000"/>
                </a:spcBef>
              </a:pPr>
              <a:r>
                <a:rPr lang="en-US" sz="2000" dirty="0">
                  <a:solidFill>
                    <a:schemeClr val="bg1"/>
                  </a:solidFill>
                </a:rPr>
                <a:t>broadband point source</a:t>
              </a:r>
            </a:p>
          </p:txBody>
        </p:sp>
        <p:grpSp>
          <p:nvGrpSpPr>
            <p:cNvPr id="3" name="Group 2"/>
            <p:cNvGrpSpPr/>
            <p:nvPr/>
          </p:nvGrpSpPr>
          <p:grpSpPr>
            <a:xfrm>
              <a:off x="101721" y="1133856"/>
              <a:ext cx="2581108" cy="998621"/>
              <a:chOff x="76320" y="1133856"/>
              <a:chExt cx="2581108" cy="998621"/>
            </a:xfrm>
          </p:grpSpPr>
          <p:grpSp>
            <p:nvGrpSpPr>
              <p:cNvPr id="142" name="Group 141"/>
              <p:cNvGrpSpPr/>
              <p:nvPr/>
            </p:nvGrpSpPr>
            <p:grpSpPr>
              <a:xfrm>
                <a:off x="76320" y="1133856"/>
                <a:ext cx="1397196" cy="998621"/>
                <a:chOff x="1710996" y="1265137"/>
                <a:chExt cx="1397196" cy="998621"/>
              </a:xfrm>
            </p:grpSpPr>
            <p:grpSp>
              <p:nvGrpSpPr>
                <p:cNvPr id="143" name="Group 142"/>
                <p:cNvGrpSpPr/>
                <p:nvPr/>
              </p:nvGrpSpPr>
              <p:grpSpPr>
                <a:xfrm>
                  <a:off x="1867133" y="1265137"/>
                  <a:ext cx="1084432" cy="627947"/>
                  <a:chOff x="5932748" y="3312850"/>
                  <a:chExt cx="897614" cy="617688"/>
                </a:xfrm>
              </p:grpSpPr>
              <p:sp>
                <p:nvSpPr>
                  <p:cNvPr id="153" name="Freeform 152"/>
                  <p:cNvSpPr/>
                  <p:nvPr/>
                </p:nvSpPr>
                <p:spPr>
                  <a:xfrm flipH="1">
                    <a:off x="6381555" y="3312851"/>
                    <a:ext cx="448807" cy="617687"/>
                  </a:xfrm>
                  <a:custGeom>
                    <a:avLst/>
                    <a:gdLst>
                      <a:gd name="connsiteX0" fmla="*/ 0 w 773906"/>
                      <a:gd name="connsiteY0" fmla="*/ 1060015 h 1060015"/>
                      <a:gd name="connsiteX1" fmla="*/ 147637 w 773906"/>
                      <a:gd name="connsiteY1" fmla="*/ 1038584 h 1060015"/>
                      <a:gd name="connsiteX2" fmla="*/ 250031 w 773906"/>
                      <a:gd name="connsiteY2" fmla="*/ 988578 h 1060015"/>
                      <a:gd name="connsiteX3" fmla="*/ 309562 w 773906"/>
                      <a:gd name="connsiteY3" fmla="*/ 933809 h 1060015"/>
                      <a:gd name="connsiteX4" fmla="*/ 364331 w 773906"/>
                      <a:gd name="connsiteY4" fmla="*/ 840940 h 1060015"/>
                      <a:gd name="connsiteX5" fmla="*/ 385762 w 773906"/>
                      <a:gd name="connsiteY5" fmla="*/ 767121 h 1060015"/>
                      <a:gd name="connsiteX6" fmla="*/ 411956 w 773906"/>
                      <a:gd name="connsiteY6" fmla="*/ 605196 h 1060015"/>
                      <a:gd name="connsiteX7" fmla="*/ 421481 w 773906"/>
                      <a:gd name="connsiteY7" fmla="*/ 517090 h 1060015"/>
                      <a:gd name="connsiteX8" fmla="*/ 440531 w 773906"/>
                      <a:gd name="connsiteY8" fmla="*/ 376596 h 1060015"/>
                      <a:gd name="connsiteX9" fmla="*/ 478631 w 773906"/>
                      <a:gd name="connsiteY9" fmla="*/ 248009 h 1060015"/>
                      <a:gd name="connsiteX10" fmla="*/ 519112 w 773906"/>
                      <a:gd name="connsiteY10" fmla="*/ 157521 h 1060015"/>
                      <a:gd name="connsiteX11" fmla="*/ 573881 w 773906"/>
                      <a:gd name="connsiteY11" fmla="*/ 81321 h 1060015"/>
                      <a:gd name="connsiteX12" fmla="*/ 635793 w 773906"/>
                      <a:gd name="connsiteY12" fmla="*/ 36078 h 1060015"/>
                      <a:gd name="connsiteX13" fmla="*/ 711993 w 773906"/>
                      <a:gd name="connsiteY13" fmla="*/ 5121 h 1060015"/>
                      <a:gd name="connsiteX14" fmla="*/ 773906 w 773906"/>
                      <a:gd name="connsiteY14" fmla="*/ 359 h 1060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3906" h="1060015">
                        <a:moveTo>
                          <a:pt x="0" y="1060015"/>
                        </a:moveTo>
                        <a:cubicBezTo>
                          <a:pt x="52982" y="1055252"/>
                          <a:pt x="105965" y="1050490"/>
                          <a:pt x="147637" y="1038584"/>
                        </a:cubicBezTo>
                        <a:cubicBezTo>
                          <a:pt x="189309" y="1026678"/>
                          <a:pt x="223043" y="1006041"/>
                          <a:pt x="250031" y="988578"/>
                        </a:cubicBezTo>
                        <a:cubicBezTo>
                          <a:pt x="277019" y="971115"/>
                          <a:pt x="290512" y="958415"/>
                          <a:pt x="309562" y="933809"/>
                        </a:cubicBezTo>
                        <a:cubicBezTo>
                          <a:pt x="328612" y="909203"/>
                          <a:pt x="351631" y="868721"/>
                          <a:pt x="364331" y="840940"/>
                        </a:cubicBezTo>
                        <a:cubicBezTo>
                          <a:pt x="377031" y="813159"/>
                          <a:pt x="377825" y="806412"/>
                          <a:pt x="385762" y="767121"/>
                        </a:cubicBezTo>
                        <a:cubicBezTo>
                          <a:pt x="393700" y="727830"/>
                          <a:pt x="406003" y="646868"/>
                          <a:pt x="411956" y="605196"/>
                        </a:cubicBezTo>
                        <a:cubicBezTo>
                          <a:pt x="417909" y="563524"/>
                          <a:pt x="416719" y="555190"/>
                          <a:pt x="421481" y="517090"/>
                        </a:cubicBezTo>
                        <a:cubicBezTo>
                          <a:pt x="426244" y="478990"/>
                          <a:pt x="431006" y="421443"/>
                          <a:pt x="440531" y="376596"/>
                        </a:cubicBezTo>
                        <a:cubicBezTo>
                          <a:pt x="450056" y="331749"/>
                          <a:pt x="465534" y="284521"/>
                          <a:pt x="478631" y="248009"/>
                        </a:cubicBezTo>
                        <a:cubicBezTo>
                          <a:pt x="491728" y="211497"/>
                          <a:pt x="503237" y="185302"/>
                          <a:pt x="519112" y="157521"/>
                        </a:cubicBezTo>
                        <a:cubicBezTo>
                          <a:pt x="534987" y="129740"/>
                          <a:pt x="554434" y="101561"/>
                          <a:pt x="573881" y="81321"/>
                        </a:cubicBezTo>
                        <a:cubicBezTo>
                          <a:pt x="593328" y="61081"/>
                          <a:pt x="612774" y="48778"/>
                          <a:pt x="635793" y="36078"/>
                        </a:cubicBezTo>
                        <a:cubicBezTo>
                          <a:pt x="658812" y="23378"/>
                          <a:pt x="688974" y="11074"/>
                          <a:pt x="711993" y="5121"/>
                        </a:cubicBezTo>
                        <a:cubicBezTo>
                          <a:pt x="735012" y="-832"/>
                          <a:pt x="754459" y="-237"/>
                          <a:pt x="773906" y="359"/>
                        </a:cubicBezTo>
                      </a:path>
                    </a:pathLst>
                  </a:custGeom>
                  <a:noFill/>
                  <a:ln w="38100">
                    <a:solidFill>
                      <a:srgbClr val="F996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4" name="Freeform 153"/>
                  <p:cNvSpPr/>
                  <p:nvPr/>
                </p:nvSpPr>
                <p:spPr>
                  <a:xfrm>
                    <a:off x="5932748" y="3312850"/>
                    <a:ext cx="448807" cy="617687"/>
                  </a:xfrm>
                  <a:custGeom>
                    <a:avLst/>
                    <a:gdLst>
                      <a:gd name="connsiteX0" fmla="*/ 0 w 773906"/>
                      <a:gd name="connsiteY0" fmla="*/ 1060015 h 1060015"/>
                      <a:gd name="connsiteX1" fmla="*/ 147637 w 773906"/>
                      <a:gd name="connsiteY1" fmla="*/ 1038584 h 1060015"/>
                      <a:gd name="connsiteX2" fmla="*/ 250031 w 773906"/>
                      <a:gd name="connsiteY2" fmla="*/ 988578 h 1060015"/>
                      <a:gd name="connsiteX3" fmla="*/ 309562 w 773906"/>
                      <a:gd name="connsiteY3" fmla="*/ 933809 h 1060015"/>
                      <a:gd name="connsiteX4" fmla="*/ 364331 w 773906"/>
                      <a:gd name="connsiteY4" fmla="*/ 840940 h 1060015"/>
                      <a:gd name="connsiteX5" fmla="*/ 385762 w 773906"/>
                      <a:gd name="connsiteY5" fmla="*/ 767121 h 1060015"/>
                      <a:gd name="connsiteX6" fmla="*/ 411956 w 773906"/>
                      <a:gd name="connsiteY6" fmla="*/ 605196 h 1060015"/>
                      <a:gd name="connsiteX7" fmla="*/ 421481 w 773906"/>
                      <a:gd name="connsiteY7" fmla="*/ 517090 h 1060015"/>
                      <a:gd name="connsiteX8" fmla="*/ 440531 w 773906"/>
                      <a:gd name="connsiteY8" fmla="*/ 376596 h 1060015"/>
                      <a:gd name="connsiteX9" fmla="*/ 478631 w 773906"/>
                      <a:gd name="connsiteY9" fmla="*/ 248009 h 1060015"/>
                      <a:gd name="connsiteX10" fmla="*/ 519112 w 773906"/>
                      <a:gd name="connsiteY10" fmla="*/ 157521 h 1060015"/>
                      <a:gd name="connsiteX11" fmla="*/ 573881 w 773906"/>
                      <a:gd name="connsiteY11" fmla="*/ 81321 h 1060015"/>
                      <a:gd name="connsiteX12" fmla="*/ 635793 w 773906"/>
                      <a:gd name="connsiteY12" fmla="*/ 36078 h 1060015"/>
                      <a:gd name="connsiteX13" fmla="*/ 711993 w 773906"/>
                      <a:gd name="connsiteY13" fmla="*/ 5121 h 1060015"/>
                      <a:gd name="connsiteX14" fmla="*/ 773906 w 773906"/>
                      <a:gd name="connsiteY14" fmla="*/ 359 h 1060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3906" h="1060015">
                        <a:moveTo>
                          <a:pt x="0" y="1060015"/>
                        </a:moveTo>
                        <a:cubicBezTo>
                          <a:pt x="52982" y="1055252"/>
                          <a:pt x="105965" y="1050490"/>
                          <a:pt x="147637" y="1038584"/>
                        </a:cubicBezTo>
                        <a:cubicBezTo>
                          <a:pt x="189309" y="1026678"/>
                          <a:pt x="223043" y="1006041"/>
                          <a:pt x="250031" y="988578"/>
                        </a:cubicBezTo>
                        <a:cubicBezTo>
                          <a:pt x="277019" y="971115"/>
                          <a:pt x="290512" y="958415"/>
                          <a:pt x="309562" y="933809"/>
                        </a:cubicBezTo>
                        <a:cubicBezTo>
                          <a:pt x="328612" y="909203"/>
                          <a:pt x="351631" y="868721"/>
                          <a:pt x="364331" y="840940"/>
                        </a:cubicBezTo>
                        <a:cubicBezTo>
                          <a:pt x="377031" y="813159"/>
                          <a:pt x="377825" y="806412"/>
                          <a:pt x="385762" y="767121"/>
                        </a:cubicBezTo>
                        <a:cubicBezTo>
                          <a:pt x="393700" y="727830"/>
                          <a:pt x="406003" y="646868"/>
                          <a:pt x="411956" y="605196"/>
                        </a:cubicBezTo>
                        <a:cubicBezTo>
                          <a:pt x="417909" y="563524"/>
                          <a:pt x="416719" y="555190"/>
                          <a:pt x="421481" y="517090"/>
                        </a:cubicBezTo>
                        <a:cubicBezTo>
                          <a:pt x="426244" y="478990"/>
                          <a:pt x="431006" y="421443"/>
                          <a:pt x="440531" y="376596"/>
                        </a:cubicBezTo>
                        <a:cubicBezTo>
                          <a:pt x="450056" y="331749"/>
                          <a:pt x="465534" y="284521"/>
                          <a:pt x="478631" y="248009"/>
                        </a:cubicBezTo>
                        <a:cubicBezTo>
                          <a:pt x="491728" y="211497"/>
                          <a:pt x="503237" y="185302"/>
                          <a:pt x="519112" y="157521"/>
                        </a:cubicBezTo>
                        <a:cubicBezTo>
                          <a:pt x="534987" y="129740"/>
                          <a:pt x="554434" y="101561"/>
                          <a:pt x="573881" y="81321"/>
                        </a:cubicBezTo>
                        <a:cubicBezTo>
                          <a:pt x="593328" y="61081"/>
                          <a:pt x="612774" y="48778"/>
                          <a:pt x="635793" y="36078"/>
                        </a:cubicBezTo>
                        <a:cubicBezTo>
                          <a:pt x="658812" y="23378"/>
                          <a:pt x="688974" y="11074"/>
                          <a:pt x="711993" y="5121"/>
                        </a:cubicBezTo>
                        <a:cubicBezTo>
                          <a:pt x="735012" y="-832"/>
                          <a:pt x="754459" y="-237"/>
                          <a:pt x="773906" y="359"/>
                        </a:cubicBezTo>
                      </a:path>
                    </a:pathLst>
                  </a:custGeom>
                  <a:noFill/>
                  <a:ln w="38100">
                    <a:solidFill>
                      <a:srgbClr val="F996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4" name="Group 143"/>
                <p:cNvGrpSpPr/>
                <p:nvPr/>
              </p:nvGrpSpPr>
              <p:grpSpPr>
                <a:xfrm>
                  <a:off x="1710996" y="1812898"/>
                  <a:ext cx="1397196" cy="450860"/>
                  <a:chOff x="2819494" y="4093527"/>
                  <a:chExt cx="1397196" cy="450860"/>
                </a:xfrm>
              </p:grpSpPr>
              <p:grpSp>
                <p:nvGrpSpPr>
                  <p:cNvPr id="145" name="Group 144"/>
                  <p:cNvGrpSpPr/>
                  <p:nvPr/>
                </p:nvGrpSpPr>
                <p:grpSpPr>
                  <a:xfrm>
                    <a:off x="2839208" y="4093527"/>
                    <a:ext cx="1357765" cy="163055"/>
                    <a:chOff x="930699" y="5093208"/>
                    <a:chExt cx="1098950" cy="163055"/>
                  </a:xfrm>
                </p:grpSpPr>
                <p:cxnSp>
                  <p:nvCxnSpPr>
                    <p:cNvPr id="150" name="Straight Arrow Connector 149"/>
                    <p:cNvCxnSpPr/>
                    <p:nvPr/>
                  </p:nvCxnSpPr>
                  <p:spPr>
                    <a:xfrm flipH="1" flipV="1">
                      <a:off x="930699" y="5175504"/>
                      <a:ext cx="1092981" cy="1"/>
                    </a:xfrm>
                    <a:prstGeom prst="straightConnector1">
                      <a:avLst/>
                    </a:prstGeom>
                    <a:ln w="3810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a:off x="2029649" y="5093208"/>
                      <a:ext cx="0" cy="163055"/>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a:off x="930699" y="5093208"/>
                      <a:ext cx="0" cy="163055"/>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49" name="Rectangle 148"/>
                  <p:cNvSpPr/>
                  <p:nvPr/>
                </p:nvSpPr>
                <p:spPr>
                  <a:xfrm>
                    <a:off x="2819494" y="4175055"/>
                    <a:ext cx="1397196" cy="369332"/>
                  </a:xfrm>
                  <a:prstGeom prst="rect">
                    <a:avLst/>
                  </a:prstGeom>
                </p:spPr>
                <p:txBody>
                  <a:bodyPr wrap="square">
                    <a:spAutoFit/>
                  </a:bodyPr>
                  <a:lstStyle/>
                  <a:p>
                    <a:pPr lvl="0" algn="ctr">
                      <a:spcBef>
                        <a:spcPct val="20000"/>
                      </a:spcBef>
                    </a:pPr>
                    <a:r>
                      <a:rPr lang="en-US" dirty="0">
                        <a:solidFill>
                          <a:schemeClr val="bg1"/>
                        </a:solidFill>
                      </a:rPr>
                      <a:t>wavelength</a:t>
                    </a:r>
                  </a:p>
                </p:txBody>
              </p:sp>
            </p:grpSp>
          </p:grpSp>
          <p:grpSp>
            <p:nvGrpSpPr>
              <p:cNvPr id="5" name="Group 4"/>
              <p:cNvGrpSpPr>
                <a:grpSpLocks noChangeAspect="1"/>
              </p:cNvGrpSpPr>
              <p:nvPr/>
            </p:nvGrpSpPr>
            <p:grpSpPr>
              <a:xfrm>
                <a:off x="1587427" y="1133856"/>
                <a:ext cx="1070001" cy="996696"/>
                <a:chOff x="296685" y="1111479"/>
                <a:chExt cx="1266331" cy="1179576"/>
              </a:xfrm>
            </p:grpSpPr>
            <p:sp>
              <p:nvSpPr>
                <p:cNvPr id="105" name="Oval 104"/>
                <p:cNvSpPr/>
                <p:nvPr/>
              </p:nvSpPr>
              <p:spPr>
                <a:xfrm>
                  <a:off x="296685" y="1669431"/>
                  <a:ext cx="69306" cy="69306"/>
                </a:xfrm>
                <a:prstGeom prst="ellipse">
                  <a:avLst/>
                </a:prstGeom>
                <a:solidFill>
                  <a:srgbClr val="FF995D"/>
                </a:solidFill>
                <a:ln w="38100">
                  <a:solidFill>
                    <a:srgbClr val="F996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Isosceles Triangle 105"/>
                <p:cNvSpPr/>
                <p:nvPr/>
              </p:nvSpPr>
              <p:spPr>
                <a:xfrm rot="16200000">
                  <a:off x="516572" y="1156236"/>
                  <a:ext cx="704088" cy="1101940"/>
                </a:xfrm>
                <a:prstGeom prst="triangle">
                  <a:avLst/>
                </a:prstGeom>
                <a:solidFill>
                  <a:srgbClr val="F9965B">
                    <a:alpha val="35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7" name="Object 106"/>
                <p:cNvGraphicFramePr>
                  <a:graphicFrameLocks noChangeAspect="1"/>
                </p:cNvGraphicFramePr>
                <p:nvPr>
                  <p:extLst>
                    <p:ext uri="{D42A27DB-BD31-4B8C-83A1-F6EECF244321}">
                      <p14:modId xmlns:p14="http://schemas.microsoft.com/office/powerpoint/2010/main" val="1752933156"/>
                    </p:ext>
                  </p:extLst>
                </p:nvPr>
              </p:nvGraphicFramePr>
              <p:xfrm>
                <a:off x="1270408" y="1111479"/>
                <a:ext cx="292608" cy="1179576"/>
              </p:xfrm>
              <a:graphic>
                <a:graphicData uri="http://schemas.openxmlformats.org/presentationml/2006/ole">
                  <mc:AlternateContent xmlns:mc="http://schemas.openxmlformats.org/markup-compatibility/2006">
                    <mc:Choice xmlns:v="urn:schemas-microsoft-com:vml" Requires="v">
                      <p:oleObj spid="_x0000_s37034" name="CorelDRAW" r:id="rId7" imgW="330840" imgH="1222200" progId="CorelDraw.Graphic.15">
                        <p:embed/>
                      </p:oleObj>
                    </mc:Choice>
                    <mc:Fallback>
                      <p:oleObj name="CorelDRAW" r:id="rId7" imgW="330840" imgH="1222200" progId="CorelDraw.Graphic.15">
                        <p:embed/>
                        <p:pic>
                          <p:nvPicPr>
                            <p:cNvPr id="0" name=""/>
                            <p:cNvPicPr/>
                            <p:nvPr/>
                          </p:nvPicPr>
                          <p:blipFill>
                            <a:blip r:embed="rId8"/>
                            <a:stretch>
                              <a:fillRect/>
                            </a:stretch>
                          </p:blipFill>
                          <p:spPr>
                            <a:xfrm>
                              <a:off x="1270408" y="1111479"/>
                              <a:ext cx="292608" cy="1179576"/>
                            </a:xfrm>
                            <a:prstGeom prst="rect">
                              <a:avLst/>
                            </a:prstGeom>
                          </p:spPr>
                        </p:pic>
                      </p:oleObj>
                    </mc:Fallback>
                  </mc:AlternateContent>
                </a:graphicData>
              </a:graphic>
            </p:graphicFrame>
          </p:grpSp>
        </p:grpSp>
      </p:grpSp>
      <p:sp>
        <p:nvSpPr>
          <p:cNvPr id="114" name="Rectangle 113"/>
          <p:cNvSpPr>
            <a:spLocks/>
          </p:cNvSpPr>
          <p:nvPr/>
        </p:nvSpPr>
        <p:spPr>
          <a:xfrm>
            <a:off x="18288" y="2390693"/>
            <a:ext cx="5257800" cy="1709928"/>
          </a:xfrm>
          <a:prstGeom prst="rect">
            <a:avLst/>
          </a:prstGeom>
          <a:noFill/>
          <a:ln w="12700" cap="sq">
            <a:solidFill>
              <a:srgbClr val="FFFF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p:cNvGrpSpPr/>
          <p:nvPr/>
        </p:nvGrpSpPr>
        <p:grpSpPr>
          <a:xfrm>
            <a:off x="2863242" y="2779396"/>
            <a:ext cx="2458836" cy="1338427"/>
            <a:chOff x="2788100" y="3325847"/>
            <a:chExt cx="2458836" cy="1338427"/>
          </a:xfrm>
        </p:grpSpPr>
        <p:sp>
          <p:nvSpPr>
            <p:cNvPr id="146" name="Rectangle 145"/>
            <p:cNvSpPr/>
            <p:nvPr/>
          </p:nvSpPr>
          <p:spPr>
            <a:xfrm>
              <a:off x="2788100" y="4264164"/>
              <a:ext cx="2458836" cy="400110"/>
            </a:xfrm>
            <a:prstGeom prst="rect">
              <a:avLst/>
            </a:prstGeom>
          </p:spPr>
          <p:txBody>
            <a:bodyPr wrap="square">
              <a:spAutoFit/>
            </a:bodyPr>
            <a:lstStyle/>
            <a:p>
              <a:pPr algn="ctr"/>
              <a:r>
                <a:rPr lang="en-US" sz="2000" dirty="0">
                  <a:solidFill>
                    <a:schemeClr val="bg1"/>
                  </a:solidFill>
                </a:rPr>
                <a:t>custom mirror shapes</a:t>
              </a:r>
              <a:endParaRPr lang="en-US" sz="2000" dirty="0"/>
            </a:p>
          </p:txBody>
        </p:sp>
        <p:grpSp>
          <p:nvGrpSpPr>
            <p:cNvPr id="13" name="Group 12"/>
            <p:cNvGrpSpPr>
              <a:grpSpLocks noChangeAspect="1"/>
            </p:cNvGrpSpPr>
            <p:nvPr/>
          </p:nvGrpSpPr>
          <p:grpSpPr>
            <a:xfrm>
              <a:off x="3370735" y="3325847"/>
              <a:ext cx="1291561" cy="1023295"/>
              <a:chOff x="3233237" y="3141118"/>
              <a:chExt cx="1662126" cy="1316891"/>
            </a:xfrm>
          </p:grpSpPr>
          <p:grpSp>
            <p:nvGrpSpPr>
              <p:cNvPr id="147" name="Group 146"/>
              <p:cNvGrpSpPr>
                <a:grpSpLocks noChangeAspect="1"/>
              </p:cNvGrpSpPr>
              <p:nvPr/>
            </p:nvGrpSpPr>
            <p:grpSpPr>
              <a:xfrm flipV="1">
                <a:off x="3233237" y="3241857"/>
                <a:ext cx="55709" cy="1216152"/>
                <a:chOff x="4454189" y="2069978"/>
                <a:chExt cx="85449" cy="1865376"/>
              </a:xfrm>
            </p:grpSpPr>
            <p:sp>
              <p:nvSpPr>
                <p:cNvPr id="166" name="Rectangle 165"/>
                <p:cNvSpPr/>
                <p:nvPr/>
              </p:nvSpPr>
              <p:spPr>
                <a:xfrm>
                  <a:off x="4493918" y="2069978"/>
                  <a:ext cx="45720" cy="1865376"/>
                </a:xfrm>
                <a:prstGeom prst="rect">
                  <a:avLst/>
                </a:prstGeom>
                <a:solidFill>
                  <a:srgbClr val="595959"/>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Rectangle 166"/>
                <p:cNvSpPr/>
                <p:nvPr/>
              </p:nvSpPr>
              <p:spPr>
                <a:xfrm>
                  <a:off x="4454189" y="2069978"/>
                  <a:ext cx="45720" cy="1865376"/>
                </a:xfrm>
                <a:prstGeom prst="rect">
                  <a:avLst/>
                </a:prstGeom>
                <a:solidFill>
                  <a:srgbClr val="A7C4D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8" name="Group 147"/>
              <p:cNvGrpSpPr>
                <a:grpSpLocks noChangeAspect="1"/>
              </p:cNvGrpSpPr>
              <p:nvPr/>
            </p:nvGrpSpPr>
            <p:grpSpPr>
              <a:xfrm>
                <a:off x="3444779" y="3141118"/>
                <a:ext cx="865415" cy="1032092"/>
                <a:chOff x="4209238" y="1627043"/>
                <a:chExt cx="922702" cy="1163636"/>
              </a:xfrm>
            </p:grpSpPr>
            <p:grpSp>
              <p:nvGrpSpPr>
                <p:cNvPr id="160" name="Group 159"/>
                <p:cNvGrpSpPr>
                  <a:grpSpLocks/>
                </p:cNvGrpSpPr>
                <p:nvPr/>
              </p:nvGrpSpPr>
              <p:grpSpPr>
                <a:xfrm rot="2700000">
                  <a:off x="4632290" y="2291029"/>
                  <a:ext cx="76598" cy="922702"/>
                  <a:chOff x="5808425" y="2030292"/>
                  <a:chExt cx="76598" cy="1856402"/>
                </a:xfrm>
              </p:grpSpPr>
              <p:sp>
                <p:nvSpPr>
                  <p:cNvPr id="164" name="Rectangle 163"/>
                  <p:cNvSpPr/>
                  <p:nvPr/>
                </p:nvSpPr>
                <p:spPr>
                  <a:xfrm>
                    <a:off x="5843785" y="2030292"/>
                    <a:ext cx="41238" cy="1856402"/>
                  </a:xfrm>
                  <a:prstGeom prst="rect">
                    <a:avLst/>
                  </a:prstGeom>
                  <a:solidFill>
                    <a:srgbClr val="595959"/>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Rectangle 164"/>
                  <p:cNvSpPr/>
                  <p:nvPr/>
                </p:nvSpPr>
                <p:spPr>
                  <a:xfrm>
                    <a:off x="5808425" y="2108951"/>
                    <a:ext cx="41238" cy="1776651"/>
                  </a:xfrm>
                  <a:prstGeom prst="rect">
                    <a:avLst/>
                  </a:prstGeom>
                  <a:solidFill>
                    <a:srgbClr val="A7C4D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1" name="Group 160"/>
                <p:cNvGrpSpPr>
                  <a:grpSpLocks/>
                </p:cNvGrpSpPr>
                <p:nvPr/>
              </p:nvGrpSpPr>
              <p:grpSpPr>
                <a:xfrm rot="18900000" flipV="1">
                  <a:off x="4599115" y="1627043"/>
                  <a:ext cx="85449" cy="927164"/>
                  <a:chOff x="5781897" y="2056255"/>
                  <a:chExt cx="85449" cy="1865376"/>
                </a:xfrm>
              </p:grpSpPr>
              <p:sp>
                <p:nvSpPr>
                  <p:cNvPr id="162" name="Rectangle 161"/>
                  <p:cNvSpPr/>
                  <p:nvPr/>
                </p:nvSpPr>
                <p:spPr>
                  <a:xfrm>
                    <a:off x="5821626" y="2056255"/>
                    <a:ext cx="45720" cy="1865376"/>
                  </a:xfrm>
                  <a:prstGeom prst="rect">
                    <a:avLst/>
                  </a:prstGeom>
                  <a:solidFill>
                    <a:srgbClr val="595959"/>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p:cNvSpPr/>
                  <p:nvPr/>
                </p:nvSpPr>
                <p:spPr>
                  <a:xfrm>
                    <a:off x="5781897" y="2056255"/>
                    <a:ext cx="45720" cy="1865376"/>
                  </a:xfrm>
                  <a:prstGeom prst="rect">
                    <a:avLst/>
                  </a:prstGeom>
                  <a:solidFill>
                    <a:srgbClr val="A7C4D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 name="Group 11"/>
              <p:cNvGrpSpPr/>
              <p:nvPr/>
            </p:nvGrpSpPr>
            <p:grpSpPr>
              <a:xfrm>
                <a:off x="4416698" y="3242965"/>
                <a:ext cx="478665" cy="1089935"/>
                <a:chOff x="4364848" y="3241855"/>
                <a:chExt cx="478665" cy="1089935"/>
              </a:xfrm>
            </p:grpSpPr>
            <p:grpSp>
              <p:nvGrpSpPr>
                <p:cNvPr id="190" name="Group 189"/>
                <p:cNvGrpSpPr>
                  <a:grpSpLocks/>
                </p:cNvGrpSpPr>
                <p:nvPr/>
              </p:nvGrpSpPr>
              <p:grpSpPr>
                <a:xfrm flipV="1">
                  <a:off x="4391567" y="3241855"/>
                  <a:ext cx="54864" cy="602820"/>
                  <a:chOff x="4454189" y="2069978"/>
                  <a:chExt cx="85449" cy="1865376"/>
                </a:xfrm>
              </p:grpSpPr>
              <p:sp>
                <p:nvSpPr>
                  <p:cNvPr id="191" name="Rectangle 190"/>
                  <p:cNvSpPr/>
                  <p:nvPr/>
                </p:nvSpPr>
                <p:spPr>
                  <a:xfrm>
                    <a:off x="4493918" y="2069978"/>
                    <a:ext cx="45720" cy="1865376"/>
                  </a:xfrm>
                  <a:prstGeom prst="rect">
                    <a:avLst/>
                  </a:prstGeom>
                  <a:solidFill>
                    <a:srgbClr val="595959"/>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Rectangle 191"/>
                  <p:cNvSpPr/>
                  <p:nvPr/>
                </p:nvSpPr>
                <p:spPr>
                  <a:xfrm>
                    <a:off x="4454189" y="2069978"/>
                    <a:ext cx="45720" cy="1865376"/>
                  </a:xfrm>
                  <a:prstGeom prst="rect">
                    <a:avLst/>
                  </a:prstGeom>
                  <a:solidFill>
                    <a:srgbClr val="A7C4D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7" name="Group 206"/>
                <p:cNvGrpSpPr>
                  <a:grpSpLocks/>
                </p:cNvGrpSpPr>
                <p:nvPr/>
              </p:nvGrpSpPr>
              <p:grpSpPr>
                <a:xfrm rot="2700000">
                  <a:off x="4566590" y="4054866"/>
                  <a:ext cx="75182" cy="478665"/>
                  <a:chOff x="5781897" y="2016403"/>
                  <a:chExt cx="84765" cy="1905228"/>
                </a:xfrm>
              </p:grpSpPr>
              <p:sp>
                <p:nvSpPr>
                  <p:cNvPr id="208" name="Rectangle 207"/>
                  <p:cNvSpPr/>
                  <p:nvPr/>
                </p:nvSpPr>
                <p:spPr>
                  <a:xfrm>
                    <a:off x="5825424" y="2016403"/>
                    <a:ext cx="41238" cy="1904696"/>
                  </a:xfrm>
                  <a:prstGeom prst="rect">
                    <a:avLst/>
                  </a:prstGeom>
                  <a:solidFill>
                    <a:srgbClr val="595959"/>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Rectangle 208"/>
                  <p:cNvSpPr/>
                  <p:nvPr/>
                </p:nvSpPr>
                <p:spPr>
                  <a:xfrm>
                    <a:off x="5781897" y="2056255"/>
                    <a:ext cx="45720" cy="1865376"/>
                  </a:xfrm>
                  <a:prstGeom prst="rect">
                    <a:avLst/>
                  </a:prstGeom>
                  <a:solidFill>
                    <a:srgbClr val="A7C4D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2" name="Group 201"/>
                <p:cNvGrpSpPr>
                  <a:grpSpLocks/>
                </p:cNvGrpSpPr>
                <p:nvPr/>
              </p:nvGrpSpPr>
              <p:grpSpPr>
                <a:xfrm rot="18900000" flipV="1">
                  <a:off x="4545780" y="3753680"/>
                  <a:ext cx="75789" cy="468653"/>
                  <a:chOff x="5781897" y="2056255"/>
                  <a:chExt cx="85449" cy="1865376"/>
                </a:xfrm>
              </p:grpSpPr>
              <p:sp>
                <p:nvSpPr>
                  <p:cNvPr id="203" name="Rectangle 202"/>
                  <p:cNvSpPr/>
                  <p:nvPr/>
                </p:nvSpPr>
                <p:spPr>
                  <a:xfrm>
                    <a:off x="5821626" y="2056255"/>
                    <a:ext cx="45720" cy="1865376"/>
                  </a:xfrm>
                  <a:prstGeom prst="rect">
                    <a:avLst/>
                  </a:prstGeom>
                  <a:solidFill>
                    <a:srgbClr val="595959"/>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Rectangle 203"/>
                  <p:cNvSpPr/>
                  <p:nvPr/>
                </p:nvSpPr>
                <p:spPr>
                  <a:xfrm>
                    <a:off x="5781897" y="2056255"/>
                    <a:ext cx="45720" cy="1865376"/>
                  </a:xfrm>
                  <a:prstGeom prst="rect">
                    <a:avLst/>
                  </a:prstGeom>
                  <a:solidFill>
                    <a:srgbClr val="A7C4D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sp>
        <p:nvSpPr>
          <p:cNvPr id="332" name="Rectangle 331"/>
          <p:cNvSpPr>
            <a:spLocks/>
          </p:cNvSpPr>
          <p:nvPr/>
        </p:nvSpPr>
        <p:spPr>
          <a:xfrm>
            <a:off x="18288" y="2390694"/>
            <a:ext cx="5257800" cy="460109"/>
          </a:xfrm>
          <a:prstGeom prst="rect">
            <a:avLst/>
          </a:prstGeom>
          <a:noFill/>
          <a:ln w="12700" cap="sq">
            <a:solidFill>
              <a:srgbClr val="FFFF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Rectangle 332"/>
          <p:cNvSpPr>
            <a:spLocks/>
          </p:cNvSpPr>
          <p:nvPr/>
        </p:nvSpPr>
        <p:spPr>
          <a:xfrm>
            <a:off x="5388709" y="2250405"/>
            <a:ext cx="635610" cy="941095"/>
          </a:xfrm>
          <a:prstGeom prst="rect">
            <a:avLst/>
          </a:prstGeom>
          <a:noFill/>
          <a:ln w="22225" cap="sq">
            <a:solidFill>
              <a:srgbClr val="FFFF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Rectangle 333"/>
          <p:cNvSpPr>
            <a:spLocks/>
          </p:cNvSpPr>
          <p:nvPr/>
        </p:nvSpPr>
        <p:spPr>
          <a:xfrm>
            <a:off x="8318194" y="1823676"/>
            <a:ext cx="672421" cy="1268587"/>
          </a:xfrm>
          <a:prstGeom prst="rect">
            <a:avLst/>
          </a:prstGeom>
          <a:noFill/>
          <a:ln w="22225" cap="sq">
            <a:solidFill>
              <a:srgbClr val="FFFF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64009" y="2795648"/>
            <a:ext cx="2656665" cy="1318888"/>
            <a:chOff x="64008" y="3033773"/>
            <a:chExt cx="2656665" cy="1318888"/>
          </a:xfrm>
        </p:grpSpPr>
        <p:grpSp>
          <p:nvGrpSpPr>
            <p:cNvPr id="155" name="Group 154"/>
            <p:cNvGrpSpPr/>
            <p:nvPr/>
          </p:nvGrpSpPr>
          <p:grpSpPr>
            <a:xfrm>
              <a:off x="64008" y="3038989"/>
              <a:ext cx="2656665" cy="1313672"/>
              <a:chOff x="60751" y="1133856"/>
              <a:chExt cx="2656665" cy="1313672"/>
            </a:xfrm>
          </p:grpSpPr>
          <p:sp>
            <p:nvSpPr>
              <p:cNvPr id="156" name="Rectangle 155"/>
              <p:cNvSpPr/>
              <p:nvPr/>
            </p:nvSpPr>
            <p:spPr>
              <a:xfrm>
                <a:off x="60751" y="2047418"/>
                <a:ext cx="2656665" cy="400110"/>
              </a:xfrm>
              <a:prstGeom prst="rect">
                <a:avLst/>
              </a:prstGeom>
            </p:spPr>
            <p:txBody>
              <a:bodyPr wrap="square">
                <a:spAutoFit/>
              </a:bodyPr>
              <a:lstStyle/>
              <a:p>
                <a:pPr lvl="0" algn="ctr">
                  <a:spcBef>
                    <a:spcPct val="20000"/>
                  </a:spcBef>
                </a:pPr>
                <a:r>
                  <a:rPr lang="en-US" sz="2000" dirty="0">
                    <a:solidFill>
                      <a:schemeClr val="bg1"/>
                    </a:solidFill>
                  </a:rPr>
                  <a:t>broadband area source</a:t>
                </a:r>
              </a:p>
            </p:txBody>
          </p:sp>
          <p:grpSp>
            <p:nvGrpSpPr>
              <p:cNvPr id="158" name="Group 157"/>
              <p:cNvGrpSpPr/>
              <p:nvPr/>
            </p:nvGrpSpPr>
            <p:grpSpPr>
              <a:xfrm>
                <a:off x="101721" y="1133856"/>
                <a:ext cx="1397196" cy="998621"/>
                <a:chOff x="1710996" y="1265137"/>
                <a:chExt cx="1397196" cy="998621"/>
              </a:xfrm>
            </p:grpSpPr>
            <p:grpSp>
              <p:nvGrpSpPr>
                <p:cNvPr id="171" name="Group 170"/>
                <p:cNvGrpSpPr/>
                <p:nvPr/>
              </p:nvGrpSpPr>
              <p:grpSpPr>
                <a:xfrm>
                  <a:off x="1867133" y="1265137"/>
                  <a:ext cx="1084432" cy="627947"/>
                  <a:chOff x="5932748" y="3312850"/>
                  <a:chExt cx="897614" cy="617688"/>
                </a:xfrm>
              </p:grpSpPr>
              <p:sp>
                <p:nvSpPr>
                  <p:cNvPr id="178" name="Freeform 177"/>
                  <p:cNvSpPr/>
                  <p:nvPr/>
                </p:nvSpPr>
                <p:spPr>
                  <a:xfrm flipH="1">
                    <a:off x="6381555" y="3312851"/>
                    <a:ext cx="448807" cy="617687"/>
                  </a:xfrm>
                  <a:custGeom>
                    <a:avLst/>
                    <a:gdLst>
                      <a:gd name="connsiteX0" fmla="*/ 0 w 773906"/>
                      <a:gd name="connsiteY0" fmla="*/ 1060015 h 1060015"/>
                      <a:gd name="connsiteX1" fmla="*/ 147637 w 773906"/>
                      <a:gd name="connsiteY1" fmla="*/ 1038584 h 1060015"/>
                      <a:gd name="connsiteX2" fmla="*/ 250031 w 773906"/>
                      <a:gd name="connsiteY2" fmla="*/ 988578 h 1060015"/>
                      <a:gd name="connsiteX3" fmla="*/ 309562 w 773906"/>
                      <a:gd name="connsiteY3" fmla="*/ 933809 h 1060015"/>
                      <a:gd name="connsiteX4" fmla="*/ 364331 w 773906"/>
                      <a:gd name="connsiteY4" fmla="*/ 840940 h 1060015"/>
                      <a:gd name="connsiteX5" fmla="*/ 385762 w 773906"/>
                      <a:gd name="connsiteY5" fmla="*/ 767121 h 1060015"/>
                      <a:gd name="connsiteX6" fmla="*/ 411956 w 773906"/>
                      <a:gd name="connsiteY6" fmla="*/ 605196 h 1060015"/>
                      <a:gd name="connsiteX7" fmla="*/ 421481 w 773906"/>
                      <a:gd name="connsiteY7" fmla="*/ 517090 h 1060015"/>
                      <a:gd name="connsiteX8" fmla="*/ 440531 w 773906"/>
                      <a:gd name="connsiteY8" fmla="*/ 376596 h 1060015"/>
                      <a:gd name="connsiteX9" fmla="*/ 478631 w 773906"/>
                      <a:gd name="connsiteY9" fmla="*/ 248009 h 1060015"/>
                      <a:gd name="connsiteX10" fmla="*/ 519112 w 773906"/>
                      <a:gd name="connsiteY10" fmla="*/ 157521 h 1060015"/>
                      <a:gd name="connsiteX11" fmla="*/ 573881 w 773906"/>
                      <a:gd name="connsiteY11" fmla="*/ 81321 h 1060015"/>
                      <a:gd name="connsiteX12" fmla="*/ 635793 w 773906"/>
                      <a:gd name="connsiteY12" fmla="*/ 36078 h 1060015"/>
                      <a:gd name="connsiteX13" fmla="*/ 711993 w 773906"/>
                      <a:gd name="connsiteY13" fmla="*/ 5121 h 1060015"/>
                      <a:gd name="connsiteX14" fmla="*/ 773906 w 773906"/>
                      <a:gd name="connsiteY14" fmla="*/ 359 h 1060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3906" h="1060015">
                        <a:moveTo>
                          <a:pt x="0" y="1060015"/>
                        </a:moveTo>
                        <a:cubicBezTo>
                          <a:pt x="52982" y="1055252"/>
                          <a:pt x="105965" y="1050490"/>
                          <a:pt x="147637" y="1038584"/>
                        </a:cubicBezTo>
                        <a:cubicBezTo>
                          <a:pt x="189309" y="1026678"/>
                          <a:pt x="223043" y="1006041"/>
                          <a:pt x="250031" y="988578"/>
                        </a:cubicBezTo>
                        <a:cubicBezTo>
                          <a:pt x="277019" y="971115"/>
                          <a:pt x="290512" y="958415"/>
                          <a:pt x="309562" y="933809"/>
                        </a:cubicBezTo>
                        <a:cubicBezTo>
                          <a:pt x="328612" y="909203"/>
                          <a:pt x="351631" y="868721"/>
                          <a:pt x="364331" y="840940"/>
                        </a:cubicBezTo>
                        <a:cubicBezTo>
                          <a:pt x="377031" y="813159"/>
                          <a:pt x="377825" y="806412"/>
                          <a:pt x="385762" y="767121"/>
                        </a:cubicBezTo>
                        <a:cubicBezTo>
                          <a:pt x="393700" y="727830"/>
                          <a:pt x="406003" y="646868"/>
                          <a:pt x="411956" y="605196"/>
                        </a:cubicBezTo>
                        <a:cubicBezTo>
                          <a:pt x="417909" y="563524"/>
                          <a:pt x="416719" y="555190"/>
                          <a:pt x="421481" y="517090"/>
                        </a:cubicBezTo>
                        <a:cubicBezTo>
                          <a:pt x="426244" y="478990"/>
                          <a:pt x="431006" y="421443"/>
                          <a:pt x="440531" y="376596"/>
                        </a:cubicBezTo>
                        <a:cubicBezTo>
                          <a:pt x="450056" y="331749"/>
                          <a:pt x="465534" y="284521"/>
                          <a:pt x="478631" y="248009"/>
                        </a:cubicBezTo>
                        <a:cubicBezTo>
                          <a:pt x="491728" y="211497"/>
                          <a:pt x="503237" y="185302"/>
                          <a:pt x="519112" y="157521"/>
                        </a:cubicBezTo>
                        <a:cubicBezTo>
                          <a:pt x="534987" y="129740"/>
                          <a:pt x="554434" y="101561"/>
                          <a:pt x="573881" y="81321"/>
                        </a:cubicBezTo>
                        <a:cubicBezTo>
                          <a:pt x="593328" y="61081"/>
                          <a:pt x="612774" y="48778"/>
                          <a:pt x="635793" y="36078"/>
                        </a:cubicBezTo>
                        <a:cubicBezTo>
                          <a:pt x="658812" y="23378"/>
                          <a:pt x="688974" y="11074"/>
                          <a:pt x="711993" y="5121"/>
                        </a:cubicBezTo>
                        <a:cubicBezTo>
                          <a:pt x="735012" y="-832"/>
                          <a:pt x="754459" y="-237"/>
                          <a:pt x="773906" y="359"/>
                        </a:cubicBezTo>
                      </a:path>
                    </a:pathLst>
                  </a:custGeom>
                  <a:noFill/>
                  <a:ln w="38100">
                    <a:solidFill>
                      <a:srgbClr val="F996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9" name="Freeform 178"/>
                  <p:cNvSpPr/>
                  <p:nvPr/>
                </p:nvSpPr>
                <p:spPr>
                  <a:xfrm>
                    <a:off x="5932748" y="3312850"/>
                    <a:ext cx="448807" cy="617687"/>
                  </a:xfrm>
                  <a:custGeom>
                    <a:avLst/>
                    <a:gdLst>
                      <a:gd name="connsiteX0" fmla="*/ 0 w 773906"/>
                      <a:gd name="connsiteY0" fmla="*/ 1060015 h 1060015"/>
                      <a:gd name="connsiteX1" fmla="*/ 147637 w 773906"/>
                      <a:gd name="connsiteY1" fmla="*/ 1038584 h 1060015"/>
                      <a:gd name="connsiteX2" fmla="*/ 250031 w 773906"/>
                      <a:gd name="connsiteY2" fmla="*/ 988578 h 1060015"/>
                      <a:gd name="connsiteX3" fmla="*/ 309562 w 773906"/>
                      <a:gd name="connsiteY3" fmla="*/ 933809 h 1060015"/>
                      <a:gd name="connsiteX4" fmla="*/ 364331 w 773906"/>
                      <a:gd name="connsiteY4" fmla="*/ 840940 h 1060015"/>
                      <a:gd name="connsiteX5" fmla="*/ 385762 w 773906"/>
                      <a:gd name="connsiteY5" fmla="*/ 767121 h 1060015"/>
                      <a:gd name="connsiteX6" fmla="*/ 411956 w 773906"/>
                      <a:gd name="connsiteY6" fmla="*/ 605196 h 1060015"/>
                      <a:gd name="connsiteX7" fmla="*/ 421481 w 773906"/>
                      <a:gd name="connsiteY7" fmla="*/ 517090 h 1060015"/>
                      <a:gd name="connsiteX8" fmla="*/ 440531 w 773906"/>
                      <a:gd name="connsiteY8" fmla="*/ 376596 h 1060015"/>
                      <a:gd name="connsiteX9" fmla="*/ 478631 w 773906"/>
                      <a:gd name="connsiteY9" fmla="*/ 248009 h 1060015"/>
                      <a:gd name="connsiteX10" fmla="*/ 519112 w 773906"/>
                      <a:gd name="connsiteY10" fmla="*/ 157521 h 1060015"/>
                      <a:gd name="connsiteX11" fmla="*/ 573881 w 773906"/>
                      <a:gd name="connsiteY11" fmla="*/ 81321 h 1060015"/>
                      <a:gd name="connsiteX12" fmla="*/ 635793 w 773906"/>
                      <a:gd name="connsiteY12" fmla="*/ 36078 h 1060015"/>
                      <a:gd name="connsiteX13" fmla="*/ 711993 w 773906"/>
                      <a:gd name="connsiteY13" fmla="*/ 5121 h 1060015"/>
                      <a:gd name="connsiteX14" fmla="*/ 773906 w 773906"/>
                      <a:gd name="connsiteY14" fmla="*/ 359 h 1060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3906" h="1060015">
                        <a:moveTo>
                          <a:pt x="0" y="1060015"/>
                        </a:moveTo>
                        <a:cubicBezTo>
                          <a:pt x="52982" y="1055252"/>
                          <a:pt x="105965" y="1050490"/>
                          <a:pt x="147637" y="1038584"/>
                        </a:cubicBezTo>
                        <a:cubicBezTo>
                          <a:pt x="189309" y="1026678"/>
                          <a:pt x="223043" y="1006041"/>
                          <a:pt x="250031" y="988578"/>
                        </a:cubicBezTo>
                        <a:cubicBezTo>
                          <a:pt x="277019" y="971115"/>
                          <a:pt x="290512" y="958415"/>
                          <a:pt x="309562" y="933809"/>
                        </a:cubicBezTo>
                        <a:cubicBezTo>
                          <a:pt x="328612" y="909203"/>
                          <a:pt x="351631" y="868721"/>
                          <a:pt x="364331" y="840940"/>
                        </a:cubicBezTo>
                        <a:cubicBezTo>
                          <a:pt x="377031" y="813159"/>
                          <a:pt x="377825" y="806412"/>
                          <a:pt x="385762" y="767121"/>
                        </a:cubicBezTo>
                        <a:cubicBezTo>
                          <a:pt x="393700" y="727830"/>
                          <a:pt x="406003" y="646868"/>
                          <a:pt x="411956" y="605196"/>
                        </a:cubicBezTo>
                        <a:cubicBezTo>
                          <a:pt x="417909" y="563524"/>
                          <a:pt x="416719" y="555190"/>
                          <a:pt x="421481" y="517090"/>
                        </a:cubicBezTo>
                        <a:cubicBezTo>
                          <a:pt x="426244" y="478990"/>
                          <a:pt x="431006" y="421443"/>
                          <a:pt x="440531" y="376596"/>
                        </a:cubicBezTo>
                        <a:cubicBezTo>
                          <a:pt x="450056" y="331749"/>
                          <a:pt x="465534" y="284521"/>
                          <a:pt x="478631" y="248009"/>
                        </a:cubicBezTo>
                        <a:cubicBezTo>
                          <a:pt x="491728" y="211497"/>
                          <a:pt x="503237" y="185302"/>
                          <a:pt x="519112" y="157521"/>
                        </a:cubicBezTo>
                        <a:cubicBezTo>
                          <a:pt x="534987" y="129740"/>
                          <a:pt x="554434" y="101561"/>
                          <a:pt x="573881" y="81321"/>
                        </a:cubicBezTo>
                        <a:cubicBezTo>
                          <a:pt x="593328" y="61081"/>
                          <a:pt x="612774" y="48778"/>
                          <a:pt x="635793" y="36078"/>
                        </a:cubicBezTo>
                        <a:cubicBezTo>
                          <a:pt x="658812" y="23378"/>
                          <a:pt x="688974" y="11074"/>
                          <a:pt x="711993" y="5121"/>
                        </a:cubicBezTo>
                        <a:cubicBezTo>
                          <a:pt x="735012" y="-832"/>
                          <a:pt x="754459" y="-237"/>
                          <a:pt x="773906" y="359"/>
                        </a:cubicBezTo>
                      </a:path>
                    </a:pathLst>
                  </a:custGeom>
                  <a:noFill/>
                  <a:ln w="38100">
                    <a:solidFill>
                      <a:srgbClr val="F996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2" name="Group 171"/>
                <p:cNvGrpSpPr/>
                <p:nvPr/>
              </p:nvGrpSpPr>
              <p:grpSpPr>
                <a:xfrm>
                  <a:off x="1710996" y="1812898"/>
                  <a:ext cx="1397196" cy="450860"/>
                  <a:chOff x="2819494" y="4093527"/>
                  <a:chExt cx="1397196" cy="450860"/>
                </a:xfrm>
              </p:grpSpPr>
              <p:grpSp>
                <p:nvGrpSpPr>
                  <p:cNvPr id="173" name="Group 172"/>
                  <p:cNvGrpSpPr/>
                  <p:nvPr/>
                </p:nvGrpSpPr>
                <p:grpSpPr>
                  <a:xfrm>
                    <a:off x="2839208" y="4093527"/>
                    <a:ext cx="1357765" cy="163055"/>
                    <a:chOff x="930699" y="5093208"/>
                    <a:chExt cx="1098950" cy="163055"/>
                  </a:xfrm>
                </p:grpSpPr>
                <p:cxnSp>
                  <p:nvCxnSpPr>
                    <p:cNvPr id="175" name="Straight Arrow Connector 174"/>
                    <p:cNvCxnSpPr/>
                    <p:nvPr/>
                  </p:nvCxnSpPr>
                  <p:spPr>
                    <a:xfrm flipH="1" flipV="1">
                      <a:off x="930699" y="5175504"/>
                      <a:ext cx="1092981" cy="1"/>
                    </a:xfrm>
                    <a:prstGeom prst="straightConnector1">
                      <a:avLst/>
                    </a:prstGeom>
                    <a:ln w="3810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2029649" y="5093208"/>
                      <a:ext cx="0" cy="163055"/>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930699" y="5093208"/>
                      <a:ext cx="0" cy="163055"/>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74" name="Rectangle 173"/>
                  <p:cNvSpPr/>
                  <p:nvPr/>
                </p:nvSpPr>
                <p:spPr>
                  <a:xfrm>
                    <a:off x="2819494" y="4175055"/>
                    <a:ext cx="1397196" cy="369332"/>
                  </a:xfrm>
                  <a:prstGeom prst="rect">
                    <a:avLst/>
                  </a:prstGeom>
                </p:spPr>
                <p:txBody>
                  <a:bodyPr wrap="square">
                    <a:spAutoFit/>
                  </a:bodyPr>
                  <a:lstStyle/>
                  <a:p>
                    <a:pPr lvl="0" algn="ctr">
                      <a:spcBef>
                        <a:spcPct val="20000"/>
                      </a:spcBef>
                    </a:pPr>
                    <a:r>
                      <a:rPr lang="en-US" dirty="0">
                        <a:solidFill>
                          <a:schemeClr val="bg1"/>
                        </a:solidFill>
                      </a:rPr>
                      <a:t>wavelength</a:t>
                    </a:r>
                  </a:p>
                </p:txBody>
              </p:sp>
            </p:grpSp>
          </p:grpSp>
        </p:grpSp>
        <p:grpSp>
          <p:nvGrpSpPr>
            <p:cNvPr id="180" name="Group 179"/>
            <p:cNvGrpSpPr>
              <a:grpSpLocks noChangeAspect="1"/>
            </p:cNvGrpSpPr>
            <p:nvPr/>
          </p:nvGrpSpPr>
          <p:grpSpPr>
            <a:xfrm>
              <a:off x="1611504" y="3033773"/>
              <a:ext cx="1074435" cy="996696"/>
              <a:chOff x="1587263" y="3056435"/>
              <a:chExt cx="1271579" cy="1179576"/>
            </a:xfrm>
          </p:grpSpPr>
          <p:sp>
            <p:nvSpPr>
              <p:cNvPr id="181" name="Rectangle 180"/>
              <p:cNvSpPr/>
              <p:nvPr/>
            </p:nvSpPr>
            <p:spPr>
              <a:xfrm>
                <a:off x="1587263" y="3451341"/>
                <a:ext cx="86038" cy="383382"/>
              </a:xfrm>
              <a:prstGeom prst="rect">
                <a:avLst/>
              </a:prstGeom>
              <a:solidFill>
                <a:srgbClr val="FF995D"/>
              </a:solidFill>
              <a:ln w="38100">
                <a:solidFill>
                  <a:srgbClr val="FF99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Trapezoid 185"/>
              <p:cNvSpPr/>
              <p:nvPr/>
            </p:nvSpPr>
            <p:spPr>
              <a:xfrm rot="16200000">
                <a:off x="1834151" y="3111346"/>
                <a:ext cx="702186" cy="1052272"/>
              </a:xfrm>
              <a:prstGeom prst="trapezoid">
                <a:avLst/>
              </a:prstGeom>
              <a:solidFill>
                <a:srgbClr val="FF995D">
                  <a:alpha val="35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87" name="Object 186"/>
              <p:cNvGraphicFramePr>
                <a:graphicFrameLocks noChangeAspect="1"/>
              </p:cNvGraphicFramePr>
              <p:nvPr>
                <p:extLst>
                  <p:ext uri="{D42A27DB-BD31-4B8C-83A1-F6EECF244321}">
                    <p14:modId xmlns:p14="http://schemas.microsoft.com/office/powerpoint/2010/main" val="348814774"/>
                  </p:ext>
                </p:extLst>
              </p:nvPr>
            </p:nvGraphicFramePr>
            <p:xfrm>
              <a:off x="2566234" y="3056435"/>
              <a:ext cx="292608" cy="1179576"/>
            </p:xfrm>
            <a:graphic>
              <a:graphicData uri="http://schemas.openxmlformats.org/presentationml/2006/ole">
                <mc:AlternateContent xmlns:mc="http://schemas.openxmlformats.org/markup-compatibility/2006">
                  <mc:Choice xmlns:v="urn:schemas-microsoft-com:vml" Requires="v">
                    <p:oleObj spid="_x0000_s37035" name="CorelDRAW" r:id="rId9" imgW="330840" imgH="1222200" progId="CorelDraw.Graphic.15">
                      <p:embed/>
                    </p:oleObj>
                  </mc:Choice>
                  <mc:Fallback>
                    <p:oleObj name="CorelDRAW" r:id="rId9" imgW="330840" imgH="1222200" progId="CorelDraw.Graphic.15">
                      <p:embed/>
                      <p:pic>
                        <p:nvPicPr>
                          <p:cNvPr id="0" name=""/>
                          <p:cNvPicPr/>
                          <p:nvPr/>
                        </p:nvPicPr>
                        <p:blipFill>
                          <a:blip r:embed="rId8"/>
                          <a:stretch>
                            <a:fillRect/>
                          </a:stretch>
                        </p:blipFill>
                        <p:spPr>
                          <a:xfrm>
                            <a:off x="2566234" y="3056435"/>
                            <a:ext cx="292608" cy="1179576"/>
                          </a:xfrm>
                          <a:prstGeom prst="rect">
                            <a:avLst/>
                          </a:prstGeom>
                        </p:spPr>
                      </p:pic>
                    </p:oleObj>
                  </mc:Fallback>
                </mc:AlternateContent>
              </a:graphicData>
            </a:graphic>
          </p:graphicFrame>
        </p:grpSp>
      </p:grpSp>
      <p:grpSp>
        <p:nvGrpSpPr>
          <p:cNvPr id="188" name="Group 187"/>
          <p:cNvGrpSpPr/>
          <p:nvPr/>
        </p:nvGrpSpPr>
        <p:grpSpPr>
          <a:xfrm>
            <a:off x="18288" y="4352544"/>
            <a:ext cx="3776743" cy="646331"/>
            <a:chOff x="758313" y="4924803"/>
            <a:chExt cx="5035656" cy="861775"/>
          </a:xfrm>
        </p:grpSpPr>
        <p:sp>
          <p:nvSpPr>
            <p:cNvPr id="214" name="Rectangle 213"/>
            <p:cNvSpPr/>
            <p:nvPr/>
          </p:nvSpPr>
          <p:spPr>
            <a:xfrm>
              <a:off x="1313410" y="5011890"/>
              <a:ext cx="4480559" cy="533481"/>
            </a:xfrm>
            <a:prstGeom prst="rect">
              <a:avLst/>
            </a:prstGeom>
          </p:spPr>
          <p:txBody>
            <a:bodyPr wrap="square">
              <a:spAutoFit/>
            </a:bodyPr>
            <a:lst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a:lstStyle>
            <a:p>
              <a:pPr>
                <a:spcBef>
                  <a:spcPct val="20000"/>
                </a:spcBef>
              </a:pPr>
              <a:r>
                <a:rPr lang="en-US" sz="2000" dirty="0">
                  <a:solidFill>
                    <a:schemeClr val="bg1"/>
                  </a:solidFill>
                </a:rPr>
                <a:t>micron-scale resolution</a:t>
              </a:r>
            </a:p>
          </p:txBody>
        </p:sp>
        <p:sp>
          <p:nvSpPr>
            <p:cNvPr id="215" name="Rectangle 214"/>
            <p:cNvSpPr/>
            <p:nvPr/>
          </p:nvSpPr>
          <p:spPr>
            <a:xfrm>
              <a:off x="758313" y="4924803"/>
              <a:ext cx="718573" cy="861775"/>
            </a:xfrm>
            <a:prstGeom prst="rect">
              <a:avLst/>
            </a:prstGeom>
          </p:spPr>
          <p:txBody>
            <a:bodyPr wrap="none">
              <a:spAutoFit/>
            </a:bodyPr>
            <a:lst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a:lstStyle>
            <a:p>
              <a:pPr algn="ctr"/>
              <a:r>
                <a:rPr lang="en-US" sz="3600" dirty="0">
                  <a:solidFill>
                    <a:srgbClr val="49CF80"/>
                  </a:solidFill>
                  <a:sym typeface="Wingdings 2"/>
                </a:rPr>
                <a:t></a:t>
              </a:r>
              <a:endParaRPr lang="en-US" sz="3600" dirty="0">
                <a:solidFill>
                  <a:srgbClr val="FF0000"/>
                </a:solidFill>
              </a:endParaRPr>
            </a:p>
          </p:txBody>
        </p:sp>
      </p:grpSp>
      <p:grpSp>
        <p:nvGrpSpPr>
          <p:cNvPr id="193" name="Group 192"/>
          <p:cNvGrpSpPr/>
          <p:nvPr/>
        </p:nvGrpSpPr>
        <p:grpSpPr>
          <a:xfrm>
            <a:off x="3949664" y="4052209"/>
            <a:ext cx="5399707" cy="646331"/>
            <a:chOff x="763657" y="4924806"/>
            <a:chExt cx="7199607" cy="861773"/>
          </a:xfrm>
        </p:grpSpPr>
        <p:sp>
          <p:nvSpPr>
            <p:cNvPr id="206" name="Rectangle 205"/>
            <p:cNvSpPr/>
            <p:nvPr/>
          </p:nvSpPr>
          <p:spPr>
            <a:xfrm>
              <a:off x="1313408" y="5011891"/>
              <a:ext cx="6649856" cy="533479"/>
            </a:xfrm>
            <a:prstGeom prst="rect">
              <a:avLst/>
            </a:prstGeom>
          </p:spPr>
          <p:txBody>
            <a:bodyPr wrap="square">
              <a:spAutoFit/>
            </a:bodyPr>
            <a:lst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a:lstStyle>
            <a:p>
              <a:pPr>
                <a:spcBef>
                  <a:spcPct val="20000"/>
                </a:spcBef>
              </a:pPr>
              <a:r>
                <a:rPr lang="en-US" sz="2000" dirty="0">
                  <a:solidFill>
                    <a:schemeClr val="bg1"/>
                  </a:solidFill>
                </a:rPr>
                <a:t>limited working volume (5 x 5 x 5 cm</a:t>
              </a:r>
              <a:r>
                <a:rPr lang="en-US" sz="2000" baseline="30000" dirty="0">
                  <a:solidFill>
                    <a:schemeClr val="bg1"/>
                  </a:solidFill>
                </a:rPr>
                <a:t>3</a:t>
              </a:r>
              <a:r>
                <a:rPr lang="en-US" sz="2000" dirty="0">
                  <a:solidFill>
                    <a:schemeClr val="bg1"/>
                  </a:solidFill>
                </a:rPr>
                <a:t>)</a:t>
              </a:r>
              <a:endParaRPr lang="en-US" sz="2000" baseline="30000" dirty="0">
                <a:solidFill>
                  <a:schemeClr val="bg1"/>
                </a:solidFill>
              </a:endParaRPr>
            </a:p>
          </p:txBody>
        </p:sp>
        <p:sp>
          <p:nvSpPr>
            <p:cNvPr id="211" name="Rectangle 210"/>
            <p:cNvSpPr/>
            <p:nvPr/>
          </p:nvSpPr>
          <p:spPr>
            <a:xfrm>
              <a:off x="763657" y="4924806"/>
              <a:ext cx="643765" cy="861773"/>
            </a:xfrm>
            <a:prstGeom prst="rect">
              <a:avLst/>
            </a:prstGeom>
          </p:spPr>
          <p:txBody>
            <a:bodyPr wrap="none">
              <a:spAutoFit/>
            </a:bodyPr>
            <a:lst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a:lstStyle>
            <a:p>
              <a:pPr algn="ctr"/>
              <a:r>
                <a:rPr lang="en-US" sz="3600" dirty="0">
                  <a:solidFill>
                    <a:srgbClr val="FF0000"/>
                  </a:solidFill>
                  <a:sym typeface="Wingdings 2"/>
                </a:rPr>
                <a:t></a:t>
              </a:r>
              <a:endParaRPr lang="en-US" sz="3600" dirty="0">
                <a:solidFill>
                  <a:srgbClr val="49CF80"/>
                </a:solidFill>
              </a:endParaRPr>
            </a:p>
          </p:txBody>
        </p:sp>
      </p:grpSp>
      <p:grpSp>
        <p:nvGrpSpPr>
          <p:cNvPr id="194" name="Group 193"/>
          <p:cNvGrpSpPr/>
          <p:nvPr/>
        </p:nvGrpSpPr>
        <p:grpSpPr>
          <a:xfrm>
            <a:off x="3949664" y="4351294"/>
            <a:ext cx="5636773" cy="646331"/>
            <a:chOff x="763657" y="4924806"/>
            <a:chExt cx="7515695" cy="861773"/>
          </a:xfrm>
        </p:grpSpPr>
        <p:sp>
          <p:nvSpPr>
            <p:cNvPr id="201" name="Rectangle 200"/>
            <p:cNvSpPr/>
            <p:nvPr/>
          </p:nvSpPr>
          <p:spPr>
            <a:xfrm>
              <a:off x="1313408" y="5011891"/>
              <a:ext cx="6965944" cy="533479"/>
            </a:xfrm>
            <a:prstGeom prst="rect">
              <a:avLst/>
            </a:prstGeom>
          </p:spPr>
          <p:txBody>
            <a:bodyPr wrap="square">
              <a:spAutoFit/>
            </a:bodyPr>
            <a:lst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a:lstStyle>
            <a:p>
              <a:pPr>
                <a:spcBef>
                  <a:spcPct val="20000"/>
                </a:spcBef>
              </a:pPr>
              <a:r>
                <a:rPr lang="en-US" sz="2000" dirty="0">
                  <a:solidFill>
                    <a:schemeClr val="bg1"/>
                  </a:solidFill>
                </a:rPr>
                <a:t>long capture times (2-8 hours per scan)</a:t>
              </a:r>
              <a:endParaRPr lang="en-US" sz="2000" baseline="30000" dirty="0">
                <a:solidFill>
                  <a:schemeClr val="bg1"/>
                </a:solidFill>
              </a:endParaRPr>
            </a:p>
          </p:txBody>
        </p:sp>
        <p:sp>
          <p:nvSpPr>
            <p:cNvPr id="205" name="Rectangle 204"/>
            <p:cNvSpPr/>
            <p:nvPr/>
          </p:nvSpPr>
          <p:spPr>
            <a:xfrm>
              <a:off x="763657" y="4924806"/>
              <a:ext cx="643765" cy="861773"/>
            </a:xfrm>
            <a:prstGeom prst="rect">
              <a:avLst/>
            </a:prstGeom>
          </p:spPr>
          <p:txBody>
            <a:bodyPr wrap="none">
              <a:spAutoFit/>
            </a:bodyPr>
            <a:lst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a:lstStyle>
            <a:p>
              <a:pPr algn="ctr"/>
              <a:r>
                <a:rPr lang="en-US" sz="3600" dirty="0">
                  <a:solidFill>
                    <a:srgbClr val="FF0000"/>
                  </a:solidFill>
                  <a:sym typeface="Wingdings 2"/>
                </a:rPr>
                <a:t></a:t>
              </a:r>
              <a:endParaRPr lang="en-US" sz="3600" dirty="0">
                <a:solidFill>
                  <a:srgbClr val="49CF80"/>
                </a:solidFill>
              </a:endParaRPr>
            </a:p>
          </p:txBody>
        </p:sp>
      </p:grpSp>
      <p:grpSp>
        <p:nvGrpSpPr>
          <p:cNvPr id="195" name="Group 194"/>
          <p:cNvGrpSpPr/>
          <p:nvPr/>
        </p:nvGrpSpPr>
        <p:grpSpPr>
          <a:xfrm>
            <a:off x="3949665" y="4659904"/>
            <a:ext cx="6229440" cy="646331"/>
            <a:chOff x="763657" y="4924806"/>
            <a:chExt cx="8305917" cy="861773"/>
          </a:xfrm>
        </p:grpSpPr>
        <p:sp>
          <p:nvSpPr>
            <p:cNvPr id="199" name="Rectangle 198"/>
            <p:cNvSpPr/>
            <p:nvPr/>
          </p:nvSpPr>
          <p:spPr>
            <a:xfrm>
              <a:off x="1313408" y="5011891"/>
              <a:ext cx="7756166" cy="533479"/>
            </a:xfrm>
            <a:prstGeom prst="rect">
              <a:avLst/>
            </a:prstGeom>
          </p:spPr>
          <p:txBody>
            <a:bodyPr wrap="square">
              <a:spAutoFit/>
            </a:bodyPr>
            <a:lst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a:lstStyle>
            <a:p>
              <a:pPr>
                <a:spcBef>
                  <a:spcPct val="20000"/>
                </a:spcBef>
              </a:pPr>
              <a:r>
                <a:rPr lang="en-US" sz="2000" dirty="0">
                  <a:solidFill>
                    <a:schemeClr val="bg1"/>
                  </a:solidFill>
                </a:rPr>
                <a:t>static scenes (very sensitive to vibrations)</a:t>
              </a:r>
            </a:p>
          </p:txBody>
        </p:sp>
        <p:sp>
          <p:nvSpPr>
            <p:cNvPr id="200" name="Rectangle 199"/>
            <p:cNvSpPr/>
            <p:nvPr/>
          </p:nvSpPr>
          <p:spPr>
            <a:xfrm>
              <a:off x="763657" y="4924806"/>
              <a:ext cx="643765" cy="861773"/>
            </a:xfrm>
            <a:prstGeom prst="rect">
              <a:avLst/>
            </a:prstGeom>
          </p:spPr>
          <p:txBody>
            <a:bodyPr wrap="none">
              <a:spAutoFit/>
            </a:bodyPr>
            <a:lst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a:lstStyle>
            <a:p>
              <a:pPr algn="ctr"/>
              <a:r>
                <a:rPr lang="en-US" sz="3600" dirty="0">
                  <a:solidFill>
                    <a:srgbClr val="FF0000"/>
                  </a:solidFill>
                  <a:sym typeface="Wingdings 2"/>
                </a:rPr>
                <a:t></a:t>
              </a:r>
              <a:endParaRPr lang="en-US" sz="3600" dirty="0">
                <a:solidFill>
                  <a:srgbClr val="49CF80"/>
                </a:solidFill>
              </a:endParaRPr>
            </a:p>
          </p:txBody>
        </p:sp>
      </p:grpSp>
    </p:spTree>
    <p:extLst>
      <p:ext uri="{BB962C8B-B14F-4D97-AF65-F5344CB8AC3E}">
        <p14:creationId xmlns:p14="http://schemas.microsoft.com/office/powerpoint/2010/main" val="24381177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3"/>
                                        </p:tgtEl>
                                        <p:attrNameLst>
                                          <p:attrName>style.visibility</p:attrName>
                                        </p:attrNameLst>
                                      </p:cBhvr>
                                      <p:to>
                                        <p:strVal val="visible"/>
                                      </p:to>
                                    </p:set>
                                    <p:animEffect transition="in" filter="fade">
                                      <p:cBhvr>
                                        <p:cTn id="7" dur="500"/>
                                        <p:tgtEl>
                                          <p:spTgt spid="333"/>
                                        </p:tgtEl>
                                      </p:cBhvr>
                                    </p:animEffect>
                                  </p:childTnLst>
                                </p:cTn>
                              </p:par>
                            </p:childTnLst>
                          </p:cTn>
                        </p:par>
                        <p:par>
                          <p:cTn id="8" fill="hold">
                            <p:stCondLst>
                              <p:cond delay="500"/>
                            </p:stCondLst>
                            <p:childTnLst>
                              <p:par>
                                <p:cTn id="9" presetID="10" presetClass="exit" presetSubtype="0" fill="hold" grpId="0" nodeType="afterEffect">
                                  <p:stCondLst>
                                    <p:cond delay="0"/>
                                  </p:stCondLst>
                                  <p:childTnLst>
                                    <p:animEffect transition="out" filter="fade">
                                      <p:cBhvr>
                                        <p:cTn id="10" dur="500"/>
                                        <p:tgtEl>
                                          <p:spTgt spid="332"/>
                                        </p:tgtEl>
                                      </p:cBhvr>
                                    </p:animEffect>
                                    <p:set>
                                      <p:cBhvr>
                                        <p:cTn id="11" dur="1" fill="hold">
                                          <p:stCondLst>
                                            <p:cond delay="499"/>
                                          </p:stCondLst>
                                        </p:cTn>
                                        <p:tgtEl>
                                          <p:spTgt spid="332"/>
                                        </p:tgtEl>
                                        <p:attrNameLst>
                                          <p:attrName>style.visibility</p:attrName>
                                        </p:attrNameLst>
                                      </p:cBhvr>
                                      <p:to>
                                        <p:strVal val="hidden"/>
                                      </p:to>
                                    </p:se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14"/>
                                        </p:tgtEl>
                                        <p:attrNameLst>
                                          <p:attrName>style.visibility</p:attrName>
                                        </p:attrNameLst>
                                      </p:cBhvr>
                                      <p:to>
                                        <p:strVal val="visible"/>
                                      </p:to>
                                    </p:set>
                                    <p:animEffect transition="in" filter="fade">
                                      <p:cBhvr>
                                        <p:cTn id="15" dur="500"/>
                                        <p:tgtEl>
                                          <p:spTgt spid="11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34"/>
                                        </p:tgtEl>
                                        <p:attrNameLst>
                                          <p:attrName>style.visibility</p:attrName>
                                        </p:attrNameLst>
                                      </p:cBhvr>
                                      <p:to>
                                        <p:strVal val="visible"/>
                                      </p:to>
                                    </p:set>
                                    <p:animEffect transition="in" filter="fade">
                                      <p:cBhvr>
                                        <p:cTn id="24" dur="500"/>
                                        <p:tgtEl>
                                          <p:spTgt spid="334"/>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7" presetClass="emph" presetSubtype="2" fill="hold" nodeType="clickEffect">
                                  <p:stCondLst>
                                    <p:cond delay="0"/>
                                  </p:stCondLst>
                                  <p:childTnLst>
                                    <p:animClr clrSpc="rgb" dir="cw">
                                      <p:cBhvr>
                                        <p:cTn id="32" dur="500" fill="hold"/>
                                        <p:tgtEl>
                                          <p:spTgt spid="114"/>
                                        </p:tgtEl>
                                        <p:attrNameLst>
                                          <p:attrName>stroke.color</p:attrName>
                                        </p:attrNameLst>
                                      </p:cBhvr>
                                      <p:to>
                                        <a:schemeClr val="bg1"/>
                                      </p:to>
                                    </p:animClr>
                                    <p:set>
                                      <p:cBhvr>
                                        <p:cTn id="33" dur="500" fill="hold"/>
                                        <p:tgtEl>
                                          <p:spTgt spid="114"/>
                                        </p:tgtEl>
                                        <p:attrNameLst>
                                          <p:attrName>stroke.on</p:attrName>
                                        </p:attrNameLst>
                                      </p:cBhvr>
                                      <p:to>
                                        <p:strVal val="true"/>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88"/>
                                        </p:tgtEl>
                                        <p:attrNameLst>
                                          <p:attrName>style.visibility</p:attrName>
                                        </p:attrNameLst>
                                      </p:cBhvr>
                                      <p:to>
                                        <p:strVal val="visible"/>
                                      </p:to>
                                    </p:set>
                                    <p:animEffect transition="in" filter="fade">
                                      <p:cBhvr>
                                        <p:cTn id="38" dur="500"/>
                                        <p:tgtEl>
                                          <p:spTgt spid="18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93"/>
                                        </p:tgtEl>
                                        <p:attrNameLst>
                                          <p:attrName>style.visibility</p:attrName>
                                        </p:attrNameLst>
                                      </p:cBhvr>
                                      <p:to>
                                        <p:strVal val="visible"/>
                                      </p:to>
                                    </p:set>
                                    <p:animEffect transition="in" filter="fade">
                                      <p:cBhvr>
                                        <p:cTn id="43" dur="500"/>
                                        <p:tgtEl>
                                          <p:spTgt spid="19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94"/>
                                        </p:tgtEl>
                                        <p:attrNameLst>
                                          <p:attrName>style.visibility</p:attrName>
                                        </p:attrNameLst>
                                      </p:cBhvr>
                                      <p:to>
                                        <p:strVal val="visible"/>
                                      </p:to>
                                    </p:set>
                                    <p:animEffect transition="in" filter="fade">
                                      <p:cBhvr>
                                        <p:cTn id="48" dur="500"/>
                                        <p:tgtEl>
                                          <p:spTgt spid="194"/>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95"/>
                                        </p:tgtEl>
                                        <p:attrNameLst>
                                          <p:attrName>style.visibility</p:attrName>
                                        </p:attrNameLst>
                                      </p:cBhvr>
                                      <p:to>
                                        <p:strVal val="visible"/>
                                      </p:to>
                                    </p:set>
                                    <p:animEffect transition="in" filter="fade">
                                      <p:cBhvr>
                                        <p:cTn id="53" dur="500"/>
                                        <p:tgtEl>
                                          <p:spTgt spid="195"/>
                                        </p:tgtEl>
                                      </p:cBhvr>
                                    </p:animEffect>
                                  </p:childTnLst>
                                </p:cTn>
                              </p:par>
                            </p:childTnLst>
                          </p:cTn>
                        </p:par>
                      </p:childTnLst>
                    </p:cTn>
                  </p:par>
                </p:childTnLst>
              </p:cTn>
              <p:prevCondLst>
                <p:cond evt="onPrev" delay="0">
                  <p:tgtEl>
                    <p:sldTgt/>
                  </p:tgtEl>
                </p:cond>
              </p:prevCondLst>
              <p:nextCondLst>
                <p:cond evt="onNext" delay="0">
                  <p:tgtEl>
                    <p:sldTgt/>
                  </p:tgtEl>
                </p:cond>
              </p:nextCondLst>
            </p:seq>
            <p:par>
              <p:cTn id="54"/>
            </p:par>
            <p:par>
              <p:cTn id="55"/>
            </p:par>
            <p:par>
              <p:cTn id="56"/>
            </p:par>
            <p:par>
              <p:cTn id="57"/>
            </p:par>
          </p:childTnLst>
        </p:cTn>
      </p:par>
    </p:tnLst>
    <p:bldLst>
      <p:bldP spid="114" grpId="0" animBg="1"/>
      <p:bldP spid="332" grpId="0" animBg="1"/>
      <p:bldP spid="333" grpId="0" animBg="1"/>
      <p:bldP spid="33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0" y="2638643"/>
            <a:ext cx="91440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86793" y="3622334"/>
            <a:ext cx="4294707" cy="461665"/>
          </a:xfrm>
          <a:prstGeom prst="rect">
            <a:avLst/>
          </a:prstGeom>
        </p:spPr>
        <p:txBody>
          <a:bodyPr wrap="square">
            <a:spAutoFit/>
          </a:bodyPr>
          <a:lstStyle/>
          <a:p>
            <a:pPr marL="342900" lvl="0" indent="-342900">
              <a:spcBef>
                <a:spcPct val="20000"/>
              </a:spcBef>
              <a:buFont typeface="Arial" panose="020B0604020202020204" pitchFamily="34" charset="0"/>
              <a:buChar char="•"/>
            </a:pPr>
            <a:r>
              <a:rPr lang="en-US" sz="2400" dirty="0">
                <a:solidFill>
                  <a:schemeClr val="bg1"/>
                </a:solidFill>
              </a:rPr>
              <a:t>transient videos and raw data</a:t>
            </a:r>
          </a:p>
        </p:txBody>
      </p:sp>
      <p:sp>
        <p:nvSpPr>
          <p:cNvPr id="23" name="Rectangle 22"/>
          <p:cNvSpPr/>
          <p:nvPr/>
        </p:nvSpPr>
        <p:spPr>
          <a:xfrm>
            <a:off x="86793" y="1074326"/>
            <a:ext cx="4660468" cy="1274195"/>
          </a:xfrm>
          <a:prstGeom prst="rect">
            <a:avLst/>
          </a:prstGeom>
        </p:spPr>
        <p:txBody>
          <a:bodyPr wrap="square">
            <a:spAutoFit/>
          </a:bodyPr>
          <a:lstStyle/>
          <a:p>
            <a:pPr marL="342900" lvl="0" indent="-342900">
              <a:spcBef>
                <a:spcPct val="20000"/>
              </a:spcBef>
              <a:buFont typeface="Arial" panose="020B0604020202020204" pitchFamily="34" charset="0"/>
              <a:buChar char="•"/>
            </a:pPr>
            <a:r>
              <a:rPr lang="en-US" sz="2400" dirty="0" smtClean="0">
                <a:solidFill>
                  <a:schemeClr val="bg1"/>
                </a:solidFill>
              </a:rPr>
              <a:t>do </a:t>
            </a:r>
            <a:r>
              <a:rPr lang="en-US" sz="2400" dirty="0">
                <a:solidFill>
                  <a:schemeClr val="bg1"/>
                </a:solidFill>
              </a:rPr>
              <a:t>it yourself!</a:t>
            </a:r>
          </a:p>
          <a:p>
            <a:pPr>
              <a:spcBef>
                <a:spcPct val="20000"/>
              </a:spcBef>
            </a:pPr>
            <a:r>
              <a:rPr lang="en-US" sz="2400" dirty="0">
                <a:solidFill>
                  <a:schemeClr val="bg1"/>
                </a:solidFill>
              </a:rPr>
              <a:t>detailed instructions for building your own interferometer</a:t>
            </a:r>
          </a:p>
        </p:txBody>
      </p:sp>
      <p:pic>
        <p:nvPicPr>
          <p:cNvPr id="22" name="diamond_slow">
            <a:hlinkClick r:id="" action="ppaction://media"/>
          </p:cNvPr>
          <p:cNvPicPr>
            <a:picLocks noChangeAspect="1"/>
          </p:cNvPicPr>
          <p:nvPr>
            <a:videoFile r:link="rId1"/>
            <p:extLst>
              <p:ext uri="{DAA4B4D4-6D71-4841-9C94-3DE7FCFB9230}">
                <p14:media xmlns:p14="http://schemas.microsoft.com/office/powerpoint/2010/main" r:embed="rId2">
                  <p14:trim st="1000"/>
                </p14:media>
              </p:ext>
            </p:extLst>
          </p:nvPr>
        </p:nvPicPr>
        <p:blipFill rotWithShape="1">
          <a:blip r:embed="rId12"/>
          <a:srcRect t="21533" r="22549"/>
          <a:stretch>
            <a:fillRect/>
          </a:stretch>
        </p:blipFill>
        <p:spPr>
          <a:xfrm>
            <a:off x="7587819" y="2730500"/>
            <a:ext cx="1201379" cy="1122667"/>
          </a:xfrm>
          <a:prstGeom prst="rect">
            <a:avLst/>
          </a:prstGeom>
          <a:ln w="12700">
            <a:solidFill>
              <a:schemeClr val="bg1"/>
            </a:solidFill>
          </a:ln>
        </p:spPr>
      </p:pic>
      <p:pic>
        <p:nvPicPr>
          <p:cNvPr id="26" name="zirconia">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3"/>
          <a:stretch>
            <a:fillRect/>
          </a:stretch>
        </p:blipFill>
        <p:spPr>
          <a:xfrm>
            <a:off x="4800673" y="3957462"/>
            <a:ext cx="1362723" cy="1122667"/>
          </a:xfrm>
          <a:prstGeom prst="rect">
            <a:avLst/>
          </a:prstGeom>
          <a:ln w="12700">
            <a:solidFill>
              <a:schemeClr val="bg1"/>
            </a:solidFill>
          </a:ln>
        </p:spPr>
      </p:pic>
      <p:pic>
        <p:nvPicPr>
          <p:cNvPr id="27" name="gummy_tonemapped13s">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4"/>
          <a:stretch>
            <a:fillRect/>
          </a:stretch>
        </p:blipFill>
        <p:spPr>
          <a:xfrm>
            <a:off x="6341055" y="2730500"/>
            <a:ext cx="1134795" cy="1122667"/>
          </a:xfrm>
          <a:prstGeom prst="rect">
            <a:avLst/>
          </a:prstGeom>
          <a:ln w="12700">
            <a:solidFill>
              <a:schemeClr val="bg1"/>
            </a:solidFill>
          </a:ln>
        </p:spPr>
      </p:pic>
      <p:pic>
        <p:nvPicPr>
          <p:cNvPr id="28" name="plate">
            <a:hlinkClick r:id="" action="ppaction://media"/>
          </p:cNvPr>
          <p:cNvPicPr>
            <a:picLocks noChangeAspect="1"/>
          </p:cNvPicPr>
          <p:nvPr>
            <a:videoFile r:link="rId8"/>
            <p:extLst>
              <p:ext uri="{DAA4B4D4-6D71-4841-9C94-3DE7FCFB9230}">
                <p14:media xmlns:p14="http://schemas.microsoft.com/office/powerpoint/2010/main" r:embed="rId7"/>
              </p:ext>
            </p:extLst>
          </p:nvPr>
        </p:nvPicPr>
        <p:blipFill>
          <a:blip r:embed="rId15"/>
          <a:stretch>
            <a:fillRect/>
          </a:stretch>
        </p:blipFill>
        <p:spPr>
          <a:xfrm>
            <a:off x="7603764" y="3957462"/>
            <a:ext cx="1186769" cy="1122667"/>
          </a:xfrm>
          <a:prstGeom prst="rect">
            <a:avLst/>
          </a:prstGeom>
          <a:ln w="12700">
            <a:solidFill>
              <a:schemeClr val="bg1"/>
            </a:solidFill>
          </a:ln>
        </p:spPr>
      </p:pic>
      <p:pic>
        <p:nvPicPr>
          <p:cNvPr id="29" name="knight">
            <a:hlinkClick r:id="" action="ppaction://media"/>
          </p:cNvPr>
          <p:cNvPicPr>
            <a:picLocks noChangeAspect="1"/>
          </p:cNvPicPr>
          <p:nvPr>
            <a:videoFile r:link="rId1"/>
            <p:extLst>
              <p:ext uri="{DAA4B4D4-6D71-4841-9C94-3DE7FCFB9230}">
                <p14:media xmlns:p14="http://schemas.microsoft.com/office/powerpoint/2010/main" r:embed="rId9">
                  <p14:trim end="2000"/>
                </p14:media>
              </p:ext>
            </p:extLst>
          </p:nvPr>
        </p:nvPicPr>
        <p:blipFill>
          <a:blip r:embed="rId16"/>
          <a:stretch>
            <a:fillRect/>
          </a:stretch>
        </p:blipFill>
        <p:spPr>
          <a:xfrm flipH="1">
            <a:off x="6277626" y="3957462"/>
            <a:ext cx="1214169" cy="1122667"/>
          </a:xfrm>
          <a:prstGeom prst="rect">
            <a:avLst/>
          </a:prstGeom>
          <a:ln w="12700">
            <a:solidFill>
              <a:schemeClr val="bg1"/>
            </a:solidFill>
          </a:ln>
        </p:spPr>
      </p:pic>
      <p:pic>
        <p:nvPicPr>
          <p:cNvPr id="30" name="Picture 29"/>
          <p:cNvPicPr>
            <a:picLocks noChangeAspect="1"/>
          </p:cNvPicPr>
          <p:nvPr/>
        </p:nvPicPr>
        <p:blipFill rotWithShape="1">
          <a:blip r:embed="rId17" cstate="print">
            <a:extLst>
              <a:ext uri="{28A0092B-C50C-407E-A947-70E740481C1C}">
                <a14:useLocalDpi xmlns:a14="http://schemas.microsoft.com/office/drawing/2010/main" val="0"/>
              </a:ext>
            </a:extLst>
          </a:blip>
          <a:srcRect l="20259" t="17551" r="22055" b="13913"/>
          <a:stretch/>
        </p:blipFill>
        <p:spPr>
          <a:xfrm>
            <a:off x="4800675" y="2730500"/>
            <a:ext cx="1426173" cy="1122667"/>
          </a:xfrm>
          <a:prstGeom prst="rect">
            <a:avLst/>
          </a:prstGeom>
          <a:ln w="12700">
            <a:solidFill>
              <a:schemeClr val="bg1"/>
            </a:solidFill>
          </a:ln>
        </p:spPr>
      </p:pic>
      <p:pic>
        <p:nvPicPr>
          <p:cNvPr id="31" name="Picture 30"/>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flipH="1">
            <a:off x="5335297" y="627975"/>
            <a:ext cx="2920613" cy="1935457"/>
          </a:xfrm>
          <a:prstGeom prst="rect">
            <a:avLst/>
          </a:prstGeom>
          <a:ln w="12700">
            <a:solidFill>
              <a:schemeClr val="bg1"/>
            </a:solidFill>
          </a:ln>
        </p:spPr>
      </p:pic>
      <p:sp>
        <p:nvSpPr>
          <p:cNvPr id="13" name="Title 1"/>
          <p:cNvSpPr txBox="1">
            <a:spLocks/>
          </p:cNvSpPr>
          <p:nvPr/>
        </p:nvSpPr>
        <p:spPr>
          <a:xfrm>
            <a:off x="0" y="0"/>
            <a:ext cx="9144000" cy="62179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600" kern="1200">
                <a:solidFill>
                  <a:schemeClr val="bg1"/>
                </a:solidFill>
                <a:latin typeface="+mj-lt"/>
                <a:ea typeface="+mj-ea"/>
                <a:cs typeface="+mj-cs"/>
              </a:defRPr>
            </a:lvl1pPr>
          </a:lstStyle>
          <a:p>
            <a:r>
              <a:rPr lang="en-US" dirty="0"/>
              <a:t>http://tinyurl.com/sig2015-transient</a:t>
            </a:r>
          </a:p>
        </p:txBody>
      </p:sp>
    </p:spTree>
    <p:extLst>
      <p:ext uri="{BB962C8B-B14F-4D97-AF65-F5344CB8AC3E}">
        <p14:creationId xmlns:p14="http://schemas.microsoft.com/office/powerpoint/2010/main" val="7078694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300" fill="hold"/>
                                        <p:tgtEl>
                                          <p:spTgt spid="22"/>
                                        </p:tgtEl>
                                      </p:cBhvr>
                                    </p:cmd>
                                  </p:childTnLst>
                                </p:cTn>
                              </p:par>
                              <p:par>
                                <p:cTn id="7" presetID="1" presetClass="mediacall" presetSubtype="0" fill="hold" nodeType="withEffect">
                                  <p:stCondLst>
                                    <p:cond delay="0"/>
                                  </p:stCondLst>
                                  <p:childTnLst>
                                    <p:cmd type="call" cmd="playFrom(0.0)">
                                      <p:cBhvr>
                                        <p:cTn id="8" dur="5166" fill="hold"/>
                                        <p:tgtEl>
                                          <p:spTgt spid="26"/>
                                        </p:tgtEl>
                                      </p:cBhvr>
                                    </p:cmd>
                                  </p:childTnLst>
                                </p:cTn>
                              </p:par>
                              <p:par>
                                <p:cTn id="9" presetID="1" presetClass="mediacall" presetSubtype="0" fill="hold" nodeType="withEffect">
                                  <p:stCondLst>
                                    <p:cond delay="0"/>
                                  </p:stCondLst>
                                  <p:childTnLst>
                                    <p:cmd type="call" cmd="playFrom(0.0)">
                                      <p:cBhvr>
                                        <p:cTn id="10" dur="6666" fill="hold"/>
                                        <p:tgtEl>
                                          <p:spTgt spid="27"/>
                                        </p:tgtEl>
                                      </p:cBhvr>
                                    </p:cmd>
                                  </p:childTnLst>
                                </p:cTn>
                              </p:par>
                              <p:par>
                                <p:cTn id="11" presetID="1" presetClass="mediacall" presetSubtype="0" fill="hold" nodeType="withEffect">
                                  <p:stCondLst>
                                    <p:cond delay="0"/>
                                  </p:stCondLst>
                                  <p:childTnLst>
                                    <p:cmd type="call" cmd="playFrom(0.0)">
                                      <p:cBhvr>
                                        <p:cTn id="12" dur="5000" fill="hold"/>
                                        <p:tgtEl>
                                          <p:spTgt spid="28"/>
                                        </p:tgtEl>
                                      </p:cBhvr>
                                    </p:cmd>
                                  </p:childTnLst>
                                </p:cTn>
                              </p:par>
                              <p:par>
                                <p:cTn id="13" presetID="1" presetClass="mediacall" presetSubtype="0" fill="hold" nodeType="withEffect">
                                  <p:stCondLst>
                                    <p:cond delay="0"/>
                                  </p:stCondLst>
                                  <p:childTnLst>
                                    <p:cmd type="call" cmd="playFrom(0.0)">
                                      <p:cBhvr>
                                        <p:cTn id="14" dur="3000"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repeatCount="indefinite" fill="hold" display="0">
                  <p:stCondLst>
                    <p:cond delay="indefinite"/>
                  </p:stCondLst>
                </p:cTn>
                <p:tgtEl>
                  <p:spTgt spid="22"/>
                </p:tgtEl>
              </p:cMediaNode>
            </p:video>
            <p:video>
              <p:cMediaNode vol="80000">
                <p:cTn id="16" repeatCount="indefinite" fill="remove" display="0">
                  <p:stCondLst>
                    <p:cond delay="indefinite"/>
                  </p:stCondLst>
                </p:cTn>
                <p:tgtEl>
                  <p:spTgt spid="26"/>
                </p:tgtEl>
              </p:cMediaNode>
            </p:video>
            <p:video>
              <p:cMediaNode vol="80000">
                <p:cTn id="17" repeatCount="indefinite" fill="remove" display="0">
                  <p:stCondLst>
                    <p:cond delay="indefinite"/>
                  </p:stCondLst>
                </p:cTn>
                <p:tgtEl>
                  <p:spTgt spid="27"/>
                </p:tgtEl>
              </p:cMediaNode>
            </p:video>
            <p:video>
              <p:cMediaNode vol="80000">
                <p:cTn id="18" repeatCount="indefinite" fill="remove" display="0">
                  <p:stCondLst>
                    <p:cond delay="indefinite"/>
                  </p:stCondLst>
                </p:cTn>
                <p:tgtEl>
                  <p:spTgt spid="28"/>
                </p:tgtEl>
              </p:cMediaNode>
            </p:video>
            <p:video>
              <p:cMediaNode vol="80000">
                <p:cTn id="19" repeatCount="indefinite" fill="remove" display="0">
                  <p:stCondLst>
                    <p:cond delay="indefinite"/>
                  </p:stCondLst>
                </p:cTn>
                <p:tgtEl>
                  <p:spTgt spid="29"/>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a:grpSpLocks noChangeAspect="1"/>
          </p:cNvGrpSpPr>
          <p:nvPr/>
        </p:nvGrpSpPr>
        <p:grpSpPr>
          <a:xfrm>
            <a:off x="4812950" y="592465"/>
            <a:ext cx="3725296" cy="2752344"/>
            <a:chOff x="4828988" y="1646292"/>
            <a:chExt cx="3725296" cy="2755269"/>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4062" y="1646292"/>
              <a:ext cx="2795148" cy="2286000"/>
            </a:xfrm>
            <a:prstGeom prst="rect">
              <a:avLst/>
            </a:prstGeom>
            <a:ln w="12700">
              <a:solidFill>
                <a:schemeClr val="bg1"/>
              </a:solidFill>
            </a:ln>
          </p:spPr>
        </p:pic>
        <p:sp>
          <p:nvSpPr>
            <p:cNvPr id="31" name="Rectangle 30"/>
            <p:cNvSpPr/>
            <p:nvPr/>
          </p:nvSpPr>
          <p:spPr>
            <a:xfrm>
              <a:off x="4828988" y="3939896"/>
              <a:ext cx="3725296" cy="461665"/>
            </a:xfrm>
            <a:prstGeom prst="rect">
              <a:avLst/>
            </a:prstGeom>
          </p:spPr>
          <p:txBody>
            <a:bodyPr wrap="square">
              <a:spAutoFit/>
            </a:bodyPr>
            <a:lstStyle/>
            <a:p>
              <a:pPr lvl="0" algn="ctr">
                <a:spcBef>
                  <a:spcPct val="20000"/>
                </a:spcBef>
              </a:pPr>
              <a:r>
                <a:rPr lang="en-US" sz="2400" dirty="0">
                  <a:solidFill>
                    <a:schemeClr val="bg1"/>
                  </a:solidFill>
                </a:rPr>
                <a:t>low </a:t>
              </a:r>
              <a:r>
                <a:rPr lang="en-US" sz="2400" dirty="0" smtClean="0">
                  <a:solidFill>
                    <a:schemeClr val="bg1"/>
                  </a:solidFill>
                </a:rPr>
                <a:t>resolution </a:t>
              </a:r>
              <a:r>
                <a:rPr lang="el-GR" sz="2400" dirty="0">
                  <a:solidFill>
                    <a:schemeClr val="bg1"/>
                  </a:solidFill>
                  <a:latin typeface="Meiryo" panose="020B0604030504040204" pitchFamily="34" charset="-128"/>
                  <a:ea typeface="Meiryo" panose="020B0604030504040204" pitchFamily="34" charset="-128"/>
                  <a:cs typeface="Meiryo" panose="020B0604030504040204" pitchFamily="34" charset="-128"/>
                </a:rPr>
                <a:t>Δ</a:t>
              </a:r>
              <a:r>
                <a:rPr lang="el-GR" sz="2400" dirty="0">
                  <a:solidFill>
                    <a:schemeClr val="bg1"/>
                  </a:solidFill>
                </a:rPr>
                <a:t>τ</a:t>
              </a:r>
              <a:r>
                <a:rPr lang="en-US" sz="2400" dirty="0">
                  <a:solidFill>
                    <a:schemeClr val="bg1"/>
                  </a:solidFill>
                </a:rPr>
                <a:t> = 1 mm</a:t>
              </a:r>
            </a:p>
          </p:txBody>
        </p:sp>
      </p:grpSp>
      <p:grpSp>
        <p:nvGrpSpPr>
          <p:cNvPr id="12" name="Group 11"/>
          <p:cNvGrpSpPr/>
          <p:nvPr/>
        </p:nvGrpSpPr>
        <p:grpSpPr>
          <a:xfrm>
            <a:off x="1031106" y="597096"/>
            <a:ext cx="2793856" cy="2747713"/>
            <a:chOff x="1049556" y="1653848"/>
            <a:chExt cx="2793856" cy="2747713"/>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9556" y="1653848"/>
              <a:ext cx="2793856" cy="2286000"/>
            </a:xfrm>
            <a:prstGeom prst="rect">
              <a:avLst/>
            </a:prstGeom>
            <a:ln w="12700">
              <a:solidFill>
                <a:schemeClr val="bg1"/>
              </a:solidFill>
            </a:ln>
          </p:spPr>
        </p:pic>
        <p:sp>
          <p:nvSpPr>
            <p:cNvPr id="32" name="Rectangle 31"/>
            <p:cNvSpPr/>
            <p:nvPr/>
          </p:nvSpPr>
          <p:spPr>
            <a:xfrm>
              <a:off x="1150194" y="3939896"/>
              <a:ext cx="2591265" cy="461665"/>
            </a:xfrm>
            <a:prstGeom prst="rect">
              <a:avLst/>
            </a:prstGeom>
          </p:spPr>
          <p:txBody>
            <a:bodyPr wrap="square">
              <a:spAutoFit/>
            </a:bodyPr>
            <a:lstStyle/>
            <a:p>
              <a:pPr lvl="0" algn="ctr">
                <a:spcBef>
                  <a:spcPct val="20000"/>
                </a:spcBef>
              </a:pPr>
              <a:r>
                <a:rPr lang="en-US" sz="2400" dirty="0">
                  <a:solidFill>
                    <a:schemeClr val="bg1"/>
                  </a:solidFill>
                </a:rPr>
                <a:t>scene</a:t>
              </a:r>
            </a:p>
          </p:txBody>
        </p:sp>
      </p:grpSp>
      <p:sp>
        <p:nvSpPr>
          <p:cNvPr id="22" name="Rectangle 21"/>
          <p:cNvSpPr>
            <a:spLocks/>
          </p:cNvSpPr>
          <p:nvPr/>
        </p:nvSpPr>
        <p:spPr>
          <a:xfrm>
            <a:off x="2565774" y="1125704"/>
            <a:ext cx="565150" cy="421824"/>
          </a:xfrm>
          <a:prstGeom prst="rect">
            <a:avLst/>
          </a:prstGeom>
          <a:noFill/>
          <a:ln w="25400" cap="sq">
            <a:solidFill>
              <a:srgbClr val="FFFF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0"/>
            <a:ext cx="9144000" cy="621792"/>
          </a:xfrm>
        </p:spPr>
        <p:txBody>
          <a:bodyPr>
            <a:noAutofit/>
          </a:bodyPr>
          <a:lstStyle/>
          <a:p>
            <a:r>
              <a:rPr lang="en-US" dirty="0" smtClean="0"/>
              <a:t>Visualizing </a:t>
            </a:r>
            <a:r>
              <a:rPr lang="en-US" dirty="0" err="1" smtClean="0"/>
              <a:t>photoelasticity</a:t>
            </a:r>
            <a:endParaRPr lang="en-US" dirty="0"/>
          </a:p>
        </p:txBody>
      </p:sp>
      <p:sp>
        <p:nvSpPr>
          <p:cNvPr id="28" name="Rectangle 27"/>
          <p:cNvSpPr>
            <a:spLocks/>
          </p:cNvSpPr>
          <p:nvPr/>
        </p:nvSpPr>
        <p:spPr>
          <a:xfrm>
            <a:off x="5969397" y="2205715"/>
            <a:ext cx="1412401" cy="453634"/>
          </a:xfrm>
          <a:prstGeom prst="rect">
            <a:avLst/>
          </a:prstGeom>
          <a:noFill/>
          <a:ln w="25400" cap="sq">
            <a:solidFill>
              <a:srgbClr val="FFFF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a:off x="2637993" y="3341336"/>
            <a:ext cx="3868015" cy="1848046"/>
            <a:chOff x="2676765" y="4733450"/>
            <a:chExt cx="3868015" cy="1848046"/>
          </a:xfrm>
        </p:grpSpPr>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76765" y="4733450"/>
              <a:ext cx="3868015" cy="1371600"/>
            </a:xfrm>
            <a:prstGeom prst="rect">
              <a:avLst/>
            </a:prstGeom>
            <a:ln w="12700">
              <a:solidFill>
                <a:schemeClr val="bg1"/>
              </a:solidFill>
            </a:ln>
          </p:spPr>
        </p:pic>
        <p:sp>
          <p:nvSpPr>
            <p:cNvPr id="33" name="Rectangle 32"/>
            <p:cNvSpPr/>
            <p:nvPr/>
          </p:nvSpPr>
          <p:spPr>
            <a:xfrm>
              <a:off x="2683109" y="6119831"/>
              <a:ext cx="3853984" cy="461665"/>
            </a:xfrm>
            <a:prstGeom prst="rect">
              <a:avLst/>
            </a:prstGeom>
          </p:spPr>
          <p:txBody>
            <a:bodyPr wrap="square">
              <a:spAutoFit/>
            </a:bodyPr>
            <a:lstStyle/>
            <a:p>
              <a:pPr lvl="0" algn="ctr">
                <a:spcBef>
                  <a:spcPct val="20000"/>
                </a:spcBef>
              </a:pPr>
              <a:r>
                <a:rPr lang="en-US" sz="2400" dirty="0">
                  <a:solidFill>
                    <a:schemeClr val="bg1"/>
                  </a:solidFill>
                </a:rPr>
                <a:t>high </a:t>
              </a:r>
              <a:r>
                <a:rPr lang="en-US" sz="2400" dirty="0" smtClean="0">
                  <a:solidFill>
                    <a:schemeClr val="bg1"/>
                  </a:solidFill>
                </a:rPr>
                <a:t>resolution </a:t>
              </a:r>
              <a:r>
                <a:rPr lang="el-GR" sz="2400" dirty="0">
                  <a:solidFill>
                    <a:schemeClr val="bg1"/>
                  </a:solidFill>
                  <a:latin typeface="Meiryo" panose="020B0604030504040204" pitchFamily="34" charset="-128"/>
                  <a:ea typeface="Meiryo" panose="020B0604030504040204" pitchFamily="34" charset="-128"/>
                  <a:cs typeface="Meiryo" panose="020B0604030504040204" pitchFamily="34" charset="-128"/>
                </a:rPr>
                <a:t>Δ</a:t>
              </a:r>
              <a:r>
                <a:rPr lang="el-GR" sz="2400" dirty="0">
                  <a:solidFill>
                    <a:schemeClr val="bg1"/>
                  </a:solidFill>
                </a:rPr>
                <a:t>τ </a:t>
              </a:r>
              <a:r>
                <a:rPr lang="en-US" sz="2400" dirty="0">
                  <a:solidFill>
                    <a:schemeClr val="bg1"/>
                  </a:solidFill>
                </a:rPr>
                <a:t>= 10 </a:t>
              </a:r>
              <a:r>
                <a:rPr lang="el-GR" sz="2400" dirty="0">
                  <a:solidFill>
                    <a:schemeClr val="bg1"/>
                  </a:solidFill>
                  <a:ea typeface="Meiryo" panose="020B0604030504040204" pitchFamily="34" charset="-128"/>
                  <a:cs typeface="Meiryo" panose="020B0604030504040204" pitchFamily="34" charset="-128"/>
                </a:rPr>
                <a:t>μ</a:t>
              </a:r>
              <a:r>
                <a:rPr lang="en-US" sz="2400" dirty="0">
                  <a:solidFill>
                    <a:schemeClr val="bg1"/>
                  </a:solidFill>
                </a:rPr>
                <a:t>m</a:t>
              </a:r>
            </a:p>
          </p:txBody>
        </p:sp>
      </p:grpSp>
      <p:grpSp>
        <p:nvGrpSpPr>
          <p:cNvPr id="11" name="Group 10"/>
          <p:cNvGrpSpPr>
            <a:grpSpLocks noChangeAspect="1"/>
          </p:cNvGrpSpPr>
          <p:nvPr/>
        </p:nvGrpSpPr>
        <p:grpSpPr>
          <a:xfrm>
            <a:off x="605754" y="592465"/>
            <a:ext cx="3643246" cy="2752344"/>
            <a:chOff x="624203" y="1646292"/>
            <a:chExt cx="3643246" cy="2752921"/>
          </a:xfrm>
        </p:grpSpPr>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8241" y="1646292"/>
              <a:ext cx="2795170" cy="2286000"/>
            </a:xfrm>
            <a:prstGeom prst="rect">
              <a:avLst/>
            </a:prstGeom>
            <a:ln w="12700">
              <a:solidFill>
                <a:schemeClr val="bg1"/>
              </a:solidFill>
            </a:ln>
          </p:spPr>
        </p:pic>
        <p:sp>
          <p:nvSpPr>
            <p:cNvPr id="21" name="Rectangle 20"/>
            <p:cNvSpPr/>
            <p:nvPr/>
          </p:nvSpPr>
          <p:spPr>
            <a:xfrm>
              <a:off x="624203" y="3937548"/>
              <a:ext cx="3643246" cy="461665"/>
            </a:xfrm>
            <a:prstGeom prst="rect">
              <a:avLst/>
            </a:prstGeom>
          </p:spPr>
          <p:txBody>
            <a:bodyPr wrap="square">
              <a:spAutoFit/>
            </a:bodyPr>
            <a:lstStyle/>
            <a:p>
              <a:pPr lvl="0" algn="ctr">
                <a:spcBef>
                  <a:spcPct val="20000"/>
                </a:spcBef>
              </a:pPr>
              <a:r>
                <a:rPr lang="en-US" sz="2400" dirty="0">
                  <a:solidFill>
                    <a:schemeClr val="bg1"/>
                  </a:solidFill>
                </a:rPr>
                <a:t>detail under polarized light</a:t>
              </a:r>
            </a:p>
          </p:txBody>
        </p:sp>
      </p:grpSp>
    </p:spTree>
    <p:extLst>
      <p:ext uri="{BB962C8B-B14F-4D97-AF65-F5344CB8AC3E}">
        <p14:creationId xmlns:p14="http://schemas.microsoft.com/office/powerpoint/2010/main" val="33777679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2"/>
                                        </p:tgtEl>
                                      </p:cBhvr>
                                    </p:animEffect>
                                    <p:set>
                                      <p:cBhvr>
                                        <p:cTn id="17" dur="1" fill="hold">
                                          <p:stCondLst>
                                            <p:cond delay="499"/>
                                          </p:stCondLst>
                                        </p:cTn>
                                        <p:tgtEl>
                                          <p:spTgt spid="12"/>
                                        </p:tgtEl>
                                        <p:attrNameLst>
                                          <p:attrName>style.visibility</p:attrName>
                                        </p:attrNameLst>
                                      </p:cBhvr>
                                      <p:to>
                                        <p:strVal val="hidden"/>
                                      </p:to>
                                    </p:set>
                                  </p:childTnLst>
                                </p:cTn>
                              </p:par>
                              <p:par>
                                <p:cTn id="18" presetID="10" presetClass="exit" presetSubtype="0" fill="hold" grpId="1" nodeType="withEffect">
                                  <p:stCondLst>
                                    <p:cond delay="0"/>
                                  </p:stCondLst>
                                  <p:childTnLst>
                                    <p:animEffect transition="out" filter="fade">
                                      <p:cBhvr>
                                        <p:cTn id="19" dur="500"/>
                                        <p:tgtEl>
                                          <p:spTgt spid="22"/>
                                        </p:tgtEl>
                                      </p:cBhvr>
                                    </p:animEffect>
                                    <p:set>
                                      <p:cBhvr>
                                        <p:cTn id="20" dur="1" fill="hold">
                                          <p:stCondLst>
                                            <p:cond delay="499"/>
                                          </p:stCondLst>
                                        </p:cTn>
                                        <p:tgtEl>
                                          <p:spTgt spid="22"/>
                                        </p:tgtEl>
                                        <p:attrNameLst>
                                          <p:attrName>style.visibility</p:attrName>
                                        </p:attrNameLst>
                                      </p:cBhvr>
                                      <p:to>
                                        <p:strVal val="hidden"/>
                                      </p:to>
                                    </p:se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500"/>
                                        <p:tgtEl>
                                          <p:spTgt spid="28"/>
                                        </p:tgtEl>
                                      </p:cBhvr>
                                    </p:animEffec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par>
              <p:cTn id="39"/>
            </p:par>
          </p:childTnLst>
        </p:cTn>
      </p:par>
    </p:tnLst>
    <p:bldLst>
      <p:bldP spid="22" grpId="0" animBg="1"/>
      <p:bldP spid="22" grpId="1" animBg="1"/>
      <p:bldP spid="2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 name="Picture 144"/>
          <p:cNvPicPr>
            <a:picLocks noChangeAspect="1"/>
          </p:cNvPicPr>
          <p:nvPr/>
        </p:nvPicPr>
        <p:blipFill rotWithShape="1">
          <a:blip r:embed="rId7" cstate="print">
            <a:extLst>
              <a:ext uri="{28A0092B-C50C-407E-A947-70E740481C1C}">
                <a14:useLocalDpi xmlns:a14="http://schemas.microsoft.com/office/drawing/2010/main" val="0"/>
              </a:ext>
            </a:extLst>
          </a:blip>
          <a:srcRect l="18804" t="21244" r="20344" b="17605"/>
          <a:stretch/>
        </p:blipFill>
        <p:spPr>
          <a:xfrm>
            <a:off x="422429" y="2880360"/>
            <a:ext cx="2746650" cy="1828800"/>
          </a:xfrm>
          <a:prstGeom prst="rect">
            <a:avLst/>
          </a:prstGeom>
          <a:ln w="12700">
            <a:solidFill>
              <a:schemeClr val="bg1"/>
            </a:solidFill>
          </a:ln>
        </p:spPr>
      </p:pic>
      <p:grpSp>
        <p:nvGrpSpPr>
          <p:cNvPr id="33" name="Group 32"/>
          <p:cNvGrpSpPr/>
          <p:nvPr/>
        </p:nvGrpSpPr>
        <p:grpSpPr>
          <a:xfrm>
            <a:off x="6819836" y="2475020"/>
            <a:ext cx="1064671" cy="505886"/>
            <a:chOff x="353681" y="6093091"/>
            <a:chExt cx="1064671" cy="559475"/>
          </a:xfrm>
        </p:grpSpPr>
        <p:sp>
          <p:nvSpPr>
            <p:cNvPr id="34" name="Rectangle 33"/>
            <p:cNvSpPr/>
            <p:nvPr/>
          </p:nvSpPr>
          <p:spPr>
            <a:xfrm>
              <a:off x="353681" y="6093091"/>
              <a:ext cx="1064671" cy="510570"/>
            </a:xfrm>
            <a:prstGeom prst="rect">
              <a:avLst/>
            </a:prstGeom>
          </p:spPr>
          <p:txBody>
            <a:bodyPr wrap="square">
              <a:spAutoFit/>
            </a:bodyPr>
            <a:lstStyle/>
            <a:p>
              <a:pPr lvl="0">
                <a:spcBef>
                  <a:spcPct val="20000"/>
                </a:spcBef>
              </a:pPr>
              <a:r>
                <a:rPr lang="el-GR" sz="2400" dirty="0">
                  <a:solidFill>
                    <a:schemeClr val="bg1"/>
                  </a:solidFill>
                  <a:latin typeface="Meiryo" panose="020B0604030504040204" pitchFamily="34" charset="-128"/>
                  <a:ea typeface="Meiryo" panose="020B0604030504040204" pitchFamily="34" charset="-128"/>
                  <a:cs typeface="Meiryo" panose="020B0604030504040204" pitchFamily="34" charset="-128"/>
                </a:rPr>
                <a:t>Δ</a:t>
              </a:r>
              <a:r>
                <a:rPr lang="en-US" sz="2400" dirty="0">
                  <a:solidFill>
                    <a:schemeClr val="bg1"/>
                  </a:solidFill>
                </a:rPr>
                <a:t>t    </a:t>
              </a:r>
              <a:r>
                <a:rPr lang="en-US" sz="2400" dirty="0" err="1" smtClean="0">
                  <a:solidFill>
                    <a:schemeClr val="bg1"/>
                  </a:solidFill>
                </a:rPr>
                <a:t>ps</a:t>
              </a:r>
              <a:endParaRPr lang="en-US" sz="2400" dirty="0">
                <a:solidFill>
                  <a:schemeClr val="bg1"/>
                </a:solidFill>
              </a:endParaRPr>
            </a:p>
          </p:txBody>
        </p:sp>
        <p:sp>
          <p:nvSpPr>
            <p:cNvPr id="35" name="Rectangle 34"/>
            <p:cNvSpPr/>
            <p:nvPr/>
          </p:nvSpPr>
          <p:spPr>
            <a:xfrm>
              <a:off x="751472" y="6141996"/>
              <a:ext cx="338554" cy="510570"/>
            </a:xfrm>
            <a:prstGeom prst="rect">
              <a:avLst/>
            </a:prstGeom>
          </p:spPr>
          <p:txBody>
            <a:bodyPr wrap="none">
              <a:spAutoFit/>
            </a:bodyPr>
            <a:lstStyle/>
            <a:p>
              <a:r>
                <a:rPr lang="en-US" sz="2400" dirty="0">
                  <a:solidFill>
                    <a:schemeClr val="bg1"/>
                  </a:solidFill>
                </a:rPr>
                <a:t>~</a:t>
              </a:r>
              <a:endParaRPr lang="en-US" sz="2400" dirty="0"/>
            </a:p>
          </p:txBody>
        </p:sp>
      </p:grpSp>
      <p:pic>
        <p:nvPicPr>
          <p:cNvPr id="6" name="plate_3_max">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6385561" y="632460"/>
            <a:ext cx="1933222" cy="1828800"/>
          </a:xfrm>
          <a:prstGeom prst="rect">
            <a:avLst/>
          </a:prstGeom>
          <a:ln w="12700">
            <a:solidFill>
              <a:schemeClr val="bg1"/>
            </a:solidFill>
          </a:ln>
        </p:spPr>
      </p:pic>
      <p:pic>
        <p:nvPicPr>
          <p:cNvPr id="7" name="Picture 6"/>
          <p:cNvPicPr>
            <a:picLocks/>
          </p:cNvPicPr>
          <p:nvPr/>
        </p:nvPicPr>
        <p:blipFill>
          <a:blip r:embed="rId9" cstate="print">
            <a:extLst>
              <a:ext uri="{28A0092B-C50C-407E-A947-70E740481C1C}">
                <a14:useLocalDpi xmlns:a14="http://schemas.microsoft.com/office/drawing/2010/main" val="0"/>
              </a:ext>
            </a:extLst>
          </a:blip>
          <a:stretch>
            <a:fillRect/>
          </a:stretch>
        </p:blipFill>
        <p:spPr>
          <a:xfrm>
            <a:off x="3901068" y="632460"/>
            <a:ext cx="1004086" cy="1828800"/>
          </a:xfrm>
          <a:prstGeom prst="rect">
            <a:avLst/>
          </a:prstGeom>
        </p:spPr>
      </p:pic>
      <p:sp>
        <p:nvSpPr>
          <p:cNvPr id="72" name="Rectangle 71"/>
          <p:cNvSpPr>
            <a:spLocks/>
          </p:cNvSpPr>
          <p:nvPr/>
        </p:nvSpPr>
        <p:spPr>
          <a:xfrm>
            <a:off x="3901068" y="632460"/>
            <a:ext cx="517040" cy="1828800"/>
          </a:xfrm>
          <a:prstGeom prst="rect">
            <a:avLst/>
          </a:prstGeom>
          <a:solidFill>
            <a:schemeClr val="bg1">
              <a:lumMod val="65000"/>
              <a:alpha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0"/>
            <a:ext cx="9144000" cy="621792"/>
          </a:xfrm>
        </p:spPr>
        <p:txBody>
          <a:bodyPr>
            <a:noAutofit/>
          </a:bodyPr>
          <a:lstStyle/>
          <a:p>
            <a:r>
              <a:rPr lang="en-US" dirty="0" smtClean="0"/>
              <a:t>Tiny scenes</a:t>
            </a:r>
            <a:endParaRPr lang="en-US" dirty="0"/>
          </a:p>
        </p:txBody>
      </p:sp>
      <p:cxnSp>
        <p:nvCxnSpPr>
          <p:cNvPr id="22" name="Straight Arrow Connector 21"/>
          <p:cNvCxnSpPr/>
          <p:nvPr/>
        </p:nvCxnSpPr>
        <p:spPr>
          <a:xfrm flipH="1">
            <a:off x="3901068" y="2559256"/>
            <a:ext cx="1004086" cy="0"/>
          </a:xfrm>
          <a:prstGeom prst="straightConnector1">
            <a:avLst/>
          </a:prstGeom>
          <a:ln w="38100">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4846672" y="2409595"/>
            <a:ext cx="1168684" cy="461665"/>
          </a:xfrm>
          <a:prstGeom prst="rect">
            <a:avLst/>
          </a:prstGeom>
        </p:spPr>
        <p:txBody>
          <a:bodyPr wrap="square">
            <a:spAutoFit/>
          </a:bodyPr>
          <a:lstStyle/>
          <a:p>
            <a:pPr lvl="0" algn="ctr">
              <a:spcBef>
                <a:spcPct val="20000"/>
              </a:spcBef>
            </a:pPr>
            <a:r>
              <a:rPr lang="en-US" sz="2400" dirty="0">
                <a:solidFill>
                  <a:schemeClr val="bg1"/>
                </a:solidFill>
              </a:rPr>
              <a:t>0.5 cm</a:t>
            </a:r>
          </a:p>
        </p:txBody>
      </p:sp>
      <p:sp>
        <p:nvSpPr>
          <p:cNvPr id="31" name="Rectangle 30"/>
          <p:cNvSpPr/>
          <p:nvPr/>
        </p:nvSpPr>
        <p:spPr>
          <a:xfrm>
            <a:off x="206974" y="1314502"/>
            <a:ext cx="784189" cy="461665"/>
          </a:xfrm>
          <a:prstGeom prst="rect">
            <a:avLst/>
          </a:prstGeom>
        </p:spPr>
        <p:txBody>
          <a:bodyPr wrap="none">
            <a:spAutoFit/>
          </a:bodyPr>
          <a:lstStyle/>
          <a:p>
            <a:r>
              <a:rPr lang="en-US" sz="2400" dirty="0">
                <a:solidFill>
                  <a:schemeClr val="bg1"/>
                </a:solidFill>
              </a:rPr>
              <a:t>1 </a:t>
            </a:r>
            <a:r>
              <a:rPr lang="en-US" sz="2400" dirty="0">
                <a:solidFill>
                  <a:schemeClr val="bg1"/>
                </a:solidFill>
                <a:ea typeface="Meiryo" panose="020B0604030504040204" pitchFamily="34" charset="-128"/>
                <a:cs typeface="Meiryo" panose="020B0604030504040204" pitchFamily="34" charset="-128"/>
              </a:rPr>
              <a:t>cm</a:t>
            </a:r>
            <a:endParaRPr lang="en-US" sz="2400" dirty="0">
              <a:solidFill>
                <a:schemeClr val="bg1"/>
              </a:solidFill>
            </a:endParaRPr>
          </a:p>
        </p:txBody>
      </p:sp>
      <p:cxnSp>
        <p:nvCxnSpPr>
          <p:cNvPr id="32" name="Straight Arrow Connector 31"/>
          <p:cNvCxnSpPr/>
          <p:nvPr/>
        </p:nvCxnSpPr>
        <p:spPr>
          <a:xfrm flipV="1">
            <a:off x="991163" y="632460"/>
            <a:ext cx="0" cy="1828800"/>
          </a:xfrm>
          <a:prstGeom prst="straightConnector1">
            <a:avLst/>
          </a:prstGeom>
          <a:ln w="38100">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grpSp>
        <p:nvGrpSpPr>
          <p:cNvPr id="39" name="Group 38"/>
          <p:cNvGrpSpPr/>
          <p:nvPr/>
        </p:nvGrpSpPr>
        <p:grpSpPr>
          <a:xfrm>
            <a:off x="1198583" y="632460"/>
            <a:ext cx="1933850" cy="2250138"/>
            <a:chOff x="977603" y="3735998"/>
            <a:chExt cx="1933850" cy="2250138"/>
          </a:xfrm>
        </p:grpSpPr>
        <p:pic>
          <p:nvPicPr>
            <p:cNvPr id="40" name="Picture 3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77603" y="3735998"/>
              <a:ext cx="1933850" cy="1828800"/>
            </a:xfrm>
            <a:prstGeom prst="rect">
              <a:avLst/>
            </a:prstGeom>
            <a:ln w="12700">
              <a:solidFill>
                <a:schemeClr val="bg1"/>
              </a:solidFill>
            </a:ln>
          </p:spPr>
        </p:pic>
        <p:sp>
          <p:nvSpPr>
            <p:cNvPr id="41" name="Rectangle 40"/>
            <p:cNvSpPr/>
            <p:nvPr/>
          </p:nvSpPr>
          <p:spPr>
            <a:xfrm>
              <a:off x="1073170" y="5524471"/>
              <a:ext cx="1747981" cy="461665"/>
            </a:xfrm>
            <a:prstGeom prst="rect">
              <a:avLst/>
            </a:prstGeom>
          </p:spPr>
          <p:txBody>
            <a:bodyPr wrap="square">
              <a:spAutoFit/>
            </a:bodyPr>
            <a:lstStyle/>
            <a:p>
              <a:pPr lvl="0" algn="ctr">
                <a:spcBef>
                  <a:spcPct val="20000"/>
                </a:spcBef>
              </a:pPr>
              <a:r>
                <a:rPr lang="en-US" sz="2400" dirty="0">
                  <a:solidFill>
                    <a:schemeClr val="bg1"/>
                  </a:solidFill>
                </a:rPr>
                <a:t>toy cup</a:t>
              </a:r>
            </a:p>
          </p:txBody>
        </p:sp>
      </p:grpSp>
      <p:sp>
        <p:nvSpPr>
          <p:cNvPr id="53" name="Rectangle 52"/>
          <p:cNvSpPr/>
          <p:nvPr/>
        </p:nvSpPr>
        <p:spPr>
          <a:xfrm>
            <a:off x="3904488" y="1157155"/>
            <a:ext cx="521208" cy="461665"/>
          </a:xfrm>
          <a:prstGeom prst="rect">
            <a:avLst/>
          </a:prstGeom>
        </p:spPr>
        <p:txBody>
          <a:bodyPr wrap="square">
            <a:spAutoFit/>
          </a:bodyPr>
          <a:lstStyle/>
          <a:p>
            <a:pPr lvl="0" algn="ctr">
              <a:spcBef>
                <a:spcPct val="20000"/>
              </a:spcBef>
            </a:pPr>
            <a:r>
              <a:rPr lang="el-GR" sz="2400" dirty="0">
                <a:solidFill>
                  <a:schemeClr val="bg1"/>
                </a:solidFill>
                <a:latin typeface="Meiryo" panose="020B0604030504040204" pitchFamily="34" charset="-128"/>
                <a:ea typeface="Meiryo" panose="020B0604030504040204" pitchFamily="34" charset="-128"/>
                <a:cs typeface="Meiryo" panose="020B0604030504040204" pitchFamily="34" charset="-128"/>
              </a:rPr>
              <a:t>Δ</a:t>
            </a:r>
            <a:r>
              <a:rPr lang="en-US" sz="2400" dirty="0">
                <a:solidFill>
                  <a:schemeClr val="bg1"/>
                </a:solidFill>
              </a:rPr>
              <a:t>t</a:t>
            </a:r>
          </a:p>
        </p:txBody>
      </p:sp>
      <p:cxnSp>
        <p:nvCxnSpPr>
          <p:cNvPr id="36" name="Straight Connector 35"/>
          <p:cNvCxnSpPr/>
          <p:nvPr/>
        </p:nvCxnSpPr>
        <p:spPr>
          <a:xfrm>
            <a:off x="2163210" y="632460"/>
            <a:ext cx="0" cy="1828800"/>
          </a:xfrm>
          <a:prstGeom prst="line">
            <a:avLst/>
          </a:prstGeom>
          <a:ln w="254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51" name="Rectangle 50"/>
          <p:cNvSpPr>
            <a:spLocks/>
          </p:cNvSpPr>
          <p:nvPr/>
        </p:nvSpPr>
        <p:spPr>
          <a:xfrm>
            <a:off x="762381" y="3911839"/>
            <a:ext cx="588900" cy="599202"/>
          </a:xfrm>
          <a:prstGeom prst="rect">
            <a:avLst/>
          </a:prstGeom>
          <a:noFill/>
          <a:ln w="22225" cap="sq">
            <a:solidFill>
              <a:srgbClr val="FFFF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late">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1"/>
          <a:stretch>
            <a:fillRect/>
          </a:stretch>
        </p:blipFill>
        <p:spPr>
          <a:xfrm>
            <a:off x="6389343" y="2880360"/>
            <a:ext cx="1933222" cy="1828800"/>
          </a:xfrm>
          <a:prstGeom prst="rect">
            <a:avLst/>
          </a:prstGeom>
          <a:ln w="12700">
            <a:solidFill>
              <a:schemeClr val="bg1"/>
            </a:solidFill>
          </a:ln>
        </p:spPr>
      </p:pic>
      <p:pic>
        <p:nvPicPr>
          <p:cNvPr id="45" name="Picture 44"/>
          <p:cNvPicPr>
            <a:picLocks/>
          </p:cNvPicPr>
          <p:nvPr/>
        </p:nvPicPr>
        <p:blipFill>
          <a:blip r:embed="rId9" cstate="print">
            <a:extLst>
              <a:ext uri="{28A0092B-C50C-407E-A947-70E740481C1C}">
                <a14:useLocalDpi xmlns:a14="http://schemas.microsoft.com/office/drawing/2010/main" val="0"/>
              </a:ext>
            </a:extLst>
          </a:blip>
          <a:stretch>
            <a:fillRect/>
          </a:stretch>
        </p:blipFill>
        <p:spPr>
          <a:xfrm>
            <a:off x="3901068" y="2880360"/>
            <a:ext cx="1004086" cy="1828800"/>
          </a:xfrm>
          <a:prstGeom prst="rect">
            <a:avLst/>
          </a:prstGeom>
        </p:spPr>
      </p:pic>
      <p:cxnSp>
        <p:nvCxnSpPr>
          <p:cNvPr id="70" name="Straight Arrow Connector 69"/>
          <p:cNvCxnSpPr/>
          <p:nvPr/>
        </p:nvCxnSpPr>
        <p:spPr>
          <a:xfrm flipH="1">
            <a:off x="3904488" y="1623983"/>
            <a:ext cx="517039" cy="0"/>
          </a:xfrm>
          <a:prstGeom prst="straightConnector1">
            <a:avLst/>
          </a:prstGeom>
          <a:ln w="38100">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71" name="Rectangle 70"/>
          <p:cNvSpPr>
            <a:spLocks/>
          </p:cNvSpPr>
          <p:nvPr/>
        </p:nvSpPr>
        <p:spPr>
          <a:xfrm>
            <a:off x="6623387" y="4728536"/>
            <a:ext cx="1535671" cy="394115"/>
          </a:xfrm>
          <a:prstGeom prst="rect">
            <a:avLst/>
          </a:prstGeom>
          <a:noFill/>
          <a:ln w="25400" cap="sq">
            <a:solidFill>
              <a:srgbClr val="FFFF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nvGrpSpPr>
          <p:cNvPr id="11" name="Group 10"/>
          <p:cNvGrpSpPr>
            <a:grpSpLocks/>
          </p:cNvGrpSpPr>
          <p:nvPr/>
        </p:nvGrpSpPr>
        <p:grpSpPr>
          <a:xfrm>
            <a:off x="4413031" y="632460"/>
            <a:ext cx="521903" cy="1828800"/>
            <a:chOff x="4413030" y="978407"/>
            <a:chExt cx="521903" cy="2079051"/>
          </a:xfrm>
        </p:grpSpPr>
        <p:sp>
          <p:nvSpPr>
            <p:cNvPr id="73" name="Rectangle 72"/>
            <p:cNvSpPr/>
            <p:nvPr/>
          </p:nvSpPr>
          <p:spPr>
            <a:xfrm>
              <a:off x="4417893" y="978407"/>
              <a:ext cx="517040" cy="2079051"/>
            </a:xfrm>
            <a:prstGeom prst="rect">
              <a:avLst/>
            </a:prstGeom>
            <a:solidFill>
              <a:schemeClr val="bg1">
                <a:lumMod val="65000"/>
                <a:alpha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p:cNvCxnSpPr/>
            <p:nvPr/>
          </p:nvCxnSpPr>
          <p:spPr>
            <a:xfrm>
              <a:off x="4413030" y="980087"/>
              <a:ext cx="0" cy="2075688"/>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9" name="Group 8"/>
          <p:cNvGrpSpPr>
            <a:grpSpLocks/>
          </p:cNvGrpSpPr>
          <p:nvPr/>
        </p:nvGrpSpPr>
        <p:grpSpPr>
          <a:xfrm>
            <a:off x="4934717" y="632460"/>
            <a:ext cx="517040" cy="1828800"/>
            <a:chOff x="4934717" y="978406"/>
            <a:chExt cx="517040" cy="2079051"/>
          </a:xfrm>
        </p:grpSpPr>
        <p:sp>
          <p:nvSpPr>
            <p:cNvPr id="74" name="Rectangle 73"/>
            <p:cNvSpPr/>
            <p:nvPr/>
          </p:nvSpPr>
          <p:spPr>
            <a:xfrm>
              <a:off x="4934717" y="978406"/>
              <a:ext cx="517040" cy="2079051"/>
            </a:xfrm>
            <a:prstGeom prst="rect">
              <a:avLst/>
            </a:prstGeom>
            <a:solidFill>
              <a:schemeClr val="bg1">
                <a:lumMod val="65000"/>
                <a:alpha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7" name="Straight Connector 76"/>
            <p:cNvCxnSpPr/>
            <p:nvPr/>
          </p:nvCxnSpPr>
          <p:spPr>
            <a:xfrm>
              <a:off x="4934717" y="980087"/>
              <a:ext cx="0" cy="2075688"/>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78" name="Group 77"/>
          <p:cNvGrpSpPr/>
          <p:nvPr/>
        </p:nvGrpSpPr>
        <p:grpSpPr>
          <a:xfrm>
            <a:off x="6582903" y="4722920"/>
            <a:ext cx="1623958" cy="505883"/>
            <a:chOff x="353682" y="6093094"/>
            <a:chExt cx="1623958" cy="559472"/>
          </a:xfrm>
        </p:grpSpPr>
        <p:sp>
          <p:nvSpPr>
            <p:cNvPr id="79" name="Rectangle 78"/>
            <p:cNvSpPr/>
            <p:nvPr/>
          </p:nvSpPr>
          <p:spPr>
            <a:xfrm>
              <a:off x="353682" y="6093094"/>
              <a:ext cx="1623958" cy="510570"/>
            </a:xfrm>
            <a:prstGeom prst="rect">
              <a:avLst/>
            </a:prstGeom>
          </p:spPr>
          <p:txBody>
            <a:bodyPr wrap="square">
              <a:spAutoFit/>
            </a:bodyPr>
            <a:lstStyle/>
            <a:p>
              <a:pPr lvl="0">
                <a:spcBef>
                  <a:spcPct val="20000"/>
                </a:spcBef>
              </a:pPr>
              <a:r>
                <a:rPr lang="el-GR" sz="2400" dirty="0">
                  <a:solidFill>
                    <a:schemeClr val="bg1"/>
                  </a:solidFill>
                  <a:latin typeface="Meiryo" panose="020B0604030504040204" pitchFamily="34" charset="-128"/>
                  <a:ea typeface="Meiryo" panose="020B0604030504040204" pitchFamily="34" charset="-128"/>
                  <a:cs typeface="Meiryo" panose="020B0604030504040204" pitchFamily="34" charset="-128"/>
                </a:rPr>
                <a:t>Δ</a:t>
              </a:r>
              <a:r>
                <a:rPr lang="en-US" sz="2400" dirty="0">
                  <a:solidFill>
                    <a:schemeClr val="bg1"/>
                  </a:solidFill>
                </a:rPr>
                <a:t>t    10</a:t>
              </a:r>
              <a:r>
                <a:rPr lang="en-US" sz="2400" baseline="30000" dirty="0">
                  <a:solidFill>
                    <a:schemeClr val="bg1"/>
                  </a:solidFill>
                </a:rPr>
                <a:t>-3</a:t>
              </a:r>
              <a:r>
                <a:rPr lang="en-US" sz="2400" dirty="0">
                  <a:solidFill>
                    <a:schemeClr val="bg1"/>
                  </a:solidFill>
                </a:rPr>
                <a:t> </a:t>
              </a:r>
              <a:r>
                <a:rPr lang="en-US" sz="2400" dirty="0" err="1" smtClean="0">
                  <a:solidFill>
                    <a:schemeClr val="bg1"/>
                  </a:solidFill>
                </a:rPr>
                <a:t>ps</a:t>
              </a:r>
              <a:endParaRPr lang="en-US" sz="2400" dirty="0">
                <a:solidFill>
                  <a:schemeClr val="bg1"/>
                </a:solidFill>
              </a:endParaRPr>
            </a:p>
          </p:txBody>
        </p:sp>
        <p:sp>
          <p:nvSpPr>
            <p:cNvPr id="80" name="Rectangle 79"/>
            <p:cNvSpPr/>
            <p:nvPr/>
          </p:nvSpPr>
          <p:spPr>
            <a:xfrm>
              <a:off x="751472" y="6141996"/>
              <a:ext cx="338554" cy="510570"/>
            </a:xfrm>
            <a:prstGeom prst="rect">
              <a:avLst/>
            </a:prstGeom>
          </p:spPr>
          <p:txBody>
            <a:bodyPr wrap="none">
              <a:spAutoFit/>
            </a:bodyPr>
            <a:lstStyle/>
            <a:p>
              <a:r>
                <a:rPr lang="en-US" sz="2400" dirty="0">
                  <a:solidFill>
                    <a:schemeClr val="bg1"/>
                  </a:solidFill>
                </a:rPr>
                <a:t>~</a:t>
              </a:r>
              <a:endParaRPr lang="en-US" sz="2400" dirty="0"/>
            </a:p>
          </p:txBody>
        </p:sp>
      </p:grpSp>
      <p:sp>
        <p:nvSpPr>
          <p:cNvPr id="82" name="Rectangle 81"/>
          <p:cNvSpPr>
            <a:spLocks/>
          </p:cNvSpPr>
          <p:nvPr/>
        </p:nvSpPr>
        <p:spPr>
          <a:xfrm>
            <a:off x="3895990" y="2880360"/>
            <a:ext cx="45720" cy="1828800"/>
          </a:xfrm>
          <a:prstGeom prst="rect">
            <a:avLst/>
          </a:prstGeom>
          <a:solidFill>
            <a:schemeClr val="bg1">
              <a:lumMod val="65000"/>
              <a:alpha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4" name="Group 83"/>
          <p:cNvGrpSpPr>
            <a:grpSpLocks/>
          </p:cNvGrpSpPr>
          <p:nvPr/>
        </p:nvGrpSpPr>
        <p:grpSpPr>
          <a:xfrm>
            <a:off x="3941711" y="2880360"/>
            <a:ext cx="50583" cy="1828800"/>
            <a:chOff x="4413030" y="978407"/>
            <a:chExt cx="50583" cy="2079051"/>
          </a:xfrm>
        </p:grpSpPr>
        <p:sp>
          <p:nvSpPr>
            <p:cNvPr id="85" name="Rectangle 84"/>
            <p:cNvSpPr/>
            <p:nvPr/>
          </p:nvSpPr>
          <p:spPr>
            <a:xfrm>
              <a:off x="4417893" y="978407"/>
              <a:ext cx="45720" cy="2079051"/>
            </a:xfrm>
            <a:prstGeom prst="rect">
              <a:avLst/>
            </a:prstGeom>
            <a:solidFill>
              <a:schemeClr val="bg1">
                <a:lumMod val="65000"/>
                <a:alpha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6" name="Straight Connector 85"/>
            <p:cNvCxnSpPr/>
            <p:nvPr/>
          </p:nvCxnSpPr>
          <p:spPr>
            <a:xfrm>
              <a:off x="4413030" y="980087"/>
              <a:ext cx="0" cy="2075688"/>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88" name="Group 87"/>
          <p:cNvGrpSpPr>
            <a:grpSpLocks/>
          </p:cNvGrpSpPr>
          <p:nvPr/>
        </p:nvGrpSpPr>
        <p:grpSpPr>
          <a:xfrm>
            <a:off x="3992294" y="2880360"/>
            <a:ext cx="50583" cy="1828800"/>
            <a:chOff x="4413030" y="978407"/>
            <a:chExt cx="50583" cy="2079051"/>
          </a:xfrm>
        </p:grpSpPr>
        <p:sp>
          <p:nvSpPr>
            <p:cNvPr id="89" name="Rectangle 88"/>
            <p:cNvSpPr/>
            <p:nvPr/>
          </p:nvSpPr>
          <p:spPr>
            <a:xfrm>
              <a:off x="4417893" y="978407"/>
              <a:ext cx="45720" cy="2079051"/>
            </a:xfrm>
            <a:prstGeom prst="rect">
              <a:avLst/>
            </a:prstGeom>
            <a:solidFill>
              <a:schemeClr val="bg1">
                <a:lumMod val="65000"/>
                <a:alpha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0" name="Straight Connector 89"/>
            <p:cNvCxnSpPr/>
            <p:nvPr/>
          </p:nvCxnSpPr>
          <p:spPr>
            <a:xfrm>
              <a:off x="4413030" y="980087"/>
              <a:ext cx="0" cy="2075688"/>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91" name="Group 90"/>
          <p:cNvGrpSpPr>
            <a:grpSpLocks/>
          </p:cNvGrpSpPr>
          <p:nvPr/>
        </p:nvGrpSpPr>
        <p:grpSpPr>
          <a:xfrm>
            <a:off x="4047739" y="2880360"/>
            <a:ext cx="50583" cy="1828800"/>
            <a:chOff x="4413030" y="978407"/>
            <a:chExt cx="50583" cy="2079051"/>
          </a:xfrm>
        </p:grpSpPr>
        <p:sp>
          <p:nvSpPr>
            <p:cNvPr id="92" name="Rectangle 91"/>
            <p:cNvSpPr/>
            <p:nvPr/>
          </p:nvSpPr>
          <p:spPr>
            <a:xfrm>
              <a:off x="4417893" y="978407"/>
              <a:ext cx="45720" cy="2079051"/>
            </a:xfrm>
            <a:prstGeom prst="rect">
              <a:avLst/>
            </a:prstGeom>
            <a:solidFill>
              <a:schemeClr val="bg1">
                <a:lumMod val="65000"/>
                <a:alpha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3" name="Straight Connector 92"/>
            <p:cNvCxnSpPr/>
            <p:nvPr/>
          </p:nvCxnSpPr>
          <p:spPr>
            <a:xfrm>
              <a:off x="4413030" y="980087"/>
              <a:ext cx="0" cy="2075688"/>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94" name="Group 93"/>
          <p:cNvGrpSpPr>
            <a:grpSpLocks/>
          </p:cNvGrpSpPr>
          <p:nvPr/>
        </p:nvGrpSpPr>
        <p:grpSpPr>
          <a:xfrm>
            <a:off x="4098321" y="2880360"/>
            <a:ext cx="50583" cy="1828800"/>
            <a:chOff x="4413030" y="978407"/>
            <a:chExt cx="50583" cy="2079051"/>
          </a:xfrm>
        </p:grpSpPr>
        <p:sp>
          <p:nvSpPr>
            <p:cNvPr id="95" name="Rectangle 94"/>
            <p:cNvSpPr/>
            <p:nvPr/>
          </p:nvSpPr>
          <p:spPr>
            <a:xfrm>
              <a:off x="4417893" y="978407"/>
              <a:ext cx="45720" cy="2079051"/>
            </a:xfrm>
            <a:prstGeom prst="rect">
              <a:avLst/>
            </a:prstGeom>
            <a:solidFill>
              <a:schemeClr val="bg1">
                <a:lumMod val="65000"/>
                <a:alpha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6" name="Straight Connector 95"/>
            <p:cNvCxnSpPr/>
            <p:nvPr/>
          </p:nvCxnSpPr>
          <p:spPr>
            <a:xfrm>
              <a:off x="4413030" y="980087"/>
              <a:ext cx="0" cy="2075688"/>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97" name="Group 96"/>
          <p:cNvGrpSpPr>
            <a:grpSpLocks/>
          </p:cNvGrpSpPr>
          <p:nvPr/>
        </p:nvGrpSpPr>
        <p:grpSpPr>
          <a:xfrm>
            <a:off x="4147622" y="2880360"/>
            <a:ext cx="50583" cy="1828800"/>
            <a:chOff x="4413030" y="978407"/>
            <a:chExt cx="50583" cy="2079051"/>
          </a:xfrm>
        </p:grpSpPr>
        <p:sp>
          <p:nvSpPr>
            <p:cNvPr id="98" name="Rectangle 97"/>
            <p:cNvSpPr/>
            <p:nvPr/>
          </p:nvSpPr>
          <p:spPr>
            <a:xfrm>
              <a:off x="4417893" y="978407"/>
              <a:ext cx="45720" cy="2079051"/>
            </a:xfrm>
            <a:prstGeom prst="rect">
              <a:avLst/>
            </a:prstGeom>
            <a:solidFill>
              <a:schemeClr val="bg1">
                <a:lumMod val="65000"/>
                <a:alpha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9" name="Straight Connector 98"/>
            <p:cNvCxnSpPr/>
            <p:nvPr/>
          </p:nvCxnSpPr>
          <p:spPr>
            <a:xfrm>
              <a:off x="4413030" y="980087"/>
              <a:ext cx="0" cy="2075688"/>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00" name="Group 99"/>
          <p:cNvGrpSpPr>
            <a:grpSpLocks/>
          </p:cNvGrpSpPr>
          <p:nvPr/>
        </p:nvGrpSpPr>
        <p:grpSpPr>
          <a:xfrm>
            <a:off x="4201785" y="2880360"/>
            <a:ext cx="50583" cy="1828800"/>
            <a:chOff x="4413030" y="978407"/>
            <a:chExt cx="50583" cy="2079051"/>
          </a:xfrm>
        </p:grpSpPr>
        <p:sp>
          <p:nvSpPr>
            <p:cNvPr id="101" name="Rectangle 100"/>
            <p:cNvSpPr/>
            <p:nvPr/>
          </p:nvSpPr>
          <p:spPr>
            <a:xfrm>
              <a:off x="4417893" y="978407"/>
              <a:ext cx="45720" cy="2079051"/>
            </a:xfrm>
            <a:prstGeom prst="rect">
              <a:avLst/>
            </a:prstGeom>
            <a:solidFill>
              <a:schemeClr val="bg1">
                <a:lumMod val="65000"/>
                <a:alpha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2" name="Straight Connector 101"/>
            <p:cNvCxnSpPr/>
            <p:nvPr/>
          </p:nvCxnSpPr>
          <p:spPr>
            <a:xfrm>
              <a:off x="4413030" y="980087"/>
              <a:ext cx="0" cy="2075688"/>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03" name="Group 102"/>
          <p:cNvGrpSpPr>
            <a:grpSpLocks/>
          </p:cNvGrpSpPr>
          <p:nvPr/>
        </p:nvGrpSpPr>
        <p:grpSpPr>
          <a:xfrm>
            <a:off x="4253100" y="2880360"/>
            <a:ext cx="50583" cy="1828800"/>
            <a:chOff x="4413030" y="978407"/>
            <a:chExt cx="50583" cy="2079051"/>
          </a:xfrm>
        </p:grpSpPr>
        <p:sp>
          <p:nvSpPr>
            <p:cNvPr id="104" name="Rectangle 103"/>
            <p:cNvSpPr/>
            <p:nvPr/>
          </p:nvSpPr>
          <p:spPr>
            <a:xfrm>
              <a:off x="4417893" y="978407"/>
              <a:ext cx="45720" cy="2079051"/>
            </a:xfrm>
            <a:prstGeom prst="rect">
              <a:avLst/>
            </a:prstGeom>
            <a:solidFill>
              <a:schemeClr val="bg1">
                <a:lumMod val="65000"/>
                <a:alpha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5" name="Straight Connector 104"/>
            <p:cNvCxnSpPr/>
            <p:nvPr/>
          </p:nvCxnSpPr>
          <p:spPr>
            <a:xfrm>
              <a:off x="4413030" y="980087"/>
              <a:ext cx="0" cy="2075688"/>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06" name="Group 105"/>
          <p:cNvGrpSpPr>
            <a:grpSpLocks/>
          </p:cNvGrpSpPr>
          <p:nvPr/>
        </p:nvGrpSpPr>
        <p:grpSpPr>
          <a:xfrm>
            <a:off x="4308364" y="2880360"/>
            <a:ext cx="50583" cy="1828800"/>
            <a:chOff x="4413030" y="978407"/>
            <a:chExt cx="50583" cy="2079051"/>
          </a:xfrm>
        </p:grpSpPr>
        <p:sp>
          <p:nvSpPr>
            <p:cNvPr id="107" name="Rectangle 106"/>
            <p:cNvSpPr/>
            <p:nvPr/>
          </p:nvSpPr>
          <p:spPr>
            <a:xfrm>
              <a:off x="4417893" y="978407"/>
              <a:ext cx="45720" cy="2079051"/>
            </a:xfrm>
            <a:prstGeom prst="rect">
              <a:avLst/>
            </a:prstGeom>
            <a:solidFill>
              <a:schemeClr val="bg1">
                <a:lumMod val="65000"/>
                <a:alpha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8" name="Straight Connector 107"/>
            <p:cNvCxnSpPr/>
            <p:nvPr/>
          </p:nvCxnSpPr>
          <p:spPr>
            <a:xfrm>
              <a:off x="4413030" y="980087"/>
              <a:ext cx="0" cy="2075688"/>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09" name="Group 108"/>
          <p:cNvGrpSpPr>
            <a:grpSpLocks/>
          </p:cNvGrpSpPr>
          <p:nvPr/>
        </p:nvGrpSpPr>
        <p:grpSpPr>
          <a:xfrm>
            <a:off x="4358394" y="2880360"/>
            <a:ext cx="50583" cy="1828800"/>
            <a:chOff x="4413030" y="978407"/>
            <a:chExt cx="50583" cy="2079051"/>
          </a:xfrm>
        </p:grpSpPr>
        <p:sp>
          <p:nvSpPr>
            <p:cNvPr id="110" name="Rectangle 109"/>
            <p:cNvSpPr/>
            <p:nvPr/>
          </p:nvSpPr>
          <p:spPr>
            <a:xfrm>
              <a:off x="4417893" y="978407"/>
              <a:ext cx="45720" cy="2079051"/>
            </a:xfrm>
            <a:prstGeom prst="rect">
              <a:avLst/>
            </a:prstGeom>
            <a:solidFill>
              <a:schemeClr val="bg1">
                <a:lumMod val="65000"/>
                <a:alpha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1" name="Straight Connector 110"/>
            <p:cNvCxnSpPr/>
            <p:nvPr/>
          </p:nvCxnSpPr>
          <p:spPr>
            <a:xfrm>
              <a:off x="4413030" y="980087"/>
              <a:ext cx="0" cy="2075688"/>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12" name="Group 111"/>
          <p:cNvGrpSpPr>
            <a:grpSpLocks/>
          </p:cNvGrpSpPr>
          <p:nvPr/>
        </p:nvGrpSpPr>
        <p:grpSpPr>
          <a:xfrm>
            <a:off x="4413453" y="2880360"/>
            <a:ext cx="50583" cy="1828800"/>
            <a:chOff x="4413030" y="978407"/>
            <a:chExt cx="50583" cy="2079051"/>
          </a:xfrm>
        </p:grpSpPr>
        <p:sp>
          <p:nvSpPr>
            <p:cNvPr id="113" name="Rectangle 112"/>
            <p:cNvSpPr/>
            <p:nvPr/>
          </p:nvSpPr>
          <p:spPr>
            <a:xfrm>
              <a:off x="4417893" y="978407"/>
              <a:ext cx="45720" cy="2079051"/>
            </a:xfrm>
            <a:prstGeom prst="rect">
              <a:avLst/>
            </a:prstGeom>
            <a:solidFill>
              <a:schemeClr val="bg1">
                <a:lumMod val="65000"/>
                <a:alpha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4" name="Straight Connector 113"/>
            <p:cNvCxnSpPr/>
            <p:nvPr/>
          </p:nvCxnSpPr>
          <p:spPr>
            <a:xfrm>
              <a:off x="4413030" y="980087"/>
              <a:ext cx="0" cy="2075688"/>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15" name="Group 114"/>
          <p:cNvGrpSpPr>
            <a:grpSpLocks/>
          </p:cNvGrpSpPr>
          <p:nvPr/>
        </p:nvGrpSpPr>
        <p:grpSpPr>
          <a:xfrm>
            <a:off x="4467643" y="2880360"/>
            <a:ext cx="50583" cy="1828800"/>
            <a:chOff x="4413030" y="978407"/>
            <a:chExt cx="50583" cy="2079051"/>
          </a:xfrm>
        </p:grpSpPr>
        <p:sp>
          <p:nvSpPr>
            <p:cNvPr id="116" name="Rectangle 115"/>
            <p:cNvSpPr/>
            <p:nvPr/>
          </p:nvSpPr>
          <p:spPr>
            <a:xfrm>
              <a:off x="4417893" y="978407"/>
              <a:ext cx="45720" cy="2079051"/>
            </a:xfrm>
            <a:prstGeom prst="rect">
              <a:avLst/>
            </a:prstGeom>
            <a:solidFill>
              <a:schemeClr val="bg1">
                <a:lumMod val="65000"/>
                <a:alpha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7" name="Straight Connector 116"/>
            <p:cNvCxnSpPr/>
            <p:nvPr/>
          </p:nvCxnSpPr>
          <p:spPr>
            <a:xfrm>
              <a:off x="4413030" y="980087"/>
              <a:ext cx="0" cy="2075688"/>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18" name="Group 117"/>
          <p:cNvGrpSpPr>
            <a:grpSpLocks/>
          </p:cNvGrpSpPr>
          <p:nvPr/>
        </p:nvGrpSpPr>
        <p:grpSpPr>
          <a:xfrm>
            <a:off x="4521833" y="2880360"/>
            <a:ext cx="50583" cy="1828800"/>
            <a:chOff x="4413030" y="978407"/>
            <a:chExt cx="50583" cy="2079051"/>
          </a:xfrm>
        </p:grpSpPr>
        <p:sp>
          <p:nvSpPr>
            <p:cNvPr id="119" name="Rectangle 118"/>
            <p:cNvSpPr/>
            <p:nvPr/>
          </p:nvSpPr>
          <p:spPr>
            <a:xfrm>
              <a:off x="4417893" y="978407"/>
              <a:ext cx="45720" cy="2079051"/>
            </a:xfrm>
            <a:prstGeom prst="rect">
              <a:avLst/>
            </a:prstGeom>
            <a:solidFill>
              <a:schemeClr val="bg1">
                <a:lumMod val="65000"/>
                <a:alpha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0" name="Straight Connector 119"/>
            <p:cNvCxnSpPr/>
            <p:nvPr/>
          </p:nvCxnSpPr>
          <p:spPr>
            <a:xfrm>
              <a:off x="4413030" y="980087"/>
              <a:ext cx="0" cy="2075688"/>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21" name="Group 120"/>
          <p:cNvGrpSpPr>
            <a:grpSpLocks/>
          </p:cNvGrpSpPr>
          <p:nvPr/>
        </p:nvGrpSpPr>
        <p:grpSpPr>
          <a:xfrm>
            <a:off x="4569908" y="2880360"/>
            <a:ext cx="50583" cy="1828800"/>
            <a:chOff x="4413030" y="978407"/>
            <a:chExt cx="50583" cy="2079051"/>
          </a:xfrm>
        </p:grpSpPr>
        <p:sp>
          <p:nvSpPr>
            <p:cNvPr id="122" name="Rectangle 121"/>
            <p:cNvSpPr/>
            <p:nvPr/>
          </p:nvSpPr>
          <p:spPr>
            <a:xfrm>
              <a:off x="4417893" y="978407"/>
              <a:ext cx="45720" cy="2079051"/>
            </a:xfrm>
            <a:prstGeom prst="rect">
              <a:avLst/>
            </a:prstGeom>
            <a:solidFill>
              <a:schemeClr val="bg1">
                <a:lumMod val="65000"/>
                <a:alpha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3" name="Straight Connector 122"/>
            <p:cNvCxnSpPr/>
            <p:nvPr/>
          </p:nvCxnSpPr>
          <p:spPr>
            <a:xfrm>
              <a:off x="4413030" y="980087"/>
              <a:ext cx="0" cy="2075688"/>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24" name="Group 123"/>
          <p:cNvGrpSpPr>
            <a:grpSpLocks/>
          </p:cNvGrpSpPr>
          <p:nvPr/>
        </p:nvGrpSpPr>
        <p:grpSpPr>
          <a:xfrm>
            <a:off x="4622846" y="2880360"/>
            <a:ext cx="50583" cy="1828800"/>
            <a:chOff x="4413030" y="978407"/>
            <a:chExt cx="50583" cy="2079051"/>
          </a:xfrm>
        </p:grpSpPr>
        <p:sp>
          <p:nvSpPr>
            <p:cNvPr id="125" name="Rectangle 124"/>
            <p:cNvSpPr/>
            <p:nvPr/>
          </p:nvSpPr>
          <p:spPr>
            <a:xfrm>
              <a:off x="4417893" y="978407"/>
              <a:ext cx="45720" cy="2079051"/>
            </a:xfrm>
            <a:prstGeom prst="rect">
              <a:avLst/>
            </a:prstGeom>
            <a:solidFill>
              <a:schemeClr val="bg1">
                <a:lumMod val="65000"/>
                <a:alpha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6" name="Straight Connector 125"/>
            <p:cNvCxnSpPr/>
            <p:nvPr/>
          </p:nvCxnSpPr>
          <p:spPr>
            <a:xfrm>
              <a:off x="4413030" y="980087"/>
              <a:ext cx="0" cy="2075688"/>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27" name="Group 126"/>
          <p:cNvGrpSpPr>
            <a:grpSpLocks/>
          </p:cNvGrpSpPr>
          <p:nvPr/>
        </p:nvGrpSpPr>
        <p:grpSpPr>
          <a:xfrm>
            <a:off x="4675161" y="2880360"/>
            <a:ext cx="50583" cy="1828800"/>
            <a:chOff x="4413030" y="978407"/>
            <a:chExt cx="50583" cy="2079051"/>
          </a:xfrm>
        </p:grpSpPr>
        <p:sp>
          <p:nvSpPr>
            <p:cNvPr id="128" name="Rectangle 127"/>
            <p:cNvSpPr/>
            <p:nvPr/>
          </p:nvSpPr>
          <p:spPr>
            <a:xfrm>
              <a:off x="4417893" y="978407"/>
              <a:ext cx="45720" cy="2079051"/>
            </a:xfrm>
            <a:prstGeom prst="rect">
              <a:avLst/>
            </a:prstGeom>
            <a:solidFill>
              <a:schemeClr val="bg1">
                <a:lumMod val="65000"/>
                <a:alpha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9" name="Straight Connector 128"/>
            <p:cNvCxnSpPr/>
            <p:nvPr/>
          </p:nvCxnSpPr>
          <p:spPr>
            <a:xfrm>
              <a:off x="4413030" y="980087"/>
              <a:ext cx="0" cy="2075688"/>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30" name="Group 129"/>
          <p:cNvGrpSpPr>
            <a:grpSpLocks/>
          </p:cNvGrpSpPr>
          <p:nvPr/>
        </p:nvGrpSpPr>
        <p:grpSpPr>
          <a:xfrm>
            <a:off x="4730098" y="2880360"/>
            <a:ext cx="50583" cy="1828800"/>
            <a:chOff x="4413030" y="978407"/>
            <a:chExt cx="50583" cy="2079051"/>
          </a:xfrm>
        </p:grpSpPr>
        <p:sp>
          <p:nvSpPr>
            <p:cNvPr id="131" name="Rectangle 130"/>
            <p:cNvSpPr/>
            <p:nvPr/>
          </p:nvSpPr>
          <p:spPr>
            <a:xfrm>
              <a:off x="4417893" y="978407"/>
              <a:ext cx="45720" cy="2079051"/>
            </a:xfrm>
            <a:prstGeom prst="rect">
              <a:avLst/>
            </a:prstGeom>
            <a:solidFill>
              <a:schemeClr val="bg1">
                <a:lumMod val="65000"/>
                <a:alpha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2" name="Straight Connector 131"/>
            <p:cNvCxnSpPr/>
            <p:nvPr/>
          </p:nvCxnSpPr>
          <p:spPr>
            <a:xfrm>
              <a:off x="4413030" y="980087"/>
              <a:ext cx="0" cy="2075688"/>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33" name="Group 132"/>
          <p:cNvGrpSpPr>
            <a:grpSpLocks/>
          </p:cNvGrpSpPr>
          <p:nvPr/>
        </p:nvGrpSpPr>
        <p:grpSpPr>
          <a:xfrm>
            <a:off x="4782261" y="2880360"/>
            <a:ext cx="50583" cy="1828800"/>
            <a:chOff x="4413030" y="978407"/>
            <a:chExt cx="50583" cy="2079051"/>
          </a:xfrm>
        </p:grpSpPr>
        <p:sp>
          <p:nvSpPr>
            <p:cNvPr id="134" name="Rectangle 133"/>
            <p:cNvSpPr/>
            <p:nvPr/>
          </p:nvSpPr>
          <p:spPr>
            <a:xfrm>
              <a:off x="4417893" y="978407"/>
              <a:ext cx="45720" cy="2079051"/>
            </a:xfrm>
            <a:prstGeom prst="rect">
              <a:avLst/>
            </a:prstGeom>
            <a:solidFill>
              <a:schemeClr val="bg1">
                <a:lumMod val="65000"/>
                <a:alpha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5" name="Straight Connector 134"/>
            <p:cNvCxnSpPr/>
            <p:nvPr/>
          </p:nvCxnSpPr>
          <p:spPr>
            <a:xfrm>
              <a:off x="4413030" y="980087"/>
              <a:ext cx="0" cy="2075688"/>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36" name="Group 135"/>
          <p:cNvGrpSpPr>
            <a:grpSpLocks/>
          </p:cNvGrpSpPr>
          <p:nvPr/>
        </p:nvGrpSpPr>
        <p:grpSpPr>
          <a:xfrm>
            <a:off x="4836696" y="2880360"/>
            <a:ext cx="50583" cy="1828800"/>
            <a:chOff x="4413030" y="978407"/>
            <a:chExt cx="50583" cy="2079051"/>
          </a:xfrm>
        </p:grpSpPr>
        <p:sp>
          <p:nvSpPr>
            <p:cNvPr id="137" name="Rectangle 136"/>
            <p:cNvSpPr/>
            <p:nvPr/>
          </p:nvSpPr>
          <p:spPr>
            <a:xfrm>
              <a:off x="4417893" y="978407"/>
              <a:ext cx="45720" cy="2079051"/>
            </a:xfrm>
            <a:prstGeom prst="rect">
              <a:avLst/>
            </a:prstGeom>
            <a:solidFill>
              <a:schemeClr val="bg1">
                <a:lumMod val="65000"/>
                <a:alpha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8" name="Straight Connector 137"/>
            <p:cNvCxnSpPr/>
            <p:nvPr/>
          </p:nvCxnSpPr>
          <p:spPr>
            <a:xfrm>
              <a:off x="4413030" y="980087"/>
              <a:ext cx="0" cy="2075688"/>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39" name="Group 138"/>
          <p:cNvGrpSpPr>
            <a:grpSpLocks/>
          </p:cNvGrpSpPr>
          <p:nvPr/>
        </p:nvGrpSpPr>
        <p:grpSpPr>
          <a:xfrm>
            <a:off x="4889588" y="2880360"/>
            <a:ext cx="50583" cy="1828800"/>
            <a:chOff x="4413030" y="978407"/>
            <a:chExt cx="50583" cy="2079051"/>
          </a:xfrm>
        </p:grpSpPr>
        <p:sp>
          <p:nvSpPr>
            <p:cNvPr id="140" name="Rectangle 139"/>
            <p:cNvSpPr/>
            <p:nvPr/>
          </p:nvSpPr>
          <p:spPr>
            <a:xfrm>
              <a:off x="4417893" y="978407"/>
              <a:ext cx="45720" cy="2079051"/>
            </a:xfrm>
            <a:prstGeom prst="rect">
              <a:avLst/>
            </a:prstGeom>
            <a:solidFill>
              <a:schemeClr val="bg1">
                <a:lumMod val="65000"/>
                <a:alpha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1" name="Straight Connector 140"/>
            <p:cNvCxnSpPr/>
            <p:nvPr/>
          </p:nvCxnSpPr>
          <p:spPr>
            <a:xfrm>
              <a:off x="4413030" y="980087"/>
              <a:ext cx="0" cy="2075688"/>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42" name="Group 141"/>
          <p:cNvGrpSpPr>
            <a:grpSpLocks/>
          </p:cNvGrpSpPr>
          <p:nvPr/>
        </p:nvGrpSpPr>
        <p:grpSpPr>
          <a:xfrm>
            <a:off x="4937125" y="2880360"/>
            <a:ext cx="50583" cy="1828800"/>
            <a:chOff x="4413030" y="978407"/>
            <a:chExt cx="50583" cy="2079051"/>
          </a:xfrm>
        </p:grpSpPr>
        <p:sp>
          <p:nvSpPr>
            <p:cNvPr id="143" name="Rectangle 142"/>
            <p:cNvSpPr/>
            <p:nvPr/>
          </p:nvSpPr>
          <p:spPr>
            <a:xfrm>
              <a:off x="4417893" y="978407"/>
              <a:ext cx="45720" cy="2079051"/>
            </a:xfrm>
            <a:prstGeom prst="rect">
              <a:avLst/>
            </a:prstGeom>
            <a:solidFill>
              <a:schemeClr val="bg1">
                <a:lumMod val="65000"/>
                <a:alpha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4" name="Straight Connector 143"/>
            <p:cNvCxnSpPr/>
            <p:nvPr/>
          </p:nvCxnSpPr>
          <p:spPr>
            <a:xfrm>
              <a:off x="4413030" y="980087"/>
              <a:ext cx="0" cy="2075688"/>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373051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5"/>
                                        </p:tgtEl>
                                        <p:attrNameLst>
                                          <p:attrName>style.visibility</p:attrName>
                                        </p:attrNameLst>
                                      </p:cBhvr>
                                      <p:to>
                                        <p:strVal val="visible"/>
                                      </p:to>
                                    </p:set>
                                    <p:animEffect transition="in" filter="fade">
                                      <p:cBhvr>
                                        <p:cTn id="7" dur="500"/>
                                        <p:tgtEl>
                                          <p:spTgt spid="1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fade">
                                      <p:cBhvr>
                                        <p:cTn id="12" dur="500"/>
                                        <p:tgtEl>
                                          <p:spTgt spid="51"/>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500"/>
                                        <p:tgtEl>
                                          <p:spTgt spid="39"/>
                                        </p:tgtEl>
                                      </p:cBhvr>
                                    </p:animEffect>
                                  </p:childTnLst>
                                </p:cTn>
                              </p:par>
                            </p:childTnLst>
                          </p:cTn>
                        </p:par>
                        <p:par>
                          <p:cTn id="17" fill="hold">
                            <p:stCondLst>
                              <p:cond delay="1000"/>
                            </p:stCondLst>
                            <p:childTnLst>
                              <p:par>
                                <p:cTn id="18" presetID="16" presetClass="entr" presetSubtype="42" fill="hold" nodeType="after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barn(outHorizontal)">
                                      <p:cBhvr>
                                        <p:cTn id="20" dur="500"/>
                                        <p:tgtEl>
                                          <p:spTgt spid="32"/>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childTnLst>
                          </p:cTn>
                        </p:par>
                        <p:par>
                          <p:cTn id="25" fill="hold">
                            <p:stCondLst>
                              <p:cond delay="2000"/>
                            </p:stCondLst>
                            <p:childTnLst>
                              <p:par>
                                <p:cTn id="26" presetID="22" presetClass="entr" presetSubtype="1" fill="hold" nodeType="after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wipe(up)">
                                      <p:cBhvr>
                                        <p:cTn id="28" dur="500"/>
                                        <p:tgtEl>
                                          <p:spTgt spid="36"/>
                                        </p:tgtEl>
                                      </p:cBhvr>
                                    </p:animEffect>
                                  </p:childTnLst>
                                </p:cTn>
                              </p:par>
                            </p:childTnLst>
                          </p:cTn>
                        </p:par>
                        <p:par>
                          <p:cTn id="29" fill="hold">
                            <p:stCondLst>
                              <p:cond delay="2500"/>
                            </p:stCondLst>
                            <p:childTnLst>
                              <p:par>
                                <p:cTn id="30" presetID="22" presetClass="entr" presetSubtype="8"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500"/>
                                        <p:tgtEl>
                                          <p:spTgt spid="7"/>
                                        </p:tgtEl>
                                      </p:cBhvr>
                                    </p:animEffect>
                                  </p:childTnLst>
                                </p:cTn>
                              </p:par>
                            </p:childTnLst>
                          </p:cTn>
                        </p:par>
                        <p:par>
                          <p:cTn id="33" fill="hold">
                            <p:stCondLst>
                              <p:cond delay="3000"/>
                            </p:stCondLst>
                            <p:childTnLst>
                              <p:par>
                                <p:cTn id="34" presetID="16" presetClass="entr" presetSubtype="37" fill="hold" nodeType="after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barn(outVertical)">
                                      <p:cBhvr>
                                        <p:cTn id="36" dur="500"/>
                                        <p:tgtEl>
                                          <p:spTgt spid="22"/>
                                        </p:tgtEl>
                                      </p:cBhvr>
                                    </p:animEffect>
                                  </p:childTnLst>
                                </p:cTn>
                              </p:par>
                            </p:childTnLst>
                          </p:cTn>
                        </p:par>
                        <p:par>
                          <p:cTn id="37" fill="hold">
                            <p:stCondLst>
                              <p:cond delay="3500"/>
                            </p:stCondLst>
                            <p:childTnLst>
                              <p:par>
                                <p:cTn id="38" presetID="10" presetClass="entr" presetSubtype="0" fill="hold" grpId="0" nodeType="after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500"/>
                                        <p:tgtEl>
                                          <p:spTgt spid="30"/>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500"/>
                                        <p:tgtEl>
                                          <p:spTgt spid="6"/>
                                        </p:tgtEl>
                                      </p:cBhvr>
                                    </p:animEffect>
                                  </p:childTnLst>
                                </p:cTn>
                              </p:par>
                              <p:par>
                                <p:cTn id="46" presetID="10" presetClass="entr" presetSubtype="0" fill="hold" nodeType="with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fade">
                                      <p:cBhvr>
                                        <p:cTn id="48" dur="500"/>
                                        <p:tgtEl>
                                          <p:spTgt spid="33"/>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2"/>
                                        </p:tgtEl>
                                        <p:attrNameLst>
                                          <p:attrName>style.visibility</p:attrName>
                                        </p:attrNameLst>
                                      </p:cBhvr>
                                      <p:to>
                                        <p:strVal val="visible"/>
                                      </p:to>
                                    </p:set>
                                    <p:animEffect transition="in" filter="fade">
                                      <p:cBhvr>
                                        <p:cTn id="53" dur="500"/>
                                        <p:tgtEl>
                                          <p:spTgt spid="72"/>
                                        </p:tgtEl>
                                      </p:cBhvr>
                                    </p:animEffect>
                                  </p:childTnLst>
                                </p:cTn>
                              </p:par>
                            </p:childTnLst>
                          </p:cTn>
                        </p:par>
                        <p:par>
                          <p:cTn id="54" fill="hold">
                            <p:stCondLst>
                              <p:cond delay="500"/>
                            </p:stCondLst>
                            <p:childTnLst>
                              <p:par>
                                <p:cTn id="55" presetID="16" presetClass="entr" presetSubtype="37" fill="hold" nodeType="afterEffect">
                                  <p:stCondLst>
                                    <p:cond delay="0"/>
                                  </p:stCondLst>
                                  <p:childTnLst>
                                    <p:set>
                                      <p:cBhvr>
                                        <p:cTn id="56" dur="1" fill="hold">
                                          <p:stCondLst>
                                            <p:cond delay="0"/>
                                          </p:stCondLst>
                                        </p:cTn>
                                        <p:tgtEl>
                                          <p:spTgt spid="70"/>
                                        </p:tgtEl>
                                        <p:attrNameLst>
                                          <p:attrName>style.visibility</p:attrName>
                                        </p:attrNameLst>
                                      </p:cBhvr>
                                      <p:to>
                                        <p:strVal val="visible"/>
                                      </p:to>
                                    </p:set>
                                    <p:animEffect transition="in" filter="barn(outVertical)">
                                      <p:cBhvr>
                                        <p:cTn id="57" dur="500"/>
                                        <p:tgtEl>
                                          <p:spTgt spid="70"/>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53"/>
                                        </p:tgtEl>
                                        <p:attrNameLst>
                                          <p:attrName>style.visibility</p:attrName>
                                        </p:attrNameLst>
                                      </p:cBhvr>
                                      <p:to>
                                        <p:strVal val="visible"/>
                                      </p:to>
                                    </p:set>
                                    <p:animEffect transition="in" filter="fade">
                                      <p:cBhvr>
                                        <p:cTn id="60" dur="500"/>
                                        <p:tgtEl>
                                          <p:spTgt spid="53"/>
                                        </p:tgtEl>
                                      </p:cBhvr>
                                    </p:animEffect>
                                  </p:childTnLst>
                                </p:cTn>
                              </p:par>
                            </p:childTnLst>
                          </p:cTn>
                        </p:par>
                        <p:par>
                          <p:cTn id="61" fill="hold">
                            <p:stCondLst>
                              <p:cond delay="1000"/>
                            </p:stCondLst>
                            <p:childTnLst>
                              <p:par>
                                <p:cTn id="62" presetID="1" presetClass="entr" presetSubtype="0" fill="hold" nodeType="afterEffect">
                                  <p:stCondLst>
                                    <p:cond delay="0"/>
                                  </p:stCondLst>
                                  <p:childTnLst>
                                    <p:set>
                                      <p:cBhvr>
                                        <p:cTn id="63" dur="1" fill="hold">
                                          <p:stCondLst>
                                            <p:cond delay="0"/>
                                          </p:stCondLst>
                                        </p:cTn>
                                        <p:tgtEl>
                                          <p:spTgt spid="11"/>
                                        </p:tgtEl>
                                        <p:attrNameLst>
                                          <p:attrName>style.visibility</p:attrName>
                                        </p:attrNameLst>
                                      </p:cBhvr>
                                      <p:to>
                                        <p:strVal val="visible"/>
                                      </p:to>
                                    </p:set>
                                  </p:childTnLst>
                                </p:cTn>
                              </p:par>
                            </p:childTnLst>
                          </p:cTn>
                        </p:par>
                        <p:par>
                          <p:cTn id="64" fill="hold">
                            <p:stCondLst>
                              <p:cond delay="1000"/>
                            </p:stCondLst>
                            <p:childTnLst>
                              <p:par>
                                <p:cTn id="65" presetID="1" presetClass="entr" presetSubtype="0" fill="hold" nodeType="afterEffect">
                                  <p:stCondLst>
                                    <p:cond delay="500"/>
                                  </p:stCondLst>
                                  <p:childTnLst>
                                    <p:set>
                                      <p:cBhvr>
                                        <p:cTn id="66" dur="1" fill="hold">
                                          <p:stCondLst>
                                            <p:cond delay="0"/>
                                          </p:stCondLst>
                                        </p:cTn>
                                        <p:tgtEl>
                                          <p:spTgt spid="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37"/>
                                        </p:tgtEl>
                                        <p:attrNameLst>
                                          <p:attrName>style.visibility</p:attrName>
                                        </p:attrNameLst>
                                      </p:cBhvr>
                                      <p:to>
                                        <p:strVal val="visible"/>
                                      </p:to>
                                    </p:set>
                                    <p:animEffect transition="in" filter="fade">
                                      <p:cBhvr>
                                        <p:cTn id="71" dur="500"/>
                                        <p:tgtEl>
                                          <p:spTgt spid="37"/>
                                        </p:tgtEl>
                                      </p:cBhvr>
                                    </p:animEffect>
                                  </p:childTnLst>
                                </p:cTn>
                              </p:par>
                            </p:childTnLst>
                          </p:cTn>
                        </p:par>
                        <p:par>
                          <p:cTn id="72" fill="hold">
                            <p:stCondLst>
                              <p:cond delay="500"/>
                            </p:stCondLst>
                            <p:childTnLst>
                              <p:par>
                                <p:cTn id="73" presetID="10" presetClass="entr" presetSubtype="0" fill="hold" nodeType="afterEffect">
                                  <p:stCondLst>
                                    <p:cond delay="0"/>
                                  </p:stCondLst>
                                  <p:childTnLst>
                                    <p:set>
                                      <p:cBhvr>
                                        <p:cTn id="74" dur="1" fill="hold">
                                          <p:stCondLst>
                                            <p:cond delay="0"/>
                                          </p:stCondLst>
                                        </p:cTn>
                                        <p:tgtEl>
                                          <p:spTgt spid="78"/>
                                        </p:tgtEl>
                                        <p:attrNameLst>
                                          <p:attrName>style.visibility</p:attrName>
                                        </p:attrNameLst>
                                      </p:cBhvr>
                                      <p:to>
                                        <p:strVal val="visible"/>
                                      </p:to>
                                    </p:set>
                                    <p:animEffect transition="in" filter="fade">
                                      <p:cBhvr>
                                        <p:cTn id="75" dur="500"/>
                                        <p:tgtEl>
                                          <p:spTgt spid="78"/>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71"/>
                                        </p:tgtEl>
                                        <p:attrNameLst>
                                          <p:attrName>style.visibility</p:attrName>
                                        </p:attrNameLst>
                                      </p:cBhvr>
                                      <p:to>
                                        <p:strVal val="visible"/>
                                      </p:to>
                                    </p:set>
                                    <p:animEffect transition="in" filter="fade">
                                      <p:cBhvr>
                                        <p:cTn id="78" dur="500"/>
                                        <p:tgtEl>
                                          <p:spTgt spid="71"/>
                                        </p:tgtEl>
                                      </p:cBhvr>
                                    </p:animEffect>
                                  </p:childTnLst>
                                </p:cTn>
                              </p:par>
                            </p:childTnLst>
                          </p:cTn>
                        </p:par>
                        <p:par>
                          <p:cTn id="79" fill="hold">
                            <p:stCondLst>
                              <p:cond delay="1000"/>
                            </p:stCondLst>
                            <p:childTnLst>
                              <p:par>
                                <p:cTn id="80" presetID="10" presetClass="entr" presetSubtype="0" fill="hold" nodeType="afterEffect">
                                  <p:stCondLst>
                                    <p:cond delay="0"/>
                                  </p:stCondLst>
                                  <p:childTnLst>
                                    <p:set>
                                      <p:cBhvr>
                                        <p:cTn id="81" dur="1" fill="hold">
                                          <p:stCondLst>
                                            <p:cond delay="0"/>
                                          </p:stCondLst>
                                        </p:cTn>
                                        <p:tgtEl>
                                          <p:spTgt spid="45"/>
                                        </p:tgtEl>
                                        <p:attrNameLst>
                                          <p:attrName>style.visibility</p:attrName>
                                        </p:attrNameLst>
                                      </p:cBhvr>
                                      <p:to>
                                        <p:strVal val="visible"/>
                                      </p:to>
                                    </p:set>
                                    <p:animEffect transition="in" filter="fade">
                                      <p:cBhvr>
                                        <p:cTn id="82" dur="500"/>
                                        <p:tgtEl>
                                          <p:spTgt spid="45"/>
                                        </p:tgtEl>
                                      </p:cBhvr>
                                    </p:animEffect>
                                  </p:childTnLst>
                                </p:cTn>
                              </p:par>
                            </p:childTnLst>
                          </p:cTn>
                        </p:par>
                        <p:par>
                          <p:cTn id="83" fill="hold">
                            <p:stCondLst>
                              <p:cond delay="1500"/>
                            </p:stCondLst>
                            <p:childTnLst>
                              <p:par>
                                <p:cTn id="84" presetID="1" presetClass="entr" presetSubtype="0" fill="hold" grpId="0" nodeType="afterEffect">
                                  <p:stCondLst>
                                    <p:cond delay="0"/>
                                  </p:stCondLst>
                                  <p:childTnLst>
                                    <p:set>
                                      <p:cBhvr>
                                        <p:cTn id="85" dur="1" fill="hold">
                                          <p:stCondLst>
                                            <p:cond delay="0"/>
                                          </p:stCondLst>
                                        </p:cTn>
                                        <p:tgtEl>
                                          <p:spTgt spid="82"/>
                                        </p:tgtEl>
                                        <p:attrNameLst>
                                          <p:attrName>style.visibility</p:attrName>
                                        </p:attrNameLst>
                                      </p:cBhvr>
                                      <p:to>
                                        <p:strVal val="visible"/>
                                      </p:to>
                                    </p:set>
                                  </p:childTnLst>
                                </p:cTn>
                              </p:par>
                            </p:childTnLst>
                          </p:cTn>
                        </p:par>
                        <p:par>
                          <p:cTn id="86" fill="hold">
                            <p:stCondLst>
                              <p:cond delay="1500"/>
                            </p:stCondLst>
                            <p:childTnLst>
                              <p:par>
                                <p:cTn id="87" presetID="1" presetClass="entr" presetSubtype="0" fill="hold" nodeType="afterEffect">
                                  <p:stCondLst>
                                    <p:cond delay="100"/>
                                  </p:stCondLst>
                                  <p:childTnLst>
                                    <p:set>
                                      <p:cBhvr>
                                        <p:cTn id="88" dur="1" fill="hold">
                                          <p:stCondLst>
                                            <p:cond delay="0"/>
                                          </p:stCondLst>
                                        </p:cTn>
                                        <p:tgtEl>
                                          <p:spTgt spid="84"/>
                                        </p:tgtEl>
                                        <p:attrNameLst>
                                          <p:attrName>style.visibility</p:attrName>
                                        </p:attrNameLst>
                                      </p:cBhvr>
                                      <p:to>
                                        <p:strVal val="visible"/>
                                      </p:to>
                                    </p:set>
                                  </p:childTnLst>
                                </p:cTn>
                              </p:par>
                            </p:childTnLst>
                          </p:cTn>
                        </p:par>
                        <p:par>
                          <p:cTn id="89" fill="hold">
                            <p:stCondLst>
                              <p:cond delay="1600"/>
                            </p:stCondLst>
                            <p:childTnLst>
                              <p:par>
                                <p:cTn id="90" presetID="1" presetClass="entr" presetSubtype="0" fill="hold" nodeType="afterEffect">
                                  <p:stCondLst>
                                    <p:cond delay="100"/>
                                  </p:stCondLst>
                                  <p:childTnLst>
                                    <p:set>
                                      <p:cBhvr>
                                        <p:cTn id="91" dur="1" fill="hold">
                                          <p:stCondLst>
                                            <p:cond delay="0"/>
                                          </p:stCondLst>
                                        </p:cTn>
                                        <p:tgtEl>
                                          <p:spTgt spid="88"/>
                                        </p:tgtEl>
                                        <p:attrNameLst>
                                          <p:attrName>style.visibility</p:attrName>
                                        </p:attrNameLst>
                                      </p:cBhvr>
                                      <p:to>
                                        <p:strVal val="visible"/>
                                      </p:to>
                                    </p:set>
                                  </p:childTnLst>
                                </p:cTn>
                              </p:par>
                            </p:childTnLst>
                          </p:cTn>
                        </p:par>
                        <p:par>
                          <p:cTn id="92" fill="hold">
                            <p:stCondLst>
                              <p:cond delay="1700"/>
                            </p:stCondLst>
                            <p:childTnLst>
                              <p:par>
                                <p:cTn id="93" presetID="1" presetClass="entr" presetSubtype="0" fill="hold" nodeType="afterEffect">
                                  <p:stCondLst>
                                    <p:cond delay="100"/>
                                  </p:stCondLst>
                                  <p:childTnLst>
                                    <p:set>
                                      <p:cBhvr>
                                        <p:cTn id="94" dur="1" fill="hold">
                                          <p:stCondLst>
                                            <p:cond delay="0"/>
                                          </p:stCondLst>
                                        </p:cTn>
                                        <p:tgtEl>
                                          <p:spTgt spid="91"/>
                                        </p:tgtEl>
                                        <p:attrNameLst>
                                          <p:attrName>style.visibility</p:attrName>
                                        </p:attrNameLst>
                                      </p:cBhvr>
                                      <p:to>
                                        <p:strVal val="visible"/>
                                      </p:to>
                                    </p:set>
                                  </p:childTnLst>
                                </p:cTn>
                              </p:par>
                            </p:childTnLst>
                          </p:cTn>
                        </p:par>
                        <p:par>
                          <p:cTn id="95" fill="hold">
                            <p:stCondLst>
                              <p:cond delay="1800"/>
                            </p:stCondLst>
                            <p:childTnLst>
                              <p:par>
                                <p:cTn id="96" presetID="1" presetClass="entr" presetSubtype="0" fill="hold" nodeType="afterEffect">
                                  <p:stCondLst>
                                    <p:cond delay="100"/>
                                  </p:stCondLst>
                                  <p:childTnLst>
                                    <p:set>
                                      <p:cBhvr>
                                        <p:cTn id="97" dur="1" fill="hold">
                                          <p:stCondLst>
                                            <p:cond delay="0"/>
                                          </p:stCondLst>
                                        </p:cTn>
                                        <p:tgtEl>
                                          <p:spTgt spid="94"/>
                                        </p:tgtEl>
                                        <p:attrNameLst>
                                          <p:attrName>style.visibility</p:attrName>
                                        </p:attrNameLst>
                                      </p:cBhvr>
                                      <p:to>
                                        <p:strVal val="visible"/>
                                      </p:to>
                                    </p:set>
                                  </p:childTnLst>
                                </p:cTn>
                              </p:par>
                            </p:childTnLst>
                          </p:cTn>
                        </p:par>
                        <p:par>
                          <p:cTn id="98" fill="hold">
                            <p:stCondLst>
                              <p:cond delay="1900"/>
                            </p:stCondLst>
                            <p:childTnLst>
                              <p:par>
                                <p:cTn id="99" presetID="1" presetClass="entr" presetSubtype="0" fill="hold" nodeType="afterEffect">
                                  <p:stCondLst>
                                    <p:cond delay="100"/>
                                  </p:stCondLst>
                                  <p:childTnLst>
                                    <p:set>
                                      <p:cBhvr>
                                        <p:cTn id="100" dur="1" fill="hold">
                                          <p:stCondLst>
                                            <p:cond delay="0"/>
                                          </p:stCondLst>
                                        </p:cTn>
                                        <p:tgtEl>
                                          <p:spTgt spid="97"/>
                                        </p:tgtEl>
                                        <p:attrNameLst>
                                          <p:attrName>style.visibility</p:attrName>
                                        </p:attrNameLst>
                                      </p:cBhvr>
                                      <p:to>
                                        <p:strVal val="visible"/>
                                      </p:to>
                                    </p:set>
                                  </p:childTnLst>
                                </p:cTn>
                              </p:par>
                            </p:childTnLst>
                          </p:cTn>
                        </p:par>
                        <p:par>
                          <p:cTn id="101" fill="hold">
                            <p:stCondLst>
                              <p:cond delay="2000"/>
                            </p:stCondLst>
                            <p:childTnLst>
                              <p:par>
                                <p:cTn id="102" presetID="1" presetClass="entr" presetSubtype="0" fill="hold" nodeType="afterEffect">
                                  <p:stCondLst>
                                    <p:cond delay="100"/>
                                  </p:stCondLst>
                                  <p:childTnLst>
                                    <p:set>
                                      <p:cBhvr>
                                        <p:cTn id="103" dur="1" fill="hold">
                                          <p:stCondLst>
                                            <p:cond delay="0"/>
                                          </p:stCondLst>
                                        </p:cTn>
                                        <p:tgtEl>
                                          <p:spTgt spid="100"/>
                                        </p:tgtEl>
                                        <p:attrNameLst>
                                          <p:attrName>style.visibility</p:attrName>
                                        </p:attrNameLst>
                                      </p:cBhvr>
                                      <p:to>
                                        <p:strVal val="visible"/>
                                      </p:to>
                                    </p:set>
                                  </p:childTnLst>
                                </p:cTn>
                              </p:par>
                            </p:childTnLst>
                          </p:cTn>
                        </p:par>
                        <p:par>
                          <p:cTn id="104" fill="hold">
                            <p:stCondLst>
                              <p:cond delay="2100"/>
                            </p:stCondLst>
                            <p:childTnLst>
                              <p:par>
                                <p:cTn id="105" presetID="1" presetClass="entr" presetSubtype="0" fill="hold" nodeType="afterEffect">
                                  <p:stCondLst>
                                    <p:cond delay="100"/>
                                  </p:stCondLst>
                                  <p:childTnLst>
                                    <p:set>
                                      <p:cBhvr>
                                        <p:cTn id="106" dur="1" fill="hold">
                                          <p:stCondLst>
                                            <p:cond delay="0"/>
                                          </p:stCondLst>
                                        </p:cTn>
                                        <p:tgtEl>
                                          <p:spTgt spid="103"/>
                                        </p:tgtEl>
                                        <p:attrNameLst>
                                          <p:attrName>style.visibility</p:attrName>
                                        </p:attrNameLst>
                                      </p:cBhvr>
                                      <p:to>
                                        <p:strVal val="visible"/>
                                      </p:to>
                                    </p:set>
                                  </p:childTnLst>
                                </p:cTn>
                              </p:par>
                            </p:childTnLst>
                          </p:cTn>
                        </p:par>
                        <p:par>
                          <p:cTn id="107" fill="hold">
                            <p:stCondLst>
                              <p:cond delay="2200"/>
                            </p:stCondLst>
                            <p:childTnLst>
                              <p:par>
                                <p:cTn id="108" presetID="1" presetClass="entr" presetSubtype="0" fill="hold" nodeType="afterEffect">
                                  <p:stCondLst>
                                    <p:cond delay="100"/>
                                  </p:stCondLst>
                                  <p:childTnLst>
                                    <p:set>
                                      <p:cBhvr>
                                        <p:cTn id="109" dur="1" fill="hold">
                                          <p:stCondLst>
                                            <p:cond delay="0"/>
                                          </p:stCondLst>
                                        </p:cTn>
                                        <p:tgtEl>
                                          <p:spTgt spid="106"/>
                                        </p:tgtEl>
                                        <p:attrNameLst>
                                          <p:attrName>style.visibility</p:attrName>
                                        </p:attrNameLst>
                                      </p:cBhvr>
                                      <p:to>
                                        <p:strVal val="visible"/>
                                      </p:to>
                                    </p:set>
                                  </p:childTnLst>
                                </p:cTn>
                              </p:par>
                            </p:childTnLst>
                          </p:cTn>
                        </p:par>
                        <p:par>
                          <p:cTn id="110" fill="hold">
                            <p:stCondLst>
                              <p:cond delay="2300"/>
                            </p:stCondLst>
                            <p:childTnLst>
                              <p:par>
                                <p:cTn id="111" presetID="1" presetClass="entr" presetSubtype="0" fill="hold" nodeType="afterEffect">
                                  <p:stCondLst>
                                    <p:cond delay="100"/>
                                  </p:stCondLst>
                                  <p:childTnLst>
                                    <p:set>
                                      <p:cBhvr>
                                        <p:cTn id="112" dur="1" fill="hold">
                                          <p:stCondLst>
                                            <p:cond delay="0"/>
                                          </p:stCondLst>
                                        </p:cTn>
                                        <p:tgtEl>
                                          <p:spTgt spid="109"/>
                                        </p:tgtEl>
                                        <p:attrNameLst>
                                          <p:attrName>style.visibility</p:attrName>
                                        </p:attrNameLst>
                                      </p:cBhvr>
                                      <p:to>
                                        <p:strVal val="visible"/>
                                      </p:to>
                                    </p:set>
                                  </p:childTnLst>
                                </p:cTn>
                              </p:par>
                            </p:childTnLst>
                          </p:cTn>
                        </p:par>
                        <p:par>
                          <p:cTn id="113" fill="hold">
                            <p:stCondLst>
                              <p:cond delay="2400"/>
                            </p:stCondLst>
                            <p:childTnLst>
                              <p:par>
                                <p:cTn id="114" presetID="1" presetClass="entr" presetSubtype="0" fill="hold" nodeType="afterEffect">
                                  <p:stCondLst>
                                    <p:cond delay="100"/>
                                  </p:stCondLst>
                                  <p:childTnLst>
                                    <p:set>
                                      <p:cBhvr>
                                        <p:cTn id="115" dur="1" fill="hold">
                                          <p:stCondLst>
                                            <p:cond delay="0"/>
                                          </p:stCondLst>
                                        </p:cTn>
                                        <p:tgtEl>
                                          <p:spTgt spid="112"/>
                                        </p:tgtEl>
                                        <p:attrNameLst>
                                          <p:attrName>style.visibility</p:attrName>
                                        </p:attrNameLst>
                                      </p:cBhvr>
                                      <p:to>
                                        <p:strVal val="visible"/>
                                      </p:to>
                                    </p:set>
                                  </p:childTnLst>
                                </p:cTn>
                              </p:par>
                            </p:childTnLst>
                          </p:cTn>
                        </p:par>
                        <p:par>
                          <p:cTn id="116" fill="hold">
                            <p:stCondLst>
                              <p:cond delay="2500"/>
                            </p:stCondLst>
                            <p:childTnLst>
                              <p:par>
                                <p:cTn id="117" presetID="1" presetClass="entr" presetSubtype="0" fill="hold" nodeType="afterEffect">
                                  <p:stCondLst>
                                    <p:cond delay="100"/>
                                  </p:stCondLst>
                                  <p:childTnLst>
                                    <p:set>
                                      <p:cBhvr>
                                        <p:cTn id="118" dur="1" fill="hold">
                                          <p:stCondLst>
                                            <p:cond delay="0"/>
                                          </p:stCondLst>
                                        </p:cTn>
                                        <p:tgtEl>
                                          <p:spTgt spid="115"/>
                                        </p:tgtEl>
                                        <p:attrNameLst>
                                          <p:attrName>style.visibility</p:attrName>
                                        </p:attrNameLst>
                                      </p:cBhvr>
                                      <p:to>
                                        <p:strVal val="visible"/>
                                      </p:to>
                                    </p:set>
                                  </p:childTnLst>
                                </p:cTn>
                              </p:par>
                            </p:childTnLst>
                          </p:cTn>
                        </p:par>
                        <p:par>
                          <p:cTn id="119" fill="hold">
                            <p:stCondLst>
                              <p:cond delay="2600"/>
                            </p:stCondLst>
                            <p:childTnLst>
                              <p:par>
                                <p:cTn id="120" presetID="1" presetClass="entr" presetSubtype="0" fill="hold" nodeType="afterEffect">
                                  <p:stCondLst>
                                    <p:cond delay="100"/>
                                  </p:stCondLst>
                                  <p:childTnLst>
                                    <p:set>
                                      <p:cBhvr>
                                        <p:cTn id="121" dur="1" fill="hold">
                                          <p:stCondLst>
                                            <p:cond delay="0"/>
                                          </p:stCondLst>
                                        </p:cTn>
                                        <p:tgtEl>
                                          <p:spTgt spid="118"/>
                                        </p:tgtEl>
                                        <p:attrNameLst>
                                          <p:attrName>style.visibility</p:attrName>
                                        </p:attrNameLst>
                                      </p:cBhvr>
                                      <p:to>
                                        <p:strVal val="visible"/>
                                      </p:to>
                                    </p:set>
                                  </p:childTnLst>
                                </p:cTn>
                              </p:par>
                            </p:childTnLst>
                          </p:cTn>
                        </p:par>
                        <p:par>
                          <p:cTn id="122" fill="hold">
                            <p:stCondLst>
                              <p:cond delay="2700"/>
                            </p:stCondLst>
                            <p:childTnLst>
                              <p:par>
                                <p:cTn id="123" presetID="1" presetClass="entr" presetSubtype="0" fill="hold" nodeType="afterEffect">
                                  <p:stCondLst>
                                    <p:cond delay="100"/>
                                  </p:stCondLst>
                                  <p:childTnLst>
                                    <p:set>
                                      <p:cBhvr>
                                        <p:cTn id="124" dur="1" fill="hold">
                                          <p:stCondLst>
                                            <p:cond delay="0"/>
                                          </p:stCondLst>
                                        </p:cTn>
                                        <p:tgtEl>
                                          <p:spTgt spid="121"/>
                                        </p:tgtEl>
                                        <p:attrNameLst>
                                          <p:attrName>style.visibility</p:attrName>
                                        </p:attrNameLst>
                                      </p:cBhvr>
                                      <p:to>
                                        <p:strVal val="visible"/>
                                      </p:to>
                                    </p:set>
                                  </p:childTnLst>
                                </p:cTn>
                              </p:par>
                            </p:childTnLst>
                          </p:cTn>
                        </p:par>
                        <p:par>
                          <p:cTn id="125" fill="hold">
                            <p:stCondLst>
                              <p:cond delay="2800"/>
                            </p:stCondLst>
                            <p:childTnLst>
                              <p:par>
                                <p:cTn id="126" presetID="1" presetClass="entr" presetSubtype="0" fill="hold" nodeType="afterEffect">
                                  <p:stCondLst>
                                    <p:cond delay="100"/>
                                  </p:stCondLst>
                                  <p:childTnLst>
                                    <p:set>
                                      <p:cBhvr>
                                        <p:cTn id="127" dur="1" fill="hold">
                                          <p:stCondLst>
                                            <p:cond delay="0"/>
                                          </p:stCondLst>
                                        </p:cTn>
                                        <p:tgtEl>
                                          <p:spTgt spid="124"/>
                                        </p:tgtEl>
                                        <p:attrNameLst>
                                          <p:attrName>style.visibility</p:attrName>
                                        </p:attrNameLst>
                                      </p:cBhvr>
                                      <p:to>
                                        <p:strVal val="visible"/>
                                      </p:to>
                                    </p:set>
                                  </p:childTnLst>
                                </p:cTn>
                              </p:par>
                            </p:childTnLst>
                          </p:cTn>
                        </p:par>
                        <p:par>
                          <p:cTn id="128" fill="hold">
                            <p:stCondLst>
                              <p:cond delay="2900"/>
                            </p:stCondLst>
                            <p:childTnLst>
                              <p:par>
                                <p:cTn id="129" presetID="1" presetClass="entr" presetSubtype="0" fill="hold" nodeType="afterEffect">
                                  <p:stCondLst>
                                    <p:cond delay="100"/>
                                  </p:stCondLst>
                                  <p:childTnLst>
                                    <p:set>
                                      <p:cBhvr>
                                        <p:cTn id="130" dur="1" fill="hold">
                                          <p:stCondLst>
                                            <p:cond delay="0"/>
                                          </p:stCondLst>
                                        </p:cTn>
                                        <p:tgtEl>
                                          <p:spTgt spid="127"/>
                                        </p:tgtEl>
                                        <p:attrNameLst>
                                          <p:attrName>style.visibility</p:attrName>
                                        </p:attrNameLst>
                                      </p:cBhvr>
                                      <p:to>
                                        <p:strVal val="visible"/>
                                      </p:to>
                                    </p:set>
                                  </p:childTnLst>
                                </p:cTn>
                              </p:par>
                            </p:childTnLst>
                          </p:cTn>
                        </p:par>
                        <p:par>
                          <p:cTn id="131" fill="hold">
                            <p:stCondLst>
                              <p:cond delay="3000"/>
                            </p:stCondLst>
                            <p:childTnLst>
                              <p:par>
                                <p:cTn id="132" presetID="1" presetClass="entr" presetSubtype="0" fill="hold" nodeType="afterEffect">
                                  <p:stCondLst>
                                    <p:cond delay="100"/>
                                  </p:stCondLst>
                                  <p:childTnLst>
                                    <p:set>
                                      <p:cBhvr>
                                        <p:cTn id="133" dur="1" fill="hold">
                                          <p:stCondLst>
                                            <p:cond delay="0"/>
                                          </p:stCondLst>
                                        </p:cTn>
                                        <p:tgtEl>
                                          <p:spTgt spid="130"/>
                                        </p:tgtEl>
                                        <p:attrNameLst>
                                          <p:attrName>style.visibility</p:attrName>
                                        </p:attrNameLst>
                                      </p:cBhvr>
                                      <p:to>
                                        <p:strVal val="visible"/>
                                      </p:to>
                                    </p:set>
                                  </p:childTnLst>
                                </p:cTn>
                              </p:par>
                            </p:childTnLst>
                          </p:cTn>
                        </p:par>
                        <p:par>
                          <p:cTn id="134" fill="hold">
                            <p:stCondLst>
                              <p:cond delay="3100"/>
                            </p:stCondLst>
                            <p:childTnLst>
                              <p:par>
                                <p:cTn id="135" presetID="1" presetClass="entr" presetSubtype="0" fill="hold" nodeType="afterEffect">
                                  <p:stCondLst>
                                    <p:cond delay="100"/>
                                  </p:stCondLst>
                                  <p:childTnLst>
                                    <p:set>
                                      <p:cBhvr>
                                        <p:cTn id="136" dur="1" fill="hold">
                                          <p:stCondLst>
                                            <p:cond delay="0"/>
                                          </p:stCondLst>
                                        </p:cTn>
                                        <p:tgtEl>
                                          <p:spTgt spid="133"/>
                                        </p:tgtEl>
                                        <p:attrNameLst>
                                          <p:attrName>style.visibility</p:attrName>
                                        </p:attrNameLst>
                                      </p:cBhvr>
                                      <p:to>
                                        <p:strVal val="visible"/>
                                      </p:to>
                                    </p:set>
                                  </p:childTnLst>
                                </p:cTn>
                              </p:par>
                            </p:childTnLst>
                          </p:cTn>
                        </p:par>
                        <p:par>
                          <p:cTn id="137" fill="hold">
                            <p:stCondLst>
                              <p:cond delay="3200"/>
                            </p:stCondLst>
                            <p:childTnLst>
                              <p:par>
                                <p:cTn id="138" presetID="1" presetClass="entr" presetSubtype="0" fill="hold" nodeType="afterEffect">
                                  <p:stCondLst>
                                    <p:cond delay="100"/>
                                  </p:stCondLst>
                                  <p:childTnLst>
                                    <p:set>
                                      <p:cBhvr>
                                        <p:cTn id="139" dur="1" fill="hold">
                                          <p:stCondLst>
                                            <p:cond delay="0"/>
                                          </p:stCondLst>
                                        </p:cTn>
                                        <p:tgtEl>
                                          <p:spTgt spid="136"/>
                                        </p:tgtEl>
                                        <p:attrNameLst>
                                          <p:attrName>style.visibility</p:attrName>
                                        </p:attrNameLst>
                                      </p:cBhvr>
                                      <p:to>
                                        <p:strVal val="visible"/>
                                      </p:to>
                                    </p:set>
                                  </p:childTnLst>
                                </p:cTn>
                              </p:par>
                            </p:childTnLst>
                          </p:cTn>
                        </p:par>
                        <p:par>
                          <p:cTn id="140" fill="hold">
                            <p:stCondLst>
                              <p:cond delay="3300"/>
                            </p:stCondLst>
                            <p:childTnLst>
                              <p:par>
                                <p:cTn id="141" presetID="1" presetClass="entr" presetSubtype="0" fill="hold" nodeType="afterEffect">
                                  <p:stCondLst>
                                    <p:cond delay="100"/>
                                  </p:stCondLst>
                                  <p:childTnLst>
                                    <p:set>
                                      <p:cBhvr>
                                        <p:cTn id="142" dur="1" fill="hold">
                                          <p:stCondLst>
                                            <p:cond delay="0"/>
                                          </p:stCondLst>
                                        </p:cTn>
                                        <p:tgtEl>
                                          <p:spTgt spid="139"/>
                                        </p:tgtEl>
                                        <p:attrNameLst>
                                          <p:attrName>style.visibility</p:attrName>
                                        </p:attrNameLst>
                                      </p:cBhvr>
                                      <p:to>
                                        <p:strVal val="visible"/>
                                      </p:to>
                                    </p:set>
                                  </p:childTnLst>
                                </p:cTn>
                              </p:par>
                            </p:childTnLst>
                          </p:cTn>
                        </p:par>
                        <p:par>
                          <p:cTn id="143" fill="hold">
                            <p:stCondLst>
                              <p:cond delay="3400"/>
                            </p:stCondLst>
                            <p:childTnLst>
                              <p:par>
                                <p:cTn id="144" presetID="1" presetClass="entr" presetSubtype="0" fill="hold" nodeType="afterEffect">
                                  <p:stCondLst>
                                    <p:cond delay="100"/>
                                  </p:stCondLst>
                                  <p:childTnLst>
                                    <p:set>
                                      <p:cBhvr>
                                        <p:cTn id="145" dur="1" fill="hold">
                                          <p:stCondLst>
                                            <p:cond delay="0"/>
                                          </p:stCondLst>
                                        </p:cTn>
                                        <p:tgtEl>
                                          <p:spTgt spid="142"/>
                                        </p:tgtEl>
                                        <p:attrNameLst>
                                          <p:attrName>style.visibility</p:attrName>
                                        </p:attrNameLst>
                                      </p:cBhvr>
                                      <p:to>
                                        <p:strVal val="visible"/>
                                      </p:to>
                                    </p:set>
                                  </p:childTnLst>
                                </p:cTn>
                              </p:par>
                            </p:childTnLst>
                          </p:cTn>
                        </p:par>
                      </p:childTnLst>
                    </p:cTn>
                  </p:par>
                  <p:par>
                    <p:cTn id="146" fill="hold">
                      <p:stCondLst>
                        <p:cond delay="indefinite"/>
                      </p:stCondLst>
                      <p:childTnLst>
                        <p:par>
                          <p:cTn id="147" fill="hold">
                            <p:stCondLst>
                              <p:cond delay="0"/>
                            </p:stCondLst>
                            <p:childTnLst>
                              <p:par>
                                <p:cTn id="148" presetID="1" presetClass="mediacall" presetSubtype="0" fill="hold" nodeType="clickEffect">
                                  <p:stCondLst>
                                    <p:cond delay="0"/>
                                  </p:stCondLst>
                                  <p:childTnLst>
                                    <p:cmd type="call" cmd="playFrom(0.0)">
                                      <p:cBhvr>
                                        <p:cTn id="149" dur="5000" fill="hold"/>
                                        <p:tgtEl>
                                          <p:spTgt spid="37"/>
                                        </p:tgtEl>
                                      </p:cBhvr>
                                    </p:cmd>
                                  </p:childTnLst>
                                </p:cTn>
                              </p:par>
                              <p:par>
                                <p:cTn id="150" presetID="1" presetClass="mediacall" presetSubtype="0" fill="hold" nodeType="withEffect">
                                  <p:stCondLst>
                                    <p:cond delay="0"/>
                                  </p:stCondLst>
                                  <p:childTnLst>
                                    <p:cmd type="call" cmd="playFrom(0.0)">
                                      <p:cBhvr>
                                        <p:cTn id="151" dur="6666" fill="hold"/>
                                        <p:tgtEl>
                                          <p:spTgt spid="6"/>
                                        </p:tgtEl>
                                      </p:cBhvr>
                                    </p:cmd>
                                  </p:childTnLst>
                                </p:cTn>
                              </p:par>
                            </p:childTnLst>
                          </p:cTn>
                        </p:par>
                        <p:par>
                          <p:cTn id="152" fill="hold">
                            <p:stCondLst>
                              <p:cond delay="6666"/>
                            </p:stCondLst>
                            <p:childTnLst>
                              <p:par>
                                <p:cTn id="153" presetID="1" presetClass="mediacall" presetSubtype="0" fill="hold" nodeType="afterEffect">
                                  <p:stCondLst>
                                    <p:cond delay="250"/>
                                  </p:stCondLst>
                                  <p:childTnLst>
                                    <p:cmd type="call" cmd="playFrom(0.0)">
                                      <p:cBhvr>
                                        <p:cTn id="154" dur="5000" fill="hold"/>
                                        <p:tgtEl>
                                          <p:spTgt spid="37"/>
                                        </p:tgtEl>
                                      </p:cBhvr>
                                    </p:cmd>
                                  </p:childTnLst>
                                </p:cTn>
                              </p:par>
                              <p:par>
                                <p:cTn id="155" presetID="1" presetClass="mediacall" presetSubtype="0" fill="hold" nodeType="withEffect">
                                  <p:stCondLst>
                                    <p:cond delay="250"/>
                                  </p:stCondLst>
                                  <p:childTnLst>
                                    <p:cmd type="call" cmd="playFrom(0.0)">
                                      <p:cBhvr>
                                        <p:cTn id="156" dur="6666" fill="hold"/>
                                        <p:tgtEl>
                                          <p:spTgt spid="6"/>
                                        </p:tgtEl>
                                      </p:cBhvr>
                                    </p:cmd>
                                  </p:childTnLst>
                                </p:cTn>
                              </p:par>
                            </p:childTnLst>
                          </p:cTn>
                        </p:par>
                        <p:par>
                          <p:cTn id="157" fill="hold">
                            <p:stCondLst>
                              <p:cond delay="13582"/>
                            </p:stCondLst>
                            <p:childTnLst>
                              <p:par>
                                <p:cTn id="158" presetID="1" presetClass="mediacall" presetSubtype="0" fill="hold" nodeType="afterEffect">
                                  <p:stCondLst>
                                    <p:cond delay="250"/>
                                  </p:stCondLst>
                                  <p:childTnLst>
                                    <p:cmd type="call" cmd="playFrom(0.0)">
                                      <p:cBhvr>
                                        <p:cTn id="159" dur="5000" fill="hold"/>
                                        <p:tgtEl>
                                          <p:spTgt spid="37"/>
                                        </p:tgtEl>
                                      </p:cBhvr>
                                    </p:cmd>
                                  </p:childTnLst>
                                </p:cTn>
                              </p:par>
                              <p:par>
                                <p:cTn id="160" presetID="1" presetClass="mediacall" presetSubtype="0" fill="hold" nodeType="withEffect">
                                  <p:stCondLst>
                                    <p:cond delay="250"/>
                                  </p:stCondLst>
                                  <p:childTnLst>
                                    <p:cmd type="call" cmd="playFrom(0.0)">
                                      <p:cBhvr>
                                        <p:cTn id="161" dur="66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par>
              <p:cTn id="162"/>
            </p:par>
            <p:par>
              <p:cTn id="163"/>
            </p:par>
            <p:par>
              <p:cTn id="164"/>
            </p:par>
            <p:par>
              <p:cTn id="165"/>
            </p:par>
            <p:par>
              <p:cTn id="166"/>
            </p:par>
            <p:video>
              <p:cMediaNode vol="80000">
                <p:cTn id="167" fill="remove" display="0">
                  <p:stCondLst>
                    <p:cond delay="indefinite"/>
                  </p:stCondLst>
                </p:cTn>
                <p:tgtEl>
                  <p:spTgt spid="37"/>
                </p:tgtEl>
              </p:cMediaNode>
            </p:video>
            <p:video>
              <p:cMediaNode vol="80000">
                <p:cTn id="168" fill="hold" display="0">
                  <p:stCondLst>
                    <p:cond delay="indefinite"/>
                  </p:stCondLst>
                </p:cTn>
                <p:tgtEl>
                  <p:spTgt spid="6"/>
                </p:tgtEl>
              </p:cMediaNode>
            </p:video>
          </p:childTnLst>
        </p:cTn>
      </p:par>
    </p:tnLst>
    <p:bldLst>
      <p:bldP spid="72" grpId="0" animBg="1"/>
      <p:bldP spid="30" grpId="0"/>
      <p:bldP spid="31" grpId="0"/>
      <p:bldP spid="53" grpId="0"/>
      <p:bldP spid="51" grpId="0" animBg="1"/>
      <p:bldP spid="71" grpId="0" animBg="1"/>
      <p:bldP spid="8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21792"/>
          </a:xfrm>
        </p:spPr>
        <p:txBody>
          <a:bodyPr>
            <a:noAutofit/>
          </a:bodyPr>
          <a:lstStyle/>
          <a:p>
            <a:r>
              <a:rPr lang="en-US" dirty="0" smtClean="0"/>
              <a:t>Material properties</a:t>
            </a:r>
            <a:endParaRPr lang="en-US" dirty="0"/>
          </a:p>
        </p:txBody>
      </p:sp>
      <p:grpSp>
        <p:nvGrpSpPr>
          <p:cNvPr id="5" name="Group 4"/>
          <p:cNvGrpSpPr/>
          <p:nvPr/>
        </p:nvGrpSpPr>
        <p:grpSpPr>
          <a:xfrm>
            <a:off x="326571" y="1178434"/>
            <a:ext cx="2748643" cy="3214009"/>
            <a:chOff x="326570" y="1435608"/>
            <a:chExt cx="2748643" cy="3214009"/>
          </a:xfrm>
        </p:grpSpPr>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l="13742" r="11110"/>
            <a:stretch/>
          </p:blipFill>
          <p:spPr>
            <a:xfrm>
              <a:off x="326570" y="1435608"/>
              <a:ext cx="2748643" cy="2743200"/>
            </a:xfrm>
            <a:prstGeom prst="rect">
              <a:avLst/>
            </a:prstGeom>
            <a:ln w="12700">
              <a:solidFill>
                <a:schemeClr val="bg1"/>
              </a:solidFill>
            </a:ln>
          </p:spPr>
        </p:pic>
        <p:sp>
          <p:nvSpPr>
            <p:cNvPr id="21" name="Rectangle 20"/>
            <p:cNvSpPr/>
            <p:nvPr/>
          </p:nvSpPr>
          <p:spPr>
            <a:xfrm>
              <a:off x="425451" y="4187952"/>
              <a:ext cx="2558668" cy="461665"/>
            </a:xfrm>
            <a:prstGeom prst="rect">
              <a:avLst/>
            </a:prstGeom>
          </p:spPr>
          <p:txBody>
            <a:bodyPr wrap="square">
              <a:spAutoFit/>
            </a:bodyPr>
            <a:lstStyle/>
            <a:p>
              <a:pPr lvl="0" algn="ctr">
                <a:spcBef>
                  <a:spcPct val="20000"/>
                </a:spcBef>
              </a:pPr>
              <a:r>
                <a:rPr lang="en-US" sz="2400" dirty="0">
                  <a:solidFill>
                    <a:schemeClr val="bg1"/>
                  </a:solidFill>
                </a:rPr>
                <a:t>birefringence</a:t>
              </a:r>
            </a:p>
          </p:txBody>
        </p:sp>
      </p:grpSp>
      <p:grpSp>
        <p:nvGrpSpPr>
          <p:cNvPr id="3" name="Group 2"/>
          <p:cNvGrpSpPr/>
          <p:nvPr/>
        </p:nvGrpSpPr>
        <p:grpSpPr>
          <a:xfrm>
            <a:off x="3432491" y="1178434"/>
            <a:ext cx="2353989" cy="3214009"/>
            <a:chOff x="3482188" y="1360514"/>
            <a:chExt cx="2353989" cy="3214009"/>
          </a:xfrm>
        </p:grpSpPr>
        <p:pic>
          <p:nvPicPr>
            <p:cNvPr id="39" name="Picture 38"/>
            <p:cNvPicPr>
              <a:picLocks noChangeAspect="1"/>
            </p:cNvPicPr>
            <p:nvPr/>
          </p:nvPicPr>
          <p:blipFill rotWithShape="1">
            <a:blip r:embed="rId4" cstate="print">
              <a:extLst>
                <a:ext uri="{28A0092B-C50C-407E-A947-70E740481C1C}">
                  <a14:useLocalDpi xmlns:a14="http://schemas.microsoft.com/office/drawing/2010/main" val="0"/>
                </a:ext>
              </a:extLst>
            </a:blip>
            <a:srcRect r="20912"/>
            <a:stretch/>
          </p:blipFill>
          <p:spPr>
            <a:xfrm>
              <a:off x="3482188" y="1360514"/>
              <a:ext cx="2353989" cy="2743200"/>
            </a:xfrm>
            <a:prstGeom prst="rect">
              <a:avLst/>
            </a:prstGeom>
            <a:ln w="12700">
              <a:solidFill>
                <a:schemeClr val="bg1"/>
              </a:solidFill>
            </a:ln>
          </p:spPr>
        </p:pic>
        <p:sp>
          <p:nvSpPr>
            <p:cNvPr id="40" name="Rectangle 39"/>
            <p:cNvSpPr/>
            <p:nvPr/>
          </p:nvSpPr>
          <p:spPr>
            <a:xfrm>
              <a:off x="3580299" y="4112858"/>
              <a:ext cx="2082798" cy="461665"/>
            </a:xfrm>
            <a:prstGeom prst="rect">
              <a:avLst/>
            </a:prstGeom>
          </p:spPr>
          <p:txBody>
            <a:bodyPr wrap="square">
              <a:spAutoFit/>
            </a:bodyPr>
            <a:lstStyle/>
            <a:p>
              <a:pPr lvl="0" algn="ctr">
                <a:spcBef>
                  <a:spcPct val="20000"/>
                </a:spcBef>
              </a:pPr>
              <a:r>
                <a:rPr lang="en-US" sz="2400" dirty="0">
                  <a:solidFill>
                    <a:schemeClr val="bg1"/>
                  </a:solidFill>
                </a:rPr>
                <a:t>dispersion</a:t>
              </a:r>
            </a:p>
          </p:txBody>
        </p:sp>
      </p:grpSp>
      <p:sp>
        <p:nvSpPr>
          <p:cNvPr id="12" name="Rectangle 11"/>
          <p:cNvSpPr>
            <a:spLocks/>
          </p:cNvSpPr>
          <p:nvPr/>
        </p:nvSpPr>
        <p:spPr>
          <a:xfrm>
            <a:off x="3432491" y="1177598"/>
            <a:ext cx="2353989" cy="2753687"/>
          </a:xfrm>
          <a:prstGeom prst="rect">
            <a:avLst/>
          </a:prstGeom>
          <a:noFill/>
          <a:ln w="22225" cap="sq">
            <a:solidFill>
              <a:srgbClr val="FFFF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6143757" y="1178434"/>
            <a:ext cx="2756073" cy="3214009"/>
            <a:chOff x="6106982" y="1435404"/>
            <a:chExt cx="2756073" cy="3214009"/>
          </a:xfrm>
        </p:grpSpPr>
        <p:sp>
          <p:nvSpPr>
            <p:cNvPr id="38" name="Rectangle 37"/>
            <p:cNvSpPr/>
            <p:nvPr/>
          </p:nvSpPr>
          <p:spPr>
            <a:xfrm>
              <a:off x="6189387" y="4187748"/>
              <a:ext cx="2591265" cy="461665"/>
            </a:xfrm>
            <a:prstGeom prst="rect">
              <a:avLst/>
            </a:prstGeom>
          </p:spPr>
          <p:txBody>
            <a:bodyPr wrap="square">
              <a:spAutoFit/>
            </a:bodyPr>
            <a:lstStyle/>
            <a:p>
              <a:pPr lvl="0" algn="ctr">
                <a:spcBef>
                  <a:spcPct val="20000"/>
                </a:spcBef>
              </a:pPr>
              <a:r>
                <a:rPr lang="en-US" sz="2400" dirty="0">
                  <a:solidFill>
                    <a:schemeClr val="bg1"/>
                  </a:solidFill>
                </a:rPr>
                <a:t>scattering</a:t>
              </a:r>
            </a:p>
          </p:txBody>
        </p:sp>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21956" t="16357" r="22025" b="-1"/>
            <a:stretch/>
          </p:blipFill>
          <p:spPr>
            <a:xfrm>
              <a:off x="6106982" y="1435404"/>
              <a:ext cx="2756073" cy="2743404"/>
            </a:xfrm>
            <a:prstGeom prst="rect">
              <a:avLst/>
            </a:prstGeom>
            <a:ln w="12700">
              <a:solidFill>
                <a:srgbClr val="FFFFFF"/>
              </a:solidFill>
            </a:ln>
          </p:spPr>
        </p:pic>
      </p:grpSp>
    </p:spTree>
    <p:extLst>
      <p:ext uri="{BB962C8B-B14F-4D97-AF65-F5344CB8AC3E}">
        <p14:creationId xmlns:p14="http://schemas.microsoft.com/office/powerpoint/2010/main" val="18563454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par>
              <p:cTn id="21"/>
            </p:par>
            <p:par>
              <p:cTn id="22"/>
            </p:par>
            <p:par>
              <p:cTn id="23"/>
            </p:par>
            <p:par>
              <p:cTn id="24"/>
            </p:par>
            <p:par>
              <p:cTn id="25"/>
            </p:par>
          </p:childTnLst>
        </p:cTn>
      </p:par>
    </p:tnLst>
    <p:bldLst>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dispersion_alpha">
            <a:hlinkClick r:id="" action="ppaction://media"/>
          </p:cNvPr>
          <p:cNvPicPr>
            <a:picLocks noChangeAspect="1"/>
          </p:cNvPicPr>
          <p:nvPr>
            <a:videoFile r:link="rId1"/>
            <p:extLst>
              <p:ext uri="{DAA4B4D4-6D71-4841-9C94-3DE7FCFB9230}">
                <p14:media xmlns:p14="http://schemas.microsoft.com/office/powerpoint/2010/main" r:embed="rId2">
                  <p14:trim st="3000" end="2833.3334"/>
                </p14:media>
              </p:ext>
            </p:extLst>
          </p:nvPr>
        </p:nvPicPr>
        <p:blipFill rotWithShape="1">
          <a:blip r:embed="rId6"/>
          <a:srcRect l="19780" r="25127" b="65246"/>
          <a:stretch>
            <a:fillRect/>
          </a:stretch>
        </p:blipFill>
        <p:spPr>
          <a:xfrm>
            <a:off x="6163056" y="3084195"/>
            <a:ext cx="2679192" cy="1124934"/>
          </a:xfrm>
          <a:prstGeom prst="rect">
            <a:avLst/>
          </a:prstGeom>
          <a:ln w="12700">
            <a:solidFill>
              <a:schemeClr val="bg1"/>
            </a:solidFill>
          </a:ln>
        </p:spPr>
      </p:pic>
      <p:pic>
        <p:nvPicPr>
          <p:cNvPr id="5" name="dispersion_lowres_alpha">
            <a:hlinkClick r:id="" action="ppaction://media"/>
          </p:cNvPr>
          <p:cNvPicPr>
            <a:picLocks noChangeAspect="1"/>
          </p:cNvPicPr>
          <p:nvPr>
            <a:videoFile r:link="rId1"/>
            <p:extLst>
              <p:ext uri="{DAA4B4D4-6D71-4841-9C94-3DE7FCFB9230}">
                <p14:media xmlns:p14="http://schemas.microsoft.com/office/powerpoint/2010/main" r:embed="rId3">
                  <p14:trim end="5833.3334"/>
                </p14:media>
              </p:ext>
            </p:extLst>
          </p:nvPr>
        </p:nvPicPr>
        <p:blipFill rotWithShape="1">
          <a:blip r:embed="rId7"/>
          <a:srcRect l="19781" r="25237" b="65078"/>
          <a:stretch>
            <a:fillRect/>
          </a:stretch>
        </p:blipFill>
        <p:spPr>
          <a:xfrm>
            <a:off x="6163056" y="938404"/>
            <a:ext cx="2679192" cy="1132667"/>
          </a:xfrm>
          <a:prstGeom prst="rect">
            <a:avLst/>
          </a:prstGeom>
          <a:ln w="12700">
            <a:solidFill>
              <a:schemeClr val="bg1"/>
            </a:solidFill>
          </a:ln>
        </p:spPr>
      </p:pic>
      <p:pic>
        <p:nvPicPr>
          <p:cNvPr id="59" name="Picture 58"/>
          <p:cNvPicPr>
            <a:picLocks noChangeAspect="1"/>
          </p:cNvPicPr>
          <p:nvPr/>
        </p:nvPicPr>
        <p:blipFill rotWithShape="1">
          <a:blip r:embed="rId8" cstate="print">
            <a:extLst>
              <a:ext uri="{28A0092B-C50C-407E-A947-70E740481C1C}">
                <a14:useLocalDpi xmlns:a14="http://schemas.microsoft.com/office/drawing/2010/main" val="0"/>
              </a:ext>
            </a:extLst>
          </a:blip>
          <a:srcRect l="19689" r="24958" b="64841"/>
          <a:stretch/>
        </p:blipFill>
        <p:spPr>
          <a:xfrm>
            <a:off x="309982" y="1116942"/>
            <a:ext cx="2679192" cy="1132666"/>
          </a:xfrm>
          <a:prstGeom prst="rect">
            <a:avLst/>
          </a:prstGeom>
          <a:ln>
            <a:solidFill>
              <a:schemeClr val="bg1"/>
            </a:solidFill>
          </a:ln>
        </p:spPr>
      </p:pic>
      <p:cxnSp>
        <p:nvCxnSpPr>
          <p:cNvPr id="89" name="Straight Connector 88"/>
          <p:cNvCxnSpPr/>
          <p:nvPr/>
        </p:nvCxnSpPr>
        <p:spPr>
          <a:xfrm rot="5400000" flipH="1" flipV="1">
            <a:off x="3523519" y="1889379"/>
            <a:ext cx="837826" cy="0"/>
          </a:xfrm>
          <a:prstGeom prst="line">
            <a:avLst/>
          </a:prstGeom>
          <a:ln w="38100">
            <a:solidFill>
              <a:srgbClr val="E46E0E"/>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V="1">
            <a:off x="4749941" y="1254962"/>
            <a:ext cx="0" cy="106783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flipV="1">
            <a:off x="4788041" y="1254962"/>
            <a:ext cx="0" cy="106783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0" y="0"/>
            <a:ext cx="9144000" cy="621792"/>
          </a:xfrm>
        </p:spPr>
        <p:txBody>
          <a:bodyPr>
            <a:noAutofit/>
          </a:bodyPr>
          <a:lstStyle/>
          <a:p>
            <a:r>
              <a:rPr lang="en-US" dirty="0" smtClean="0"/>
              <a:t>Dispersion</a:t>
            </a:r>
            <a:endParaRPr lang="en-US" dirty="0"/>
          </a:p>
        </p:txBody>
      </p:sp>
      <p:pic>
        <p:nvPicPr>
          <p:cNvPr id="62" name="Picture 6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4420" y="2820577"/>
            <a:ext cx="2697480" cy="1677298"/>
          </a:xfrm>
          <a:prstGeom prst="rect">
            <a:avLst/>
          </a:prstGeom>
          <a:ln w="12700">
            <a:solidFill>
              <a:schemeClr val="bg1"/>
            </a:solidFill>
          </a:ln>
        </p:spPr>
      </p:pic>
      <p:sp>
        <p:nvSpPr>
          <p:cNvPr id="63" name="Rectangle 62"/>
          <p:cNvSpPr/>
          <p:nvPr/>
        </p:nvSpPr>
        <p:spPr>
          <a:xfrm>
            <a:off x="271924" y="3099085"/>
            <a:ext cx="1289476" cy="400110"/>
          </a:xfrm>
          <a:prstGeom prst="rect">
            <a:avLst/>
          </a:prstGeom>
        </p:spPr>
        <p:txBody>
          <a:bodyPr wrap="square">
            <a:spAutoFit/>
          </a:bodyPr>
          <a:lstStyle/>
          <a:p>
            <a:pPr lvl="0" algn="ctr">
              <a:spcBef>
                <a:spcPct val="20000"/>
              </a:spcBef>
            </a:pPr>
            <a:r>
              <a:rPr lang="en-US" sz="2000" dirty="0">
                <a:solidFill>
                  <a:schemeClr val="bg1"/>
                </a:solidFill>
              </a:rPr>
              <a:t>mirror</a:t>
            </a:r>
          </a:p>
        </p:txBody>
      </p:sp>
      <p:sp>
        <p:nvSpPr>
          <p:cNvPr id="64" name="Rectangle 63"/>
          <p:cNvSpPr/>
          <p:nvPr/>
        </p:nvSpPr>
        <p:spPr>
          <a:xfrm>
            <a:off x="1818605" y="3099085"/>
            <a:ext cx="1494027" cy="400110"/>
          </a:xfrm>
          <a:prstGeom prst="rect">
            <a:avLst/>
          </a:prstGeom>
        </p:spPr>
        <p:txBody>
          <a:bodyPr wrap="square">
            <a:spAutoFit/>
          </a:bodyPr>
          <a:lstStyle/>
          <a:p>
            <a:pPr lvl="0" algn="ctr">
              <a:spcBef>
                <a:spcPct val="20000"/>
              </a:spcBef>
            </a:pPr>
            <a:r>
              <a:rPr lang="en-US" sz="2000" dirty="0">
                <a:solidFill>
                  <a:schemeClr val="bg1"/>
                </a:solidFill>
              </a:rPr>
              <a:t>diffuser</a:t>
            </a:r>
          </a:p>
        </p:txBody>
      </p:sp>
      <p:sp>
        <p:nvSpPr>
          <p:cNvPr id="65" name="Rectangle 64"/>
          <p:cNvSpPr/>
          <p:nvPr/>
        </p:nvSpPr>
        <p:spPr>
          <a:xfrm>
            <a:off x="1553138" y="4139307"/>
            <a:ext cx="1494027" cy="400110"/>
          </a:xfrm>
          <a:prstGeom prst="rect">
            <a:avLst/>
          </a:prstGeom>
        </p:spPr>
        <p:txBody>
          <a:bodyPr wrap="square">
            <a:spAutoFit/>
          </a:bodyPr>
          <a:lstStyle/>
          <a:p>
            <a:pPr lvl="0" algn="ctr">
              <a:spcBef>
                <a:spcPct val="20000"/>
              </a:spcBef>
            </a:pPr>
            <a:r>
              <a:rPr lang="en-US" sz="2000" dirty="0">
                <a:solidFill>
                  <a:schemeClr val="bg1"/>
                </a:solidFill>
              </a:rPr>
              <a:t>glass slab</a:t>
            </a:r>
          </a:p>
        </p:txBody>
      </p:sp>
      <p:sp>
        <p:nvSpPr>
          <p:cNvPr id="66" name="Rectangle 65"/>
          <p:cNvSpPr>
            <a:spLocks/>
          </p:cNvSpPr>
          <p:nvPr/>
        </p:nvSpPr>
        <p:spPr>
          <a:xfrm>
            <a:off x="1314287" y="3632156"/>
            <a:ext cx="873266" cy="365545"/>
          </a:xfrm>
          <a:prstGeom prst="rect">
            <a:avLst/>
          </a:prstGeom>
          <a:noFill/>
          <a:ln w="25400" cap="sq">
            <a:solidFill>
              <a:srgbClr val="FFFF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1" name="Rectangle 30"/>
          <p:cNvSpPr/>
          <p:nvPr/>
        </p:nvSpPr>
        <p:spPr>
          <a:xfrm>
            <a:off x="1329957" y="558877"/>
            <a:ext cx="686406" cy="400110"/>
          </a:xfrm>
          <a:prstGeom prst="rect">
            <a:avLst/>
          </a:prstGeom>
        </p:spPr>
        <p:txBody>
          <a:bodyPr wrap="none">
            <a:spAutoFit/>
          </a:bodyPr>
          <a:lstStyle/>
          <a:p>
            <a:r>
              <a:rPr lang="en-US" sz="2000" dirty="0">
                <a:solidFill>
                  <a:schemeClr val="bg1"/>
                </a:solidFill>
              </a:rPr>
              <a:t>1 cm</a:t>
            </a:r>
          </a:p>
        </p:txBody>
      </p:sp>
      <p:cxnSp>
        <p:nvCxnSpPr>
          <p:cNvPr id="32" name="Straight Arrow Connector 31"/>
          <p:cNvCxnSpPr/>
          <p:nvPr/>
        </p:nvCxnSpPr>
        <p:spPr>
          <a:xfrm>
            <a:off x="304340" y="958014"/>
            <a:ext cx="2694214" cy="0"/>
          </a:xfrm>
          <a:prstGeom prst="straightConnector1">
            <a:avLst/>
          </a:prstGeom>
          <a:ln w="38100">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5400000">
            <a:off x="4498379" y="971932"/>
            <a:ext cx="2995" cy="1072131"/>
          </a:xfrm>
          <a:prstGeom prst="line">
            <a:avLst/>
          </a:prstGeom>
          <a:ln w="38100">
            <a:solidFill>
              <a:srgbClr val="E46E0E"/>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5400000">
            <a:off x="4498379" y="1001811"/>
            <a:ext cx="2995" cy="1072131"/>
          </a:xfrm>
          <a:prstGeom prst="line">
            <a:avLst/>
          </a:prstGeom>
          <a:ln w="38100">
            <a:solidFill>
              <a:srgbClr val="E46E0E"/>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5400000" flipH="1" flipV="1">
            <a:off x="3562357" y="1889379"/>
            <a:ext cx="837826" cy="0"/>
          </a:xfrm>
          <a:prstGeom prst="line">
            <a:avLst/>
          </a:prstGeom>
          <a:ln w="38100">
            <a:solidFill>
              <a:srgbClr val="E46E0E"/>
            </a:solidFill>
          </a:ln>
        </p:spPr>
        <p:style>
          <a:lnRef idx="1">
            <a:schemeClr val="accent1"/>
          </a:lnRef>
          <a:fillRef idx="0">
            <a:schemeClr val="accent1"/>
          </a:fillRef>
          <a:effectRef idx="0">
            <a:schemeClr val="accent1"/>
          </a:effectRef>
          <a:fontRef idx="minor">
            <a:schemeClr val="tx1"/>
          </a:fontRef>
        </p:style>
      </p:cxnSp>
      <p:grpSp>
        <p:nvGrpSpPr>
          <p:cNvPr id="21" name="Group 20"/>
          <p:cNvGrpSpPr/>
          <p:nvPr/>
        </p:nvGrpSpPr>
        <p:grpSpPr>
          <a:xfrm>
            <a:off x="2998555" y="576000"/>
            <a:ext cx="2988654" cy="2084187"/>
            <a:chOff x="2998554" y="1118925"/>
            <a:chExt cx="2988654" cy="2084187"/>
          </a:xfrm>
        </p:grpSpPr>
        <p:grpSp>
          <p:nvGrpSpPr>
            <p:cNvPr id="72" name="Group 71"/>
            <p:cNvGrpSpPr/>
            <p:nvPr/>
          </p:nvGrpSpPr>
          <p:grpSpPr>
            <a:xfrm>
              <a:off x="2998554" y="1118925"/>
              <a:ext cx="2286000" cy="1746792"/>
              <a:chOff x="171538" y="1123975"/>
              <a:chExt cx="2510875" cy="1918626"/>
            </a:xfrm>
          </p:grpSpPr>
          <p:sp>
            <p:nvSpPr>
              <p:cNvPr id="76" name="Rectangle 75"/>
              <p:cNvSpPr/>
              <p:nvPr/>
            </p:nvSpPr>
            <p:spPr>
              <a:xfrm flipH="1" flipV="1">
                <a:off x="1785555" y="1480408"/>
                <a:ext cx="53605" cy="1562193"/>
              </a:xfrm>
              <a:prstGeom prst="rect">
                <a:avLst/>
              </a:prstGeom>
              <a:solidFill>
                <a:srgbClr val="C6D9F1"/>
              </a:solidFill>
              <a:ln w="12700">
                <a:solidFill>
                  <a:schemeClr val="tx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nvGrpSpPr>
              <p:cNvPr id="77" name="Group 76"/>
              <p:cNvGrpSpPr/>
              <p:nvPr/>
            </p:nvGrpSpPr>
            <p:grpSpPr>
              <a:xfrm rot="5400000" flipH="1" flipV="1">
                <a:off x="1073540" y="1265152"/>
                <a:ext cx="90520" cy="1894524"/>
                <a:chOff x="6295738" y="1202111"/>
                <a:chExt cx="90520" cy="1894524"/>
              </a:xfrm>
            </p:grpSpPr>
            <p:sp>
              <p:nvSpPr>
                <p:cNvPr id="79" name="Rectangle 78"/>
                <p:cNvSpPr/>
                <p:nvPr/>
              </p:nvSpPr>
              <p:spPr>
                <a:xfrm rot="18900000">
                  <a:off x="6295738" y="1231259"/>
                  <a:ext cx="64008" cy="1865376"/>
                </a:xfrm>
                <a:prstGeom prst="rect">
                  <a:avLst/>
                </a:prstGeom>
                <a:solidFill>
                  <a:srgbClr val="A7C4D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80" name="Rectangle 79"/>
                <p:cNvSpPr/>
                <p:nvPr/>
              </p:nvSpPr>
              <p:spPr>
                <a:xfrm rot="18900000">
                  <a:off x="6340538" y="1202111"/>
                  <a:ext cx="45720" cy="1865376"/>
                </a:xfrm>
                <a:prstGeom prst="rect">
                  <a:avLst/>
                </a:prstGeom>
                <a:solidFill>
                  <a:srgbClr val="595959"/>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sp>
            <p:nvSpPr>
              <p:cNvPr id="78" name="Rectangle 77"/>
              <p:cNvSpPr/>
              <p:nvPr/>
            </p:nvSpPr>
            <p:spPr>
              <a:xfrm rot="8100000" flipH="1" flipV="1">
                <a:off x="2349555" y="1123975"/>
                <a:ext cx="332858" cy="1865376"/>
              </a:xfrm>
              <a:prstGeom prst="rect">
                <a:avLst/>
              </a:prstGeom>
              <a:solidFill>
                <a:schemeClr val="bg1">
                  <a:lumMod val="9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sp>
          <p:nvSpPr>
            <p:cNvPr id="73" name="Rectangle 72"/>
            <p:cNvSpPr/>
            <p:nvPr/>
          </p:nvSpPr>
          <p:spPr>
            <a:xfrm>
              <a:off x="3290456" y="1279779"/>
              <a:ext cx="1024018" cy="400110"/>
            </a:xfrm>
            <a:prstGeom prst="rect">
              <a:avLst/>
            </a:prstGeom>
          </p:spPr>
          <p:txBody>
            <a:bodyPr wrap="square">
              <a:spAutoFit/>
            </a:bodyPr>
            <a:lstStyle/>
            <a:p>
              <a:pPr lvl="0" algn="ctr">
                <a:spcBef>
                  <a:spcPct val="20000"/>
                </a:spcBef>
              </a:pPr>
              <a:r>
                <a:rPr lang="en-US" sz="2000" dirty="0">
                  <a:solidFill>
                    <a:schemeClr val="bg1"/>
                  </a:solidFill>
                </a:rPr>
                <a:t>mirror</a:t>
              </a:r>
            </a:p>
          </p:txBody>
        </p:sp>
        <p:sp>
          <p:nvSpPr>
            <p:cNvPr id="74" name="Rectangle 73"/>
            <p:cNvSpPr/>
            <p:nvPr/>
          </p:nvSpPr>
          <p:spPr>
            <a:xfrm>
              <a:off x="4800749" y="1275139"/>
              <a:ext cx="1186459" cy="400110"/>
            </a:xfrm>
            <a:prstGeom prst="rect">
              <a:avLst/>
            </a:prstGeom>
          </p:spPr>
          <p:txBody>
            <a:bodyPr wrap="square">
              <a:spAutoFit/>
            </a:bodyPr>
            <a:lstStyle/>
            <a:p>
              <a:pPr lvl="0" algn="ctr">
                <a:spcBef>
                  <a:spcPct val="20000"/>
                </a:spcBef>
              </a:pPr>
              <a:r>
                <a:rPr lang="en-US" sz="2000" dirty="0">
                  <a:solidFill>
                    <a:schemeClr val="bg1"/>
                  </a:solidFill>
                </a:rPr>
                <a:t>diffuser</a:t>
              </a:r>
            </a:p>
          </p:txBody>
        </p:sp>
        <p:sp>
          <p:nvSpPr>
            <p:cNvPr id="75" name="Rectangle 74"/>
            <p:cNvSpPr/>
            <p:nvPr/>
          </p:nvSpPr>
          <p:spPr>
            <a:xfrm>
              <a:off x="3906645" y="2803002"/>
              <a:ext cx="1186459" cy="400110"/>
            </a:xfrm>
            <a:prstGeom prst="rect">
              <a:avLst/>
            </a:prstGeom>
          </p:spPr>
          <p:txBody>
            <a:bodyPr wrap="square">
              <a:spAutoFit/>
            </a:bodyPr>
            <a:lstStyle/>
            <a:p>
              <a:pPr lvl="0" algn="ctr">
                <a:spcBef>
                  <a:spcPct val="20000"/>
                </a:spcBef>
              </a:pPr>
              <a:r>
                <a:rPr lang="en-US" sz="2000" dirty="0">
                  <a:solidFill>
                    <a:schemeClr val="bg1"/>
                  </a:solidFill>
                </a:rPr>
                <a:t>glass slab</a:t>
              </a:r>
            </a:p>
          </p:txBody>
        </p:sp>
      </p:grpSp>
      <p:sp>
        <p:nvSpPr>
          <p:cNvPr id="86" name="Rectangle 85"/>
          <p:cNvSpPr/>
          <p:nvPr/>
        </p:nvSpPr>
        <p:spPr>
          <a:xfrm>
            <a:off x="586843" y="2260077"/>
            <a:ext cx="2123812" cy="461665"/>
          </a:xfrm>
          <a:prstGeom prst="rect">
            <a:avLst/>
          </a:prstGeom>
        </p:spPr>
        <p:txBody>
          <a:bodyPr wrap="square">
            <a:spAutoFit/>
          </a:bodyPr>
          <a:lstStyle/>
          <a:p>
            <a:pPr lvl="0" algn="ctr">
              <a:spcBef>
                <a:spcPct val="20000"/>
              </a:spcBef>
            </a:pPr>
            <a:r>
              <a:rPr lang="en-US" sz="2000" dirty="0">
                <a:solidFill>
                  <a:schemeClr val="bg1"/>
                </a:solidFill>
              </a:rPr>
              <a:t>cropped </a:t>
            </a:r>
            <a:r>
              <a:rPr lang="en-US" sz="2400" dirty="0">
                <a:solidFill>
                  <a:schemeClr val="bg1"/>
                </a:solidFill>
              </a:rPr>
              <a:t>frame</a:t>
            </a:r>
          </a:p>
        </p:txBody>
      </p:sp>
      <p:sp>
        <p:nvSpPr>
          <p:cNvPr id="90" name="Freeform 89"/>
          <p:cNvSpPr/>
          <p:nvPr/>
        </p:nvSpPr>
        <p:spPr>
          <a:xfrm rot="16200000" flipV="1">
            <a:off x="3527153" y="3569963"/>
            <a:ext cx="1596544" cy="184143"/>
          </a:xfrm>
          <a:custGeom>
            <a:avLst/>
            <a:gdLst>
              <a:gd name="connsiteX0" fmla="*/ 0 w 720620"/>
              <a:gd name="connsiteY0" fmla="*/ 98052 h 184143"/>
              <a:gd name="connsiteX1" fmla="*/ 102946 w 720620"/>
              <a:gd name="connsiteY1" fmla="*/ 182831 h 184143"/>
              <a:gd name="connsiteX2" fmla="*/ 224058 w 720620"/>
              <a:gd name="connsiteY2" fmla="*/ 146497 h 184143"/>
              <a:gd name="connsiteX3" fmla="*/ 278559 w 720620"/>
              <a:gd name="connsiteY3" fmla="*/ 104108 h 184143"/>
              <a:gd name="connsiteX4" fmla="*/ 351227 w 720620"/>
              <a:gd name="connsiteY4" fmla="*/ 55663 h 184143"/>
              <a:gd name="connsiteX5" fmla="*/ 448117 w 720620"/>
              <a:gd name="connsiteY5" fmla="*/ 13273 h 184143"/>
              <a:gd name="connsiteX6" fmla="*/ 551062 w 720620"/>
              <a:gd name="connsiteY6" fmla="*/ 1162 h 184143"/>
              <a:gd name="connsiteX7" fmla="*/ 629786 w 720620"/>
              <a:gd name="connsiteY7" fmla="*/ 37496 h 184143"/>
              <a:gd name="connsiteX8" fmla="*/ 672175 w 720620"/>
              <a:gd name="connsiteY8" fmla="*/ 85941 h 184143"/>
              <a:gd name="connsiteX9" fmla="*/ 702453 w 720620"/>
              <a:gd name="connsiteY9" fmla="*/ 104108 h 184143"/>
              <a:gd name="connsiteX10" fmla="*/ 714564 w 720620"/>
              <a:gd name="connsiteY10" fmla="*/ 116219 h 184143"/>
              <a:gd name="connsiteX11" fmla="*/ 720620 w 720620"/>
              <a:gd name="connsiteY11" fmla="*/ 134386 h 184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0620" h="184143">
                <a:moveTo>
                  <a:pt x="0" y="98052"/>
                </a:moveTo>
                <a:cubicBezTo>
                  <a:pt x="32801" y="136404"/>
                  <a:pt x="65603" y="174757"/>
                  <a:pt x="102946" y="182831"/>
                </a:cubicBezTo>
                <a:cubicBezTo>
                  <a:pt x="140289" y="190905"/>
                  <a:pt x="194789" y="159618"/>
                  <a:pt x="224058" y="146497"/>
                </a:cubicBezTo>
                <a:cubicBezTo>
                  <a:pt x="253327" y="133376"/>
                  <a:pt x="257364" y="119247"/>
                  <a:pt x="278559" y="104108"/>
                </a:cubicBezTo>
                <a:cubicBezTo>
                  <a:pt x="299754" y="88969"/>
                  <a:pt x="322967" y="70802"/>
                  <a:pt x="351227" y="55663"/>
                </a:cubicBezTo>
                <a:cubicBezTo>
                  <a:pt x="379487" y="40524"/>
                  <a:pt x="414811" y="22356"/>
                  <a:pt x="448117" y="13273"/>
                </a:cubicBezTo>
                <a:cubicBezTo>
                  <a:pt x="481423" y="4190"/>
                  <a:pt x="520784" y="-2875"/>
                  <a:pt x="551062" y="1162"/>
                </a:cubicBezTo>
                <a:cubicBezTo>
                  <a:pt x="581340" y="5199"/>
                  <a:pt x="609601" y="23366"/>
                  <a:pt x="629786" y="37496"/>
                </a:cubicBezTo>
                <a:cubicBezTo>
                  <a:pt x="649971" y="51626"/>
                  <a:pt x="660064" y="74839"/>
                  <a:pt x="672175" y="85941"/>
                </a:cubicBezTo>
                <a:cubicBezTo>
                  <a:pt x="684286" y="97043"/>
                  <a:pt x="695388" y="99062"/>
                  <a:pt x="702453" y="104108"/>
                </a:cubicBezTo>
                <a:cubicBezTo>
                  <a:pt x="709518" y="109154"/>
                  <a:pt x="711536" y="111173"/>
                  <a:pt x="714564" y="116219"/>
                </a:cubicBezTo>
                <a:cubicBezTo>
                  <a:pt x="717592" y="121265"/>
                  <a:pt x="719106" y="127825"/>
                  <a:pt x="720620" y="134386"/>
                </a:cubicBezTo>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Freeform 90"/>
          <p:cNvSpPr/>
          <p:nvPr/>
        </p:nvSpPr>
        <p:spPr>
          <a:xfrm rot="16200000" flipV="1">
            <a:off x="3343009" y="3569963"/>
            <a:ext cx="1596544" cy="184143"/>
          </a:xfrm>
          <a:custGeom>
            <a:avLst/>
            <a:gdLst>
              <a:gd name="connsiteX0" fmla="*/ 0 w 720620"/>
              <a:gd name="connsiteY0" fmla="*/ 98052 h 184143"/>
              <a:gd name="connsiteX1" fmla="*/ 102946 w 720620"/>
              <a:gd name="connsiteY1" fmla="*/ 182831 h 184143"/>
              <a:gd name="connsiteX2" fmla="*/ 224058 w 720620"/>
              <a:gd name="connsiteY2" fmla="*/ 146497 h 184143"/>
              <a:gd name="connsiteX3" fmla="*/ 278559 w 720620"/>
              <a:gd name="connsiteY3" fmla="*/ 104108 h 184143"/>
              <a:gd name="connsiteX4" fmla="*/ 351227 w 720620"/>
              <a:gd name="connsiteY4" fmla="*/ 55663 h 184143"/>
              <a:gd name="connsiteX5" fmla="*/ 448117 w 720620"/>
              <a:gd name="connsiteY5" fmla="*/ 13273 h 184143"/>
              <a:gd name="connsiteX6" fmla="*/ 551062 w 720620"/>
              <a:gd name="connsiteY6" fmla="*/ 1162 h 184143"/>
              <a:gd name="connsiteX7" fmla="*/ 629786 w 720620"/>
              <a:gd name="connsiteY7" fmla="*/ 37496 h 184143"/>
              <a:gd name="connsiteX8" fmla="*/ 672175 w 720620"/>
              <a:gd name="connsiteY8" fmla="*/ 85941 h 184143"/>
              <a:gd name="connsiteX9" fmla="*/ 702453 w 720620"/>
              <a:gd name="connsiteY9" fmla="*/ 104108 h 184143"/>
              <a:gd name="connsiteX10" fmla="*/ 714564 w 720620"/>
              <a:gd name="connsiteY10" fmla="*/ 116219 h 184143"/>
              <a:gd name="connsiteX11" fmla="*/ 720620 w 720620"/>
              <a:gd name="connsiteY11" fmla="*/ 134386 h 184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0620" h="184143">
                <a:moveTo>
                  <a:pt x="0" y="98052"/>
                </a:moveTo>
                <a:cubicBezTo>
                  <a:pt x="32801" y="136404"/>
                  <a:pt x="65603" y="174757"/>
                  <a:pt x="102946" y="182831"/>
                </a:cubicBezTo>
                <a:cubicBezTo>
                  <a:pt x="140289" y="190905"/>
                  <a:pt x="194789" y="159618"/>
                  <a:pt x="224058" y="146497"/>
                </a:cubicBezTo>
                <a:cubicBezTo>
                  <a:pt x="253327" y="133376"/>
                  <a:pt x="257364" y="119247"/>
                  <a:pt x="278559" y="104108"/>
                </a:cubicBezTo>
                <a:cubicBezTo>
                  <a:pt x="299754" y="88969"/>
                  <a:pt x="322967" y="70802"/>
                  <a:pt x="351227" y="55663"/>
                </a:cubicBezTo>
                <a:cubicBezTo>
                  <a:pt x="379487" y="40524"/>
                  <a:pt x="414811" y="22356"/>
                  <a:pt x="448117" y="13273"/>
                </a:cubicBezTo>
                <a:cubicBezTo>
                  <a:pt x="481423" y="4190"/>
                  <a:pt x="520784" y="-2875"/>
                  <a:pt x="551062" y="1162"/>
                </a:cubicBezTo>
                <a:cubicBezTo>
                  <a:pt x="581340" y="5199"/>
                  <a:pt x="609601" y="23366"/>
                  <a:pt x="629786" y="37496"/>
                </a:cubicBezTo>
                <a:cubicBezTo>
                  <a:pt x="649971" y="51626"/>
                  <a:pt x="660064" y="74839"/>
                  <a:pt x="672175" y="85941"/>
                </a:cubicBezTo>
                <a:cubicBezTo>
                  <a:pt x="684286" y="97043"/>
                  <a:pt x="695388" y="99062"/>
                  <a:pt x="702453" y="104108"/>
                </a:cubicBezTo>
                <a:cubicBezTo>
                  <a:pt x="709518" y="109154"/>
                  <a:pt x="711536" y="111173"/>
                  <a:pt x="714564" y="116219"/>
                </a:cubicBezTo>
                <a:cubicBezTo>
                  <a:pt x="717592" y="121265"/>
                  <a:pt x="719106" y="127825"/>
                  <a:pt x="720620" y="134386"/>
                </a:cubicBezTo>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Freeform 91"/>
          <p:cNvSpPr/>
          <p:nvPr/>
        </p:nvSpPr>
        <p:spPr>
          <a:xfrm rot="16200000" flipV="1">
            <a:off x="3158864" y="3569963"/>
            <a:ext cx="1596544" cy="184143"/>
          </a:xfrm>
          <a:custGeom>
            <a:avLst/>
            <a:gdLst>
              <a:gd name="connsiteX0" fmla="*/ 0 w 720620"/>
              <a:gd name="connsiteY0" fmla="*/ 98052 h 184143"/>
              <a:gd name="connsiteX1" fmla="*/ 102946 w 720620"/>
              <a:gd name="connsiteY1" fmla="*/ 182831 h 184143"/>
              <a:gd name="connsiteX2" fmla="*/ 224058 w 720620"/>
              <a:gd name="connsiteY2" fmla="*/ 146497 h 184143"/>
              <a:gd name="connsiteX3" fmla="*/ 278559 w 720620"/>
              <a:gd name="connsiteY3" fmla="*/ 104108 h 184143"/>
              <a:gd name="connsiteX4" fmla="*/ 351227 w 720620"/>
              <a:gd name="connsiteY4" fmla="*/ 55663 h 184143"/>
              <a:gd name="connsiteX5" fmla="*/ 448117 w 720620"/>
              <a:gd name="connsiteY5" fmla="*/ 13273 h 184143"/>
              <a:gd name="connsiteX6" fmla="*/ 551062 w 720620"/>
              <a:gd name="connsiteY6" fmla="*/ 1162 h 184143"/>
              <a:gd name="connsiteX7" fmla="*/ 629786 w 720620"/>
              <a:gd name="connsiteY7" fmla="*/ 37496 h 184143"/>
              <a:gd name="connsiteX8" fmla="*/ 672175 w 720620"/>
              <a:gd name="connsiteY8" fmla="*/ 85941 h 184143"/>
              <a:gd name="connsiteX9" fmla="*/ 702453 w 720620"/>
              <a:gd name="connsiteY9" fmla="*/ 104108 h 184143"/>
              <a:gd name="connsiteX10" fmla="*/ 714564 w 720620"/>
              <a:gd name="connsiteY10" fmla="*/ 116219 h 184143"/>
              <a:gd name="connsiteX11" fmla="*/ 720620 w 720620"/>
              <a:gd name="connsiteY11" fmla="*/ 134386 h 184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0620" h="184143">
                <a:moveTo>
                  <a:pt x="0" y="98052"/>
                </a:moveTo>
                <a:cubicBezTo>
                  <a:pt x="32801" y="136404"/>
                  <a:pt x="65603" y="174757"/>
                  <a:pt x="102946" y="182831"/>
                </a:cubicBezTo>
                <a:cubicBezTo>
                  <a:pt x="140289" y="190905"/>
                  <a:pt x="194789" y="159618"/>
                  <a:pt x="224058" y="146497"/>
                </a:cubicBezTo>
                <a:cubicBezTo>
                  <a:pt x="253327" y="133376"/>
                  <a:pt x="257364" y="119247"/>
                  <a:pt x="278559" y="104108"/>
                </a:cubicBezTo>
                <a:cubicBezTo>
                  <a:pt x="299754" y="88969"/>
                  <a:pt x="322967" y="70802"/>
                  <a:pt x="351227" y="55663"/>
                </a:cubicBezTo>
                <a:cubicBezTo>
                  <a:pt x="379487" y="40524"/>
                  <a:pt x="414811" y="22356"/>
                  <a:pt x="448117" y="13273"/>
                </a:cubicBezTo>
                <a:cubicBezTo>
                  <a:pt x="481423" y="4190"/>
                  <a:pt x="520784" y="-2875"/>
                  <a:pt x="551062" y="1162"/>
                </a:cubicBezTo>
                <a:cubicBezTo>
                  <a:pt x="581340" y="5199"/>
                  <a:pt x="609601" y="23366"/>
                  <a:pt x="629786" y="37496"/>
                </a:cubicBezTo>
                <a:cubicBezTo>
                  <a:pt x="649971" y="51626"/>
                  <a:pt x="660064" y="74839"/>
                  <a:pt x="672175" y="85941"/>
                </a:cubicBezTo>
                <a:cubicBezTo>
                  <a:pt x="684286" y="97043"/>
                  <a:pt x="695388" y="99062"/>
                  <a:pt x="702453" y="104108"/>
                </a:cubicBezTo>
                <a:cubicBezTo>
                  <a:pt x="709518" y="109154"/>
                  <a:pt x="711536" y="111173"/>
                  <a:pt x="714564" y="116219"/>
                </a:cubicBezTo>
                <a:cubicBezTo>
                  <a:pt x="717592" y="121265"/>
                  <a:pt x="719106" y="127825"/>
                  <a:pt x="720620" y="134386"/>
                </a:cubicBezTo>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Freeform 92"/>
          <p:cNvSpPr/>
          <p:nvPr/>
        </p:nvSpPr>
        <p:spPr>
          <a:xfrm rot="16200000" flipV="1">
            <a:off x="2974720" y="3569963"/>
            <a:ext cx="1596544" cy="184143"/>
          </a:xfrm>
          <a:custGeom>
            <a:avLst/>
            <a:gdLst>
              <a:gd name="connsiteX0" fmla="*/ 0 w 720620"/>
              <a:gd name="connsiteY0" fmla="*/ 98052 h 184143"/>
              <a:gd name="connsiteX1" fmla="*/ 102946 w 720620"/>
              <a:gd name="connsiteY1" fmla="*/ 182831 h 184143"/>
              <a:gd name="connsiteX2" fmla="*/ 224058 w 720620"/>
              <a:gd name="connsiteY2" fmla="*/ 146497 h 184143"/>
              <a:gd name="connsiteX3" fmla="*/ 278559 w 720620"/>
              <a:gd name="connsiteY3" fmla="*/ 104108 h 184143"/>
              <a:gd name="connsiteX4" fmla="*/ 351227 w 720620"/>
              <a:gd name="connsiteY4" fmla="*/ 55663 h 184143"/>
              <a:gd name="connsiteX5" fmla="*/ 448117 w 720620"/>
              <a:gd name="connsiteY5" fmla="*/ 13273 h 184143"/>
              <a:gd name="connsiteX6" fmla="*/ 551062 w 720620"/>
              <a:gd name="connsiteY6" fmla="*/ 1162 h 184143"/>
              <a:gd name="connsiteX7" fmla="*/ 629786 w 720620"/>
              <a:gd name="connsiteY7" fmla="*/ 37496 h 184143"/>
              <a:gd name="connsiteX8" fmla="*/ 672175 w 720620"/>
              <a:gd name="connsiteY8" fmla="*/ 85941 h 184143"/>
              <a:gd name="connsiteX9" fmla="*/ 702453 w 720620"/>
              <a:gd name="connsiteY9" fmla="*/ 104108 h 184143"/>
              <a:gd name="connsiteX10" fmla="*/ 714564 w 720620"/>
              <a:gd name="connsiteY10" fmla="*/ 116219 h 184143"/>
              <a:gd name="connsiteX11" fmla="*/ 720620 w 720620"/>
              <a:gd name="connsiteY11" fmla="*/ 134386 h 184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0620" h="184143">
                <a:moveTo>
                  <a:pt x="0" y="98052"/>
                </a:moveTo>
                <a:cubicBezTo>
                  <a:pt x="32801" y="136404"/>
                  <a:pt x="65603" y="174757"/>
                  <a:pt x="102946" y="182831"/>
                </a:cubicBezTo>
                <a:cubicBezTo>
                  <a:pt x="140289" y="190905"/>
                  <a:pt x="194789" y="159618"/>
                  <a:pt x="224058" y="146497"/>
                </a:cubicBezTo>
                <a:cubicBezTo>
                  <a:pt x="253327" y="133376"/>
                  <a:pt x="257364" y="119247"/>
                  <a:pt x="278559" y="104108"/>
                </a:cubicBezTo>
                <a:cubicBezTo>
                  <a:pt x="299754" y="88969"/>
                  <a:pt x="322967" y="70802"/>
                  <a:pt x="351227" y="55663"/>
                </a:cubicBezTo>
                <a:cubicBezTo>
                  <a:pt x="379487" y="40524"/>
                  <a:pt x="414811" y="22356"/>
                  <a:pt x="448117" y="13273"/>
                </a:cubicBezTo>
                <a:cubicBezTo>
                  <a:pt x="481423" y="4190"/>
                  <a:pt x="520784" y="-2875"/>
                  <a:pt x="551062" y="1162"/>
                </a:cubicBezTo>
                <a:cubicBezTo>
                  <a:pt x="581340" y="5199"/>
                  <a:pt x="609601" y="23366"/>
                  <a:pt x="629786" y="37496"/>
                </a:cubicBezTo>
                <a:cubicBezTo>
                  <a:pt x="649971" y="51626"/>
                  <a:pt x="660064" y="74839"/>
                  <a:pt x="672175" y="85941"/>
                </a:cubicBezTo>
                <a:cubicBezTo>
                  <a:pt x="684286" y="97043"/>
                  <a:pt x="695388" y="99062"/>
                  <a:pt x="702453" y="104108"/>
                </a:cubicBezTo>
                <a:cubicBezTo>
                  <a:pt x="709518" y="109154"/>
                  <a:pt x="711536" y="111173"/>
                  <a:pt x="714564" y="116219"/>
                </a:cubicBezTo>
                <a:cubicBezTo>
                  <a:pt x="717592" y="121265"/>
                  <a:pt x="719106" y="127825"/>
                  <a:pt x="720620" y="134386"/>
                </a:cubicBezTo>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Freeform 93"/>
          <p:cNvSpPr/>
          <p:nvPr/>
        </p:nvSpPr>
        <p:spPr>
          <a:xfrm rot="16200000" flipV="1">
            <a:off x="2790575" y="3569963"/>
            <a:ext cx="1596544" cy="184143"/>
          </a:xfrm>
          <a:custGeom>
            <a:avLst/>
            <a:gdLst>
              <a:gd name="connsiteX0" fmla="*/ 0 w 720620"/>
              <a:gd name="connsiteY0" fmla="*/ 98052 h 184143"/>
              <a:gd name="connsiteX1" fmla="*/ 102946 w 720620"/>
              <a:gd name="connsiteY1" fmla="*/ 182831 h 184143"/>
              <a:gd name="connsiteX2" fmla="*/ 224058 w 720620"/>
              <a:gd name="connsiteY2" fmla="*/ 146497 h 184143"/>
              <a:gd name="connsiteX3" fmla="*/ 278559 w 720620"/>
              <a:gd name="connsiteY3" fmla="*/ 104108 h 184143"/>
              <a:gd name="connsiteX4" fmla="*/ 351227 w 720620"/>
              <a:gd name="connsiteY4" fmla="*/ 55663 h 184143"/>
              <a:gd name="connsiteX5" fmla="*/ 448117 w 720620"/>
              <a:gd name="connsiteY5" fmla="*/ 13273 h 184143"/>
              <a:gd name="connsiteX6" fmla="*/ 551062 w 720620"/>
              <a:gd name="connsiteY6" fmla="*/ 1162 h 184143"/>
              <a:gd name="connsiteX7" fmla="*/ 629786 w 720620"/>
              <a:gd name="connsiteY7" fmla="*/ 37496 h 184143"/>
              <a:gd name="connsiteX8" fmla="*/ 672175 w 720620"/>
              <a:gd name="connsiteY8" fmla="*/ 85941 h 184143"/>
              <a:gd name="connsiteX9" fmla="*/ 702453 w 720620"/>
              <a:gd name="connsiteY9" fmla="*/ 104108 h 184143"/>
              <a:gd name="connsiteX10" fmla="*/ 714564 w 720620"/>
              <a:gd name="connsiteY10" fmla="*/ 116219 h 184143"/>
              <a:gd name="connsiteX11" fmla="*/ 720620 w 720620"/>
              <a:gd name="connsiteY11" fmla="*/ 134386 h 184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0620" h="184143">
                <a:moveTo>
                  <a:pt x="0" y="98052"/>
                </a:moveTo>
                <a:cubicBezTo>
                  <a:pt x="32801" y="136404"/>
                  <a:pt x="65603" y="174757"/>
                  <a:pt x="102946" y="182831"/>
                </a:cubicBezTo>
                <a:cubicBezTo>
                  <a:pt x="140289" y="190905"/>
                  <a:pt x="194789" y="159618"/>
                  <a:pt x="224058" y="146497"/>
                </a:cubicBezTo>
                <a:cubicBezTo>
                  <a:pt x="253327" y="133376"/>
                  <a:pt x="257364" y="119247"/>
                  <a:pt x="278559" y="104108"/>
                </a:cubicBezTo>
                <a:cubicBezTo>
                  <a:pt x="299754" y="88969"/>
                  <a:pt x="322967" y="70802"/>
                  <a:pt x="351227" y="55663"/>
                </a:cubicBezTo>
                <a:cubicBezTo>
                  <a:pt x="379487" y="40524"/>
                  <a:pt x="414811" y="22356"/>
                  <a:pt x="448117" y="13273"/>
                </a:cubicBezTo>
                <a:cubicBezTo>
                  <a:pt x="481423" y="4190"/>
                  <a:pt x="520784" y="-2875"/>
                  <a:pt x="551062" y="1162"/>
                </a:cubicBezTo>
                <a:cubicBezTo>
                  <a:pt x="581340" y="5199"/>
                  <a:pt x="609601" y="23366"/>
                  <a:pt x="629786" y="37496"/>
                </a:cubicBezTo>
                <a:cubicBezTo>
                  <a:pt x="649971" y="51626"/>
                  <a:pt x="660064" y="74839"/>
                  <a:pt x="672175" y="85941"/>
                </a:cubicBezTo>
                <a:cubicBezTo>
                  <a:pt x="684286" y="97043"/>
                  <a:pt x="695388" y="99062"/>
                  <a:pt x="702453" y="104108"/>
                </a:cubicBezTo>
                <a:cubicBezTo>
                  <a:pt x="709518" y="109154"/>
                  <a:pt x="711536" y="111173"/>
                  <a:pt x="714564" y="116219"/>
                </a:cubicBezTo>
                <a:cubicBezTo>
                  <a:pt x="717592" y="121265"/>
                  <a:pt x="719106" y="127825"/>
                  <a:pt x="720620" y="134386"/>
                </a:cubicBezTo>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Freeform 94"/>
          <p:cNvSpPr/>
          <p:nvPr/>
        </p:nvSpPr>
        <p:spPr>
          <a:xfrm rot="16200000" flipV="1">
            <a:off x="2606431" y="3569963"/>
            <a:ext cx="1596544" cy="184143"/>
          </a:xfrm>
          <a:custGeom>
            <a:avLst/>
            <a:gdLst>
              <a:gd name="connsiteX0" fmla="*/ 0 w 720620"/>
              <a:gd name="connsiteY0" fmla="*/ 98052 h 184143"/>
              <a:gd name="connsiteX1" fmla="*/ 102946 w 720620"/>
              <a:gd name="connsiteY1" fmla="*/ 182831 h 184143"/>
              <a:gd name="connsiteX2" fmla="*/ 224058 w 720620"/>
              <a:gd name="connsiteY2" fmla="*/ 146497 h 184143"/>
              <a:gd name="connsiteX3" fmla="*/ 278559 w 720620"/>
              <a:gd name="connsiteY3" fmla="*/ 104108 h 184143"/>
              <a:gd name="connsiteX4" fmla="*/ 351227 w 720620"/>
              <a:gd name="connsiteY4" fmla="*/ 55663 h 184143"/>
              <a:gd name="connsiteX5" fmla="*/ 448117 w 720620"/>
              <a:gd name="connsiteY5" fmla="*/ 13273 h 184143"/>
              <a:gd name="connsiteX6" fmla="*/ 551062 w 720620"/>
              <a:gd name="connsiteY6" fmla="*/ 1162 h 184143"/>
              <a:gd name="connsiteX7" fmla="*/ 629786 w 720620"/>
              <a:gd name="connsiteY7" fmla="*/ 37496 h 184143"/>
              <a:gd name="connsiteX8" fmla="*/ 672175 w 720620"/>
              <a:gd name="connsiteY8" fmla="*/ 85941 h 184143"/>
              <a:gd name="connsiteX9" fmla="*/ 702453 w 720620"/>
              <a:gd name="connsiteY9" fmla="*/ 104108 h 184143"/>
              <a:gd name="connsiteX10" fmla="*/ 714564 w 720620"/>
              <a:gd name="connsiteY10" fmla="*/ 116219 h 184143"/>
              <a:gd name="connsiteX11" fmla="*/ 720620 w 720620"/>
              <a:gd name="connsiteY11" fmla="*/ 134386 h 184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0620" h="184143">
                <a:moveTo>
                  <a:pt x="0" y="98052"/>
                </a:moveTo>
                <a:cubicBezTo>
                  <a:pt x="32801" y="136404"/>
                  <a:pt x="65603" y="174757"/>
                  <a:pt x="102946" y="182831"/>
                </a:cubicBezTo>
                <a:cubicBezTo>
                  <a:pt x="140289" y="190905"/>
                  <a:pt x="194789" y="159618"/>
                  <a:pt x="224058" y="146497"/>
                </a:cubicBezTo>
                <a:cubicBezTo>
                  <a:pt x="253327" y="133376"/>
                  <a:pt x="257364" y="119247"/>
                  <a:pt x="278559" y="104108"/>
                </a:cubicBezTo>
                <a:cubicBezTo>
                  <a:pt x="299754" y="88969"/>
                  <a:pt x="322967" y="70802"/>
                  <a:pt x="351227" y="55663"/>
                </a:cubicBezTo>
                <a:cubicBezTo>
                  <a:pt x="379487" y="40524"/>
                  <a:pt x="414811" y="22356"/>
                  <a:pt x="448117" y="13273"/>
                </a:cubicBezTo>
                <a:cubicBezTo>
                  <a:pt x="481423" y="4190"/>
                  <a:pt x="520784" y="-2875"/>
                  <a:pt x="551062" y="1162"/>
                </a:cubicBezTo>
                <a:cubicBezTo>
                  <a:pt x="581340" y="5199"/>
                  <a:pt x="609601" y="23366"/>
                  <a:pt x="629786" y="37496"/>
                </a:cubicBezTo>
                <a:cubicBezTo>
                  <a:pt x="649971" y="51626"/>
                  <a:pt x="660064" y="74839"/>
                  <a:pt x="672175" y="85941"/>
                </a:cubicBezTo>
                <a:cubicBezTo>
                  <a:pt x="684286" y="97043"/>
                  <a:pt x="695388" y="99062"/>
                  <a:pt x="702453" y="104108"/>
                </a:cubicBezTo>
                <a:cubicBezTo>
                  <a:pt x="709518" y="109154"/>
                  <a:pt x="711536" y="111173"/>
                  <a:pt x="714564" y="116219"/>
                </a:cubicBezTo>
                <a:cubicBezTo>
                  <a:pt x="717592" y="121265"/>
                  <a:pt x="719106" y="127825"/>
                  <a:pt x="720620" y="134386"/>
                </a:cubicBezTo>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p:cNvSpPr/>
          <p:nvPr/>
        </p:nvSpPr>
        <p:spPr>
          <a:xfrm>
            <a:off x="4466627" y="2698538"/>
            <a:ext cx="270024" cy="1926990"/>
          </a:xfrm>
          <a:prstGeom prst="rect">
            <a:avLst/>
          </a:prstGeom>
          <a:solidFill>
            <a:schemeClr val="tx2">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Freeform 96"/>
          <p:cNvSpPr/>
          <p:nvPr/>
        </p:nvSpPr>
        <p:spPr>
          <a:xfrm rot="16200000" flipV="1">
            <a:off x="5000302" y="3569965"/>
            <a:ext cx="1596544" cy="184143"/>
          </a:xfrm>
          <a:custGeom>
            <a:avLst/>
            <a:gdLst>
              <a:gd name="connsiteX0" fmla="*/ 0 w 720620"/>
              <a:gd name="connsiteY0" fmla="*/ 98052 h 184143"/>
              <a:gd name="connsiteX1" fmla="*/ 102946 w 720620"/>
              <a:gd name="connsiteY1" fmla="*/ 182831 h 184143"/>
              <a:gd name="connsiteX2" fmla="*/ 224058 w 720620"/>
              <a:gd name="connsiteY2" fmla="*/ 146497 h 184143"/>
              <a:gd name="connsiteX3" fmla="*/ 278559 w 720620"/>
              <a:gd name="connsiteY3" fmla="*/ 104108 h 184143"/>
              <a:gd name="connsiteX4" fmla="*/ 351227 w 720620"/>
              <a:gd name="connsiteY4" fmla="*/ 55663 h 184143"/>
              <a:gd name="connsiteX5" fmla="*/ 448117 w 720620"/>
              <a:gd name="connsiteY5" fmla="*/ 13273 h 184143"/>
              <a:gd name="connsiteX6" fmla="*/ 551062 w 720620"/>
              <a:gd name="connsiteY6" fmla="*/ 1162 h 184143"/>
              <a:gd name="connsiteX7" fmla="*/ 629786 w 720620"/>
              <a:gd name="connsiteY7" fmla="*/ 37496 h 184143"/>
              <a:gd name="connsiteX8" fmla="*/ 672175 w 720620"/>
              <a:gd name="connsiteY8" fmla="*/ 85941 h 184143"/>
              <a:gd name="connsiteX9" fmla="*/ 702453 w 720620"/>
              <a:gd name="connsiteY9" fmla="*/ 104108 h 184143"/>
              <a:gd name="connsiteX10" fmla="*/ 714564 w 720620"/>
              <a:gd name="connsiteY10" fmla="*/ 116219 h 184143"/>
              <a:gd name="connsiteX11" fmla="*/ 720620 w 720620"/>
              <a:gd name="connsiteY11" fmla="*/ 134386 h 184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0620" h="184143">
                <a:moveTo>
                  <a:pt x="0" y="98052"/>
                </a:moveTo>
                <a:cubicBezTo>
                  <a:pt x="32801" y="136404"/>
                  <a:pt x="65603" y="174757"/>
                  <a:pt x="102946" y="182831"/>
                </a:cubicBezTo>
                <a:cubicBezTo>
                  <a:pt x="140289" y="190905"/>
                  <a:pt x="194789" y="159618"/>
                  <a:pt x="224058" y="146497"/>
                </a:cubicBezTo>
                <a:cubicBezTo>
                  <a:pt x="253327" y="133376"/>
                  <a:pt x="257364" y="119247"/>
                  <a:pt x="278559" y="104108"/>
                </a:cubicBezTo>
                <a:cubicBezTo>
                  <a:pt x="299754" y="88969"/>
                  <a:pt x="322967" y="70802"/>
                  <a:pt x="351227" y="55663"/>
                </a:cubicBezTo>
                <a:cubicBezTo>
                  <a:pt x="379487" y="40524"/>
                  <a:pt x="414811" y="22356"/>
                  <a:pt x="448117" y="13273"/>
                </a:cubicBezTo>
                <a:cubicBezTo>
                  <a:pt x="481423" y="4190"/>
                  <a:pt x="520784" y="-2875"/>
                  <a:pt x="551062" y="1162"/>
                </a:cubicBezTo>
                <a:cubicBezTo>
                  <a:pt x="581340" y="5199"/>
                  <a:pt x="609601" y="23366"/>
                  <a:pt x="629786" y="37496"/>
                </a:cubicBezTo>
                <a:cubicBezTo>
                  <a:pt x="649971" y="51626"/>
                  <a:pt x="660064" y="74839"/>
                  <a:pt x="672175" y="85941"/>
                </a:cubicBezTo>
                <a:cubicBezTo>
                  <a:pt x="684286" y="97043"/>
                  <a:pt x="695388" y="99062"/>
                  <a:pt x="702453" y="104108"/>
                </a:cubicBezTo>
                <a:cubicBezTo>
                  <a:pt x="709518" y="109154"/>
                  <a:pt x="711536" y="111173"/>
                  <a:pt x="714564" y="116219"/>
                </a:cubicBezTo>
                <a:cubicBezTo>
                  <a:pt x="717592" y="121265"/>
                  <a:pt x="719106" y="127825"/>
                  <a:pt x="720620" y="134386"/>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Freeform 97"/>
          <p:cNvSpPr/>
          <p:nvPr/>
        </p:nvSpPr>
        <p:spPr>
          <a:xfrm rot="16200000" flipV="1">
            <a:off x="4816158" y="3569965"/>
            <a:ext cx="1596544" cy="184143"/>
          </a:xfrm>
          <a:custGeom>
            <a:avLst/>
            <a:gdLst>
              <a:gd name="connsiteX0" fmla="*/ 0 w 720620"/>
              <a:gd name="connsiteY0" fmla="*/ 98052 h 184143"/>
              <a:gd name="connsiteX1" fmla="*/ 102946 w 720620"/>
              <a:gd name="connsiteY1" fmla="*/ 182831 h 184143"/>
              <a:gd name="connsiteX2" fmla="*/ 224058 w 720620"/>
              <a:gd name="connsiteY2" fmla="*/ 146497 h 184143"/>
              <a:gd name="connsiteX3" fmla="*/ 278559 w 720620"/>
              <a:gd name="connsiteY3" fmla="*/ 104108 h 184143"/>
              <a:gd name="connsiteX4" fmla="*/ 351227 w 720620"/>
              <a:gd name="connsiteY4" fmla="*/ 55663 h 184143"/>
              <a:gd name="connsiteX5" fmla="*/ 448117 w 720620"/>
              <a:gd name="connsiteY5" fmla="*/ 13273 h 184143"/>
              <a:gd name="connsiteX6" fmla="*/ 551062 w 720620"/>
              <a:gd name="connsiteY6" fmla="*/ 1162 h 184143"/>
              <a:gd name="connsiteX7" fmla="*/ 629786 w 720620"/>
              <a:gd name="connsiteY7" fmla="*/ 37496 h 184143"/>
              <a:gd name="connsiteX8" fmla="*/ 672175 w 720620"/>
              <a:gd name="connsiteY8" fmla="*/ 85941 h 184143"/>
              <a:gd name="connsiteX9" fmla="*/ 702453 w 720620"/>
              <a:gd name="connsiteY9" fmla="*/ 104108 h 184143"/>
              <a:gd name="connsiteX10" fmla="*/ 714564 w 720620"/>
              <a:gd name="connsiteY10" fmla="*/ 116219 h 184143"/>
              <a:gd name="connsiteX11" fmla="*/ 720620 w 720620"/>
              <a:gd name="connsiteY11" fmla="*/ 134386 h 184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0620" h="184143">
                <a:moveTo>
                  <a:pt x="0" y="98052"/>
                </a:moveTo>
                <a:cubicBezTo>
                  <a:pt x="32801" y="136404"/>
                  <a:pt x="65603" y="174757"/>
                  <a:pt x="102946" y="182831"/>
                </a:cubicBezTo>
                <a:cubicBezTo>
                  <a:pt x="140289" y="190905"/>
                  <a:pt x="194789" y="159618"/>
                  <a:pt x="224058" y="146497"/>
                </a:cubicBezTo>
                <a:cubicBezTo>
                  <a:pt x="253327" y="133376"/>
                  <a:pt x="257364" y="119247"/>
                  <a:pt x="278559" y="104108"/>
                </a:cubicBezTo>
                <a:cubicBezTo>
                  <a:pt x="299754" y="88969"/>
                  <a:pt x="322967" y="70802"/>
                  <a:pt x="351227" y="55663"/>
                </a:cubicBezTo>
                <a:cubicBezTo>
                  <a:pt x="379487" y="40524"/>
                  <a:pt x="414811" y="22356"/>
                  <a:pt x="448117" y="13273"/>
                </a:cubicBezTo>
                <a:cubicBezTo>
                  <a:pt x="481423" y="4190"/>
                  <a:pt x="520784" y="-2875"/>
                  <a:pt x="551062" y="1162"/>
                </a:cubicBezTo>
                <a:cubicBezTo>
                  <a:pt x="581340" y="5199"/>
                  <a:pt x="609601" y="23366"/>
                  <a:pt x="629786" y="37496"/>
                </a:cubicBezTo>
                <a:cubicBezTo>
                  <a:pt x="649971" y="51626"/>
                  <a:pt x="660064" y="74839"/>
                  <a:pt x="672175" y="85941"/>
                </a:cubicBezTo>
                <a:cubicBezTo>
                  <a:pt x="684286" y="97043"/>
                  <a:pt x="695388" y="99062"/>
                  <a:pt x="702453" y="104108"/>
                </a:cubicBezTo>
                <a:cubicBezTo>
                  <a:pt x="709518" y="109154"/>
                  <a:pt x="711536" y="111173"/>
                  <a:pt x="714564" y="116219"/>
                </a:cubicBezTo>
                <a:cubicBezTo>
                  <a:pt x="717592" y="121265"/>
                  <a:pt x="719106" y="127825"/>
                  <a:pt x="720620" y="134386"/>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rot="16200000" flipV="1">
            <a:off x="4632013" y="3569965"/>
            <a:ext cx="1596544" cy="184143"/>
          </a:xfrm>
          <a:custGeom>
            <a:avLst/>
            <a:gdLst>
              <a:gd name="connsiteX0" fmla="*/ 0 w 720620"/>
              <a:gd name="connsiteY0" fmla="*/ 98052 h 184143"/>
              <a:gd name="connsiteX1" fmla="*/ 102946 w 720620"/>
              <a:gd name="connsiteY1" fmla="*/ 182831 h 184143"/>
              <a:gd name="connsiteX2" fmla="*/ 224058 w 720620"/>
              <a:gd name="connsiteY2" fmla="*/ 146497 h 184143"/>
              <a:gd name="connsiteX3" fmla="*/ 278559 w 720620"/>
              <a:gd name="connsiteY3" fmla="*/ 104108 h 184143"/>
              <a:gd name="connsiteX4" fmla="*/ 351227 w 720620"/>
              <a:gd name="connsiteY4" fmla="*/ 55663 h 184143"/>
              <a:gd name="connsiteX5" fmla="*/ 448117 w 720620"/>
              <a:gd name="connsiteY5" fmla="*/ 13273 h 184143"/>
              <a:gd name="connsiteX6" fmla="*/ 551062 w 720620"/>
              <a:gd name="connsiteY6" fmla="*/ 1162 h 184143"/>
              <a:gd name="connsiteX7" fmla="*/ 629786 w 720620"/>
              <a:gd name="connsiteY7" fmla="*/ 37496 h 184143"/>
              <a:gd name="connsiteX8" fmla="*/ 672175 w 720620"/>
              <a:gd name="connsiteY8" fmla="*/ 85941 h 184143"/>
              <a:gd name="connsiteX9" fmla="*/ 702453 w 720620"/>
              <a:gd name="connsiteY9" fmla="*/ 104108 h 184143"/>
              <a:gd name="connsiteX10" fmla="*/ 714564 w 720620"/>
              <a:gd name="connsiteY10" fmla="*/ 116219 h 184143"/>
              <a:gd name="connsiteX11" fmla="*/ 720620 w 720620"/>
              <a:gd name="connsiteY11" fmla="*/ 134386 h 184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0620" h="184143">
                <a:moveTo>
                  <a:pt x="0" y="98052"/>
                </a:moveTo>
                <a:cubicBezTo>
                  <a:pt x="32801" y="136404"/>
                  <a:pt x="65603" y="174757"/>
                  <a:pt x="102946" y="182831"/>
                </a:cubicBezTo>
                <a:cubicBezTo>
                  <a:pt x="140289" y="190905"/>
                  <a:pt x="194789" y="159618"/>
                  <a:pt x="224058" y="146497"/>
                </a:cubicBezTo>
                <a:cubicBezTo>
                  <a:pt x="253327" y="133376"/>
                  <a:pt x="257364" y="119247"/>
                  <a:pt x="278559" y="104108"/>
                </a:cubicBezTo>
                <a:cubicBezTo>
                  <a:pt x="299754" y="88969"/>
                  <a:pt x="322967" y="70802"/>
                  <a:pt x="351227" y="55663"/>
                </a:cubicBezTo>
                <a:cubicBezTo>
                  <a:pt x="379487" y="40524"/>
                  <a:pt x="414811" y="22356"/>
                  <a:pt x="448117" y="13273"/>
                </a:cubicBezTo>
                <a:cubicBezTo>
                  <a:pt x="481423" y="4190"/>
                  <a:pt x="520784" y="-2875"/>
                  <a:pt x="551062" y="1162"/>
                </a:cubicBezTo>
                <a:cubicBezTo>
                  <a:pt x="581340" y="5199"/>
                  <a:pt x="609601" y="23366"/>
                  <a:pt x="629786" y="37496"/>
                </a:cubicBezTo>
                <a:cubicBezTo>
                  <a:pt x="649971" y="51626"/>
                  <a:pt x="660064" y="74839"/>
                  <a:pt x="672175" y="85941"/>
                </a:cubicBezTo>
                <a:cubicBezTo>
                  <a:pt x="684286" y="97043"/>
                  <a:pt x="695388" y="99062"/>
                  <a:pt x="702453" y="104108"/>
                </a:cubicBezTo>
                <a:cubicBezTo>
                  <a:pt x="709518" y="109154"/>
                  <a:pt x="711536" y="111173"/>
                  <a:pt x="714564" y="116219"/>
                </a:cubicBezTo>
                <a:cubicBezTo>
                  <a:pt x="717592" y="121265"/>
                  <a:pt x="719106" y="127825"/>
                  <a:pt x="720620" y="134386"/>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p:cNvSpPr/>
          <p:nvPr/>
        </p:nvSpPr>
        <p:spPr>
          <a:xfrm rot="16200000" flipV="1">
            <a:off x="4447869" y="3569965"/>
            <a:ext cx="1596544" cy="184143"/>
          </a:xfrm>
          <a:custGeom>
            <a:avLst/>
            <a:gdLst>
              <a:gd name="connsiteX0" fmla="*/ 0 w 720620"/>
              <a:gd name="connsiteY0" fmla="*/ 98052 h 184143"/>
              <a:gd name="connsiteX1" fmla="*/ 102946 w 720620"/>
              <a:gd name="connsiteY1" fmla="*/ 182831 h 184143"/>
              <a:gd name="connsiteX2" fmla="*/ 224058 w 720620"/>
              <a:gd name="connsiteY2" fmla="*/ 146497 h 184143"/>
              <a:gd name="connsiteX3" fmla="*/ 278559 w 720620"/>
              <a:gd name="connsiteY3" fmla="*/ 104108 h 184143"/>
              <a:gd name="connsiteX4" fmla="*/ 351227 w 720620"/>
              <a:gd name="connsiteY4" fmla="*/ 55663 h 184143"/>
              <a:gd name="connsiteX5" fmla="*/ 448117 w 720620"/>
              <a:gd name="connsiteY5" fmla="*/ 13273 h 184143"/>
              <a:gd name="connsiteX6" fmla="*/ 551062 w 720620"/>
              <a:gd name="connsiteY6" fmla="*/ 1162 h 184143"/>
              <a:gd name="connsiteX7" fmla="*/ 629786 w 720620"/>
              <a:gd name="connsiteY7" fmla="*/ 37496 h 184143"/>
              <a:gd name="connsiteX8" fmla="*/ 672175 w 720620"/>
              <a:gd name="connsiteY8" fmla="*/ 85941 h 184143"/>
              <a:gd name="connsiteX9" fmla="*/ 702453 w 720620"/>
              <a:gd name="connsiteY9" fmla="*/ 104108 h 184143"/>
              <a:gd name="connsiteX10" fmla="*/ 714564 w 720620"/>
              <a:gd name="connsiteY10" fmla="*/ 116219 h 184143"/>
              <a:gd name="connsiteX11" fmla="*/ 720620 w 720620"/>
              <a:gd name="connsiteY11" fmla="*/ 134386 h 184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0620" h="184143">
                <a:moveTo>
                  <a:pt x="0" y="98052"/>
                </a:moveTo>
                <a:cubicBezTo>
                  <a:pt x="32801" y="136404"/>
                  <a:pt x="65603" y="174757"/>
                  <a:pt x="102946" y="182831"/>
                </a:cubicBezTo>
                <a:cubicBezTo>
                  <a:pt x="140289" y="190905"/>
                  <a:pt x="194789" y="159618"/>
                  <a:pt x="224058" y="146497"/>
                </a:cubicBezTo>
                <a:cubicBezTo>
                  <a:pt x="253327" y="133376"/>
                  <a:pt x="257364" y="119247"/>
                  <a:pt x="278559" y="104108"/>
                </a:cubicBezTo>
                <a:cubicBezTo>
                  <a:pt x="299754" y="88969"/>
                  <a:pt x="322967" y="70802"/>
                  <a:pt x="351227" y="55663"/>
                </a:cubicBezTo>
                <a:cubicBezTo>
                  <a:pt x="379487" y="40524"/>
                  <a:pt x="414811" y="22356"/>
                  <a:pt x="448117" y="13273"/>
                </a:cubicBezTo>
                <a:cubicBezTo>
                  <a:pt x="481423" y="4190"/>
                  <a:pt x="520784" y="-2875"/>
                  <a:pt x="551062" y="1162"/>
                </a:cubicBezTo>
                <a:cubicBezTo>
                  <a:pt x="581340" y="5199"/>
                  <a:pt x="609601" y="23366"/>
                  <a:pt x="629786" y="37496"/>
                </a:cubicBezTo>
                <a:cubicBezTo>
                  <a:pt x="649971" y="51626"/>
                  <a:pt x="660064" y="74839"/>
                  <a:pt x="672175" y="85941"/>
                </a:cubicBezTo>
                <a:cubicBezTo>
                  <a:pt x="684286" y="97043"/>
                  <a:pt x="695388" y="99062"/>
                  <a:pt x="702453" y="104108"/>
                </a:cubicBezTo>
                <a:cubicBezTo>
                  <a:pt x="709518" y="109154"/>
                  <a:pt x="711536" y="111173"/>
                  <a:pt x="714564" y="116219"/>
                </a:cubicBezTo>
                <a:cubicBezTo>
                  <a:pt x="717592" y="121265"/>
                  <a:pt x="719106" y="127825"/>
                  <a:pt x="720620" y="134386"/>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Freeform 100"/>
          <p:cNvSpPr/>
          <p:nvPr/>
        </p:nvSpPr>
        <p:spPr>
          <a:xfrm rot="16200000" flipV="1">
            <a:off x="4263724" y="3569965"/>
            <a:ext cx="1596544" cy="184143"/>
          </a:xfrm>
          <a:custGeom>
            <a:avLst/>
            <a:gdLst>
              <a:gd name="connsiteX0" fmla="*/ 0 w 720620"/>
              <a:gd name="connsiteY0" fmla="*/ 98052 h 184143"/>
              <a:gd name="connsiteX1" fmla="*/ 102946 w 720620"/>
              <a:gd name="connsiteY1" fmla="*/ 182831 h 184143"/>
              <a:gd name="connsiteX2" fmla="*/ 224058 w 720620"/>
              <a:gd name="connsiteY2" fmla="*/ 146497 h 184143"/>
              <a:gd name="connsiteX3" fmla="*/ 278559 w 720620"/>
              <a:gd name="connsiteY3" fmla="*/ 104108 h 184143"/>
              <a:gd name="connsiteX4" fmla="*/ 351227 w 720620"/>
              <a:gd name="connsiteY4" fmla="*/ 55663 h 184143"/>
              <a:gd name="connsiteX5" fmla="*/ 448117 w 720620"/>
              <a:gd name="connsiteY5" fmla="*/ 13273 h 184143"/>
              <a:gd name="connsiteX6" fmla="*/ 551062 w 720620"/>
              <a:gd name="connsiteY6" fmla="*/ 1162 h 184143"/>
              <a:gd name="connsiteX7" fmla="*/ 629786 w 720620"/>
              <a:gd name="connsiteY7" fmla="*/ 37496 h 184143"/>
              <a:gd name="connsiteX8" fmla="*/ 672175 w 720620"/>
              <a:gd name="connsiteY8" fmla="*/ 85941 h 184143"/>
              <a:gd name="connsiteX9" fmla="*/ 702453 w 720620"/>
              <a:gd name="connsiteY9" fmla="*/ 104108 h 184143"/>
              <a:gd name="connsiteX10" fmla="*/ 714564 w 720620"/>
              <a:gd name="connsiteY10" fmla="*/ 116219 h 184143"/>
              <a:gd name="connsiteX11" fmla="*/ 720620 w 720620"/>
              <a:gd name="connsiteY11" fmla="*/ 134386 h 184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0620" h="184143">
                <a:moveTo>
                  <a:pt x="0" y="98052"/>
                </a:moveTo>
                <a:cubicBezTo>
                  <a:pt x="32801" y="136404"/>
                  <a:pt x="65603" y="174757"/>
                  <a:pt x="102946" y="182831"/>
                </a:cubicBezTo>
                <a:cubicBezTo>
                  <a:pt x="140289" y="190905"/>
                  <a:pt x="194789" y="159618"/>
                  <a:pt x="224058" y="146497"/>
                </a:cubicBezTo>
                <a:cubicBezTo>
                  <a:pt x="253327" y="133376"/>
                  <a:pt x="257364" y="119247"/>
                  <a:pt x="278559" y="104108"/>
                </a:cubicBezTo>
                <a:cubicBezTo>
                  <a:pt x="299754" y="88969"/>
                  <a:pt x="322967" y="70802"/>
                  <a:pt x="351227" y="55663"/>
                </a:cubicBezTo>
                <a:cubicBezTo>
                  <a:pt x="379487" y="40524"/>
                  <a:pt x="414811" y="22356"/>
                  <a:pt x="448117" y="13273"/>
                </a:cubicBezTo>
                <a:cubicBezTo>
                  <a:pt x="481423" y="4190"/>
                  <a:pt x="520784" y="-2875"/>
                  <a:pt x="551062" y="1162"/>
                </a:cubicBezTo>
                <a:cubicBezTo>
                  <a:pt x="581340" y="5199"/>
                  <a:pt x="609601" y="23366"/>
                  <a:pt x="629786" y="37496"/>
                </a:cubicBezTo>
                <a:cubicBezTo>
                  <a:pt x="649971" y="51626"/>
                  <a:pt x="660064" y="74839"/>
                  <a:pt x="672175" y="85941"/>
                </a:cubicBezTo>
                <a:cubicBezTo>
                  <a:pt x="684286" y="97043"/>
                  <a:pt x="695388" y="99062"/>
                  <a:pt x="702453" y="104108"/>
                </a:cubicBezTo>
                <a:cubicBezTo>
                  <a:pt x="709518" y="109154"/>
                  <a:pt x="711536" y="111173"/>
                  <a:pt x="714564" y="116219"/>
                </a:cubicBezTo>
                <a:cubicBezTo>
                  <a:pt x="717592" y="121265"/>
                  <a:pt x="719106" y="127825"/>
                  <a:pt x="720620" y="134386"/>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Freeform 101"/>
          <p:cNvSpPr/>
          <p:nvPr/>
        </p:nvSpPr>
        <p:spPr>
          <a:xfrm rot="16200000" flipV="1">
            <a:off x="4079580" y="3569965"/>
            <a:ext cx="1596544" cy="184143"/>
          </a:xfrm>
          <a:custGeom>
            <a:avLst/>
            <a:gdLst>
              <a:gd name="connsiteX0" fmla="*/ 0 w 720620"/>
              <a:gd name="connsiteY0" fmla="*/ 98052 h 184143"/>
              <a:gd name="connsiteX1" fmla="*/ 102946 w 720620"/>
              <a:gd name="connsiteY1" fmla="*/ 182831 h 184143"/>
              <a:gd name="connsiteX2" fmla="*/ 224058 w 720620"/>
              <a:gd name="connsiteY2" fmla="*/ 146497 h 184143"/>
              <a:gd name="connsiteX3" fmla="*/ 278559 w 720620"/>
              <a:gd name="connsiteY3" fmla="*/ 104108 h 184143"/>
              <a:gd name="connsiteX4" fmla="*/ 351227 w 720620"/>
              <a:gd name="connsiteY4" fmla="*/ 55663 h 184143"/>
              <a:gd name="connsiteX5" fmla="*/ 448117 w 720620"/>
              <a:gd name="connsiteY5" fmla="*/ 13273 h 184143"/>
              <a:gd name="connsiteX6" fmla="*/ 551062 w 720620"/>
              <a:gd name="connsiteY6" fmla="*/ 1162 h 184143"/>
              <a:gd name="connsiteX7" fmla="*/ 629786 w 720620"/>
              <a:gd name="connsiteY7" fmla="*/ 37496 h 184143"/>
              <a:gd name="connsiteX8" fmla="*/ 672175 w 720620"/>
              <a:gd name="connsiteY8" fmla="*/ 85941 h 184143"/>
              <a:gd name="connsiteX9" fmla="*/ 702453 w 720620"/>
              <a:gd name="connsiteY9" fmla="*/ 104108 h 184143"/>
              <a:gd name="connsiteX10" fmla="*/ 714564 w 720620"/>
              <a:gd name="connsiteY10" fmla="*/ 116219 h 184143"/>
              <a:gd name="connsiteX11" fmla="*/ 720620 w 720620"/>
              <a:gd name="connsiteY11" fmla="*/ 134386 h 184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0620" h="184143">
                <a:moveTo>
                  <a:pt x="0" y="98052"/>
                </a:moveTo>
                <a:cubicBezTo>
                  <a:pt x="32801" y="136404"/>
                  <a:pt x="65603" y="174757"/>
                  <a:pt x="102946" y="182831"/>
                </a:cubicBezTo>
                <a:cubicBezTo>
                  <a:pt x="140289" y="190905"/>
                  <a:pt x="194789" y="159618"/>
                  <a:pt x="224058" y="146497"/>
                </a:cubicBezTo>
                <a:cubicBezTo>
                  <a:pt x="253327" y="133376"/>
                  <a:pt x="257364" y="119247"/>
                  <a:pt x="278559" y="104108"/>
                </a:cubicBezTo>
                <a:cubicBezTo>
                  <a:pt x="299754" y="88969"/>
                  <a:pt x="322967" y="70802"/>
                  <a:pt x="351227" y="55663"/>
                </a:cubicBezTo>
                <a:cubicBezTo>
                  <a:pt x="379487" y="40524"/>
                  <a:pt x="414811" y="22356"/>
                  <a:pt x="448117" y="13273"/>
                </a:cubicBezTo>
                <a:cubicBezTo>
                  <a:pt x="481423" y="4190"/>
                  <a:pt x="520784" y="-2875"/>
                  <a:pt x="551062" y="1162"/>
                </a:cubicBezTo>
                <a:cubicBezTo>
                  <a:pt x="581340" y="5199"/>
                  <a:pt x="609601" y="23366"/>
                  <a:pt x="629786" y="37496"/>
                </a:cubicBezTo>
                <a:cubicBezTo>
                  <a:pt x="649971" y="51626"/>
                  <a:pt x="660064" y="74839"/>
                  <a:pt x="672175" y="85941"/>
                </a:cubicBezTo>
                <a:cubicBezTo>
                  <a:pt x="684286" y="97043"/>
                  <a:pt x="695388" y="99062"/>
                  <a:pt x="702453" y="104108"/>
                </a:cubicBezTo>
                <a:cubicBezTo>
                  <a:pt x="709518" y="109154"/>
                  <a:pt x="711536" y="111173"/>
                  <a:pt x="714564" y="116219"/>
                </a:cubicBezTo>
                <a:cubicBezTo>
                  <a:pt x="717592" y="121265"/>
                  <a:pt x="719106" y="127825"/>
                  <a:pt x="720620" y="134386"/>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p:cNvSpPr/>
          <p:nvPr/>
        </p:nvSpPr>
        <p:spPr>
          <a:xfrm>
            <a:off x="2570477" y="4605990"/>
            <a:ext cx="4062324" cy="461665"/>
          </a:xfrm>
          <a:prstGeom prst="rect">
            <a:avLst/>
          </a:prstGeom>
        </p:spPr>
        <p:txBody>
          <a:bodyPr wrap="square">
            <a:spAutoFit/>
          </a:bodyPr>
          <a:lstStyle/>
          <a:p>
            <a:pPr lvl="0" algn="ctr">
              <a:spcBef>
                <a:spcPct val="20000"/>
              </a:spcBef>
            </a:pPr>
            <a:r>
              <a:rPr lang="en-US" sz="2400" dirty="0">
                <a:solidFill>
                  <a:schemeClr val="bg1"/>
                </a:solidFill>
              </a:rPr>
              <a:t>refractive index </a:t>
            </a:r>
            <a:r>
              <a:rPr lang="el-GR" sz="2400" dirty="0">
                <a:solidFill>
                  <a:schemeClr val="bg1"/>
                </a:solidFill>
                <a:latin typeface="+mj-lt"/>
                <a:ea typeface="Meiryo" panose="020B0604030504040204" pitchFamily="34" charset="-128"/>
                <a:cs typeface="Meiryo" panose="020B0604030504040204" pitchFamily="34" charset="-128"/>
              </a:rPr>
              <a:t>η</a:t>
            </a:r>
            <a:r>
              <a:rPr lang="en-US" sz="2400" dirty="0">
                <a:solidFill>
                  <a:schemeClr val="bg1"/>
                </a:solidFill>
                <a:latin typeface="+mj-lt"/>
                <a:ea typeface="Meiryo" panose="020B0604030504040204" pitchFamily="34" charset="-128"/>
                <a:cs typeface="Meiryo" panose="020B0604030504040204" pitchFamily="34" charset="-128"/>
              </a:rPr>
              <a:t>(wavelength)</a:t>
            </a:r>
            <a:endParaRPr lang="en-US" sz="2400" dirty="0">
              <a:solidFill>
                <a:schemeClr val="bg1"/>
              </a:solidFill>
              <a:latin typeface="+mj-lt"/>
            </a:endParaRPr>
          </a:p>
        </p:txBody>
      </p:sp>
      <p:sp>
        <p:nvSpPr>
          <p:cNvPr id="105" name="Rectangle 104"/>
          <p:cNvSpPr>
            <a:spLocks/>
          </p:cNvSpPr>
          <p:nvPr/>
        </p:nvSpPr>
        <p:spPr>
          <a:xfrm>
            <a:off x="4322108" y="1410960"/>
            <a:ext cx="334844" cy="221551"/>
          </a:xfrm>
          <a:prstGeom prst="rect">
            <a:avLst/>
          </a:prstGeom>
          <a:noFill/>
          <a:ln w="25400" cap="sq">
            <a:solidFill>
              <a:srgbClr val="FFFF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nvGrpSpPr>
          <p:cNvPr id="56" name="Group 55"/>
          <p:cNvGrpSpPr/>
          <p:nvPr/>
        </p:nvGrpSpPr>
        <p:grpSpPr>
          <a:xfrm>
            <a:off x="6970317" y="2077463"/>
            <a:ext cx="1064671" cy="505886"/>
            <a:chOff x="353681" y="6093091"/>
            <a:chExt cx="1064671" cy="559475"/>
          </a:xfrm>
        </p:grpSpPr>
        <p:sp>
          <p:nvSpPr>
            <p:cNvPr id="57" name="Rectangle 56"/>
            <p:cNvSpPr/>
            <p:nvPr/>
          </p:nvSpPr>
          <p:spPr>
            <a:xfrm>
              <a:off x="353681" y="6093091"/>
              <a:ext cx="1064671" cy="510570"/>
            </a:xfrm>
            <a:prstGeom prst="rect">
              <a:avLst/>
            </a:prstGeom>
          </p:spPr>
          <p:txBody>
            <a:bodyPr wrap="square">
              <a:spAutoFit/>
            </a:bodyPr>
            <a:lstStyle/>
            <a:p>
              <a:pPr lvl="0">
                <a:spcBef>
                  <a:spcPct val="20000"/>
                </a:spcBef>
              </a:pPr>
              <a:r>
                <a:rPr lang="el-GR" sz="2400" dirty="0">
                  <a:solidFill>
                    <a:schemeClr val="bg1"/>
                  </a:solidFill>
                  <a:latin typeface="Meiryo" panose="020B0604030504040204" pitchFamily="34" charset="-128"/>
                  <a:ea typeface="Meiryo" panose="020B0604030504040204" pitchFamily="34" charset="-128"/>
                  <a:cs typeface="Meiryo" panose="020B0604030504040204" pitchFamily="34" charset="-128"/>
                </a:rPr>
                <a:t>Δ</a:t>
              </a:r>
              <a:r>
                <a:rPr lang="en-US" sz="2400" dirty="0">
                  <a:solidFill>
                    <a:schemeClr val="bg1"/>
                  </a:solidFill>
                </a:rPr>
                <a:t>t    ns</a:t>
              </a:r>
            </a:p>
          </p:txBody>
        </p:sp>
        <p:sp>
          <p:nvSpPr>
            <p:cNvPr id="58" name="Rectangle 57"/>
            <p:cNvSpPr/>
            <p:nvPr/>
          </p:nvSpPr>
          <p:spPr>
            <a:xfrm>
              <a:off x="751472" y="6141996"/>
              <a:ext cx="338554" cy="510570"/>
            </a:xfrm>
            <a:prstGeom prst="rect">
              <a:avLst/>
            </a:prstGeom>
          </p:spPr>
          <p:txBody>
            <a:bodyPr wrap="none">
              <a:spAutoFit/>
            </a:bodyPr>
            <a:lstStyle/>
            <a:p>
              <a:r>
                <a:rPr lang="en-US" sz="2400" dirty="0">
                  <a:solidFill>
                    <a:schemeClr val="bg1"/>
                  </a:solidFill>
                </a:rPr>
                <a:t>~</a:t>
              </a:r>
              <a:endParaRPr lang="en-US" sz="2400" dirty="0"/>
            </a:p>
          </p:txBody>
        </p:sp>
      </p:grpSp>
      <p:sp>
        <p:nvSpPr>
          <p:cNvPr id="61" name="Rectangle 60"/>
          <p:cNvSpPr>
            <a:spLocks/>
          </p:cNvSpPr>
          <p:nvPr/>
        </p:nvSpPr>
        <p:spPr>
          <a:xfrm>
            <a:off x="6721088" y="4273191"/>
            <a:ext cx="1535671" cy="394115"/>
          </a:xfrm>
          <a:prstGeom prst="rect">
            <a:avLst/>
          </a:prstGeom>
          <a:noFill/>
          <a:ln w="25400" cap="sq">
            <a:solidFill>
              <a:srgbClr val="FFFF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nvGrpSpPr>
          <p:cNvPr id="67" name="Group 66"/>
          <p:cNvGrpSpPr/>
          <p:nvPr/>
        </p:nvGrpSpPr>
        <p:grpSpPr>
          <a:xfrm>
            <a:off x="6680604" y="4267575"/>
            <a:ext cx="1623958" cy="505883"/>
            <a:chOff x="353682" y="6093094"/>
            <a:chExt cx="1623958" cy="559472"/>
          </a:xfrm>
        </p:grpSpPr>
        <p:sp>
          <p:nvSpPr>
            <p:cNvPr id="68" name="Rectangle 67"/>
            <p:cNvSpPr/>
            <p:nvPr/>
          </p:nvSpPr>
          <p:spPr>
            <a:xfrm>
              <a:off x="353682" y="6093094"/>
              <a:ext cx="1623958" cy="510570"/>
            </a:xfrm>
            <a:prstGeom prst="rect">
              <a:avLst/>
            </a:prstGeom>
          </p:spPr>
          <p:txBody>
            <a:bodyPr wrap="square">
              <a:spAutoFit/>
            </a:bodyPr>
            <a:lstStyle/>
            <a:p>
              <a:pPr lvl="0">
                <a:spcBef>
                  <a:spcPct val="20000"/>
                </a:spcBef>
              </a:pPr>
              <a:r>
                <a:rPr lang="el-GR" sz="2400" dirty="0">
                  <a:solidFill>
                    <a:schemeClr val="bg1"/>
                  </a:solidFill>
                  <a:latin typeface="Meiryo" panose="020B0604030504040204" pitchFamily="34" charset="-128"/>
                  <a:ea typeface="Meiryo" panose="020B0604030504040204" pitchFamily="34" charset="-128"/>
                  <a:cs typeface="Meiryo" panose="020B0604030504040204" pitchFamily="34" charset="-128"/>
                </a:rPr>
                <a:t>Δ</a:t>
              </a:r>
              <a:r>
                <a:rPr lang="en-US" sz="2400" dirty="0">
                  <a:solidFill>
                    <a:schemeClr val="bg1"/>
                  </a:solidFill>
                </a:rPr>
                <a:t>t    10</a:t>
              </a:r>
              <a:r>
                <a:rPr lang="en-US" sz="2400" baseline="30000" dirty="0">
                  <a:solidFill>
                    <a:schemeClr val="bg1"/>
                  </a:solidFill>
                </a:rPr>
                <a:t>-3</a:t>
              </a:r>
              <a:r>
                <a:rPr lang="en-US" sz="2400" dirty="0">
                  <a:solidFill>
                    <a:schemeClr val="bg1"/>
                  </a:solidFill>
                </a:rPr>
                <a:t> ns</a:t>
              </a:r>
            </a:p>
          </p:txBody>
        </p:sp>
        <p:sp>
          <p:nvSpPr>
            <p:cNvPr id="81" name="Rectangle 80"/>
            <p:cNvSpPr/>
            <p:nvPr/>
          </p:nvSpPr>
          <p:spPr>
            <a:xfrm>
              <a:off x="751472" y="6141996"/>
              <a:ext cx="338554" cy="510570"/>
            </a:xfrm>
            <a:prstGeom prst="rect">
              <a:avLst/>
            </a:prstGeom>
          </p:spPr>
          <p:txBody>
            <a:bodyPr wrap="none">
              <a:spAutoFit/>
            </a:bodyPr>
            <a:lstStyle/>
            <a:p>
              <a:r>
                <a:rPr lang="en-US" sz="2400" dirty="0">
                  <a:solidFill>
                    <a:schemeClr val="bg1"/>
                  </a:solidFill>
                </a:rPr>
                <a:t>~</a:t>
              </a:r>
              <a:endParaRPr lang="en-US" sz="2400" dirty="0"/>
            </a:p>
          </p:txBody>
        </p:sp>
      </p:grpSp>
    </p:spTree>
    <p:extLst>
      <p:ext uri="{BB962C8B-B14F-4D97-AF65-F5344CB8AC3E}">
        <p14:creationId xmlns:p14="http://schemas.microsoft.com/office/powerpoint/2010/main" val="4796121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fade">
                                      <p:cBhvr>
                                        <p:cTn id="7" dur="500"/>
                                        <p:tgtEl>
                                          <p:spTgt spid="9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3"/>
                                        </p:tgtEl>
                                        <p:attrNameLst>
                                          <p:attrName>style.visibility</p:attrName>
                                        </p:attrNameLst>
                                      </p:cBhvr>
                                      <p:to>
                                        <p:strVal val="visible"/>
                                      </p:to>
                                    </p:set>
                                    <p:animEffect transition="in" filter="fade">
                                      <p:cBhvr>
                                        <p:cTn id="10" dur="500"/>
                                        <p:tgtEl>
                                          <p:spTgt spid="10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5"/>
                                        </p:tgtEl>
                                        <p:attrNameLst>
                                          <p:attrName>style.visibility</p:attrName>
                                        </p:attrNameLst>
                                      </p:cBhvr>
                                      <p:to>
                                        <p:strVal val="visible"/>
                                      </p:to>
                                    </p:set>
                                    <p:animEffect transition="in" filter="fade">
                                      <p:cBhvr>
                                        <p:cTn id="15" dur="500"/>
                                        <p:tgtEl>
                                          <p:spTgt spid="9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4"/>
                                        </p:tgtEl>
                                        <p:attrNameLst>
                                          <p:attrName>style.visibility</p:attrName>
                                        </p:attrNameLst>
                                      </p:cBhvr>
                                      <p:to>
                                        <p:strVal val="visible"/>
                                      </p:to>
                                    </p:set>
                                    <p:animEffect transition="in" filter="fade">
                                      <p:cBhvr>
                                        <p:cTn id="18" dur="500"/>
                                        <p:tgtEl>
                                          <p:spTgt spid="94"/>
                                        </p:tgtEl>
                                      </p:cBhvr>
                                    </p:animEffect>
                                  </p:childTnLst>
                                </p:cTn>
                              </p:par>
                            </p:childTnLst>
                          </p:cTn>
                        </p:par>
                        <p:par>
                          <p:cTn id="19" fill="hold">
                            <p:stCondLst>
                              <p:cond delay="500"/>
                            </p:stCondLst>
                            <p:childTnLst>
                              <p:par>
                                <p:cTn id="20" presetID="1" presetClass="exit" presetSubtype="0" fill="hold" grpId="1" nodeType="afterEffect">
                                  <p:stCondLst>
                                    <p:cond delay="0"/>
                                  </p:stCondLst>
                                  <p:childTnLst>
                                    <p:set>
                                      <p:cBhvr>
                                        <p:cTn id="21" dur="1" fill="hold">
                                          <p:stCondLst>
                                            <p:cond delay="0"/>
                                          </p:stCondLst>
                                        </p:cTn>
                                        <p:tgtEl>
                                          <p:spTgt spid="95"/>
                                        </p:tgtEl>
                                        <p:attrNameLst>
                                          <p:attrName>style.visibility</p:attrName>
                                        </p:attrNameLst>
                                      </p:cBhvr>
                                      <p:to>
                                        <p:strVal val="hidden"/>
                                      </p:to>
                                    </p:set>
                                  </p:childTnLst>
                                </p:cTn>
                              </p:par>
                              <p:par>
                                <p:cTn id="22" presetID="1" presetClass="entr" presetSubtype="0" fill="hold" grpId="0" nodeType="withEffect">
                                  <p:stCondLst>
                                    <p:cond delay="0"/>
                                  </p:stCondLst>
                                  <p:childTnLst>
                                    <p:set>
                                      <p:cBhvr>
                                        <p:cTn id="23" dur="1" fill="hold">
                                          <p:stCondLst>
                                            <p:cond delay="0"/>
                                          </p:stCondLst>
                                        </p:cTn>
                                        <p:tgtEl>
                                          <p:spTgt spid="93"/>
                                        </p:tgtEl>
                                        <p:attrNameLst>
                                          <p:attrName>style.visibility</p:attrName>
                                        </p:attrNameLst>
                                      </p:cBhvr>
                                      <p:to>
                                        <p:strVal val="visible"/>
                                      </p:to>
                                    </p:set>
                                  </p:childTnLst>
                                </p:cTn>
                              </p:par>
                            </p:childTnLst>
                          </p:cTn>
                        </p:par>
                        <p:par>
                          <p:cTn id="24" fill="hold">
                            <p:stCondLst>
                              <p:cond delay="500"/>
                            </p:stCondLst>
                            <p:childTnLst>
                              <p:par>
                                <p:cTn id="25" presetID="1" presetClass="exit" presetSubtype="0" fill="hold" grpId="1" nodeType="afterEffect">
                                  <p:stCondLst>
                                    <p:cond delay="250"/>
                                  </p:stCondLst>
                                  <p:childTnLst>
                                    <p:set>
                                      <p:cBhvr>
                                        <p:cTn id="26" dur="1" fill="hold">
                                          <p:stCondLst>
                                            <p:cond delay="0"/>
                                          </p:stCondLst>
                                        </p:cTn>
                                        <p:tgtEl>
                                          <p:spTgt spid="94"/>
                                        </p:tgtEl>
                                        <p:attrNameLst>
                                          <p:attrName>style.visibility</p:attrName>
                                        </p:attrNameLst>
                                      </p:cBhvr>
                                      <p:to>
                                        <p:strVal val="hidden"/>
                                      </p:to>
                                    </p:set>
                                  </p:childTnLst>
                                </p:cTn>
                              </p:par>
                              <p:par>
                                <p:cTn id="27" presetID="1" presetClass="entr" presetSubtype="0" fill="hold" grpId="0" nodeType="withEffect">
                                  <p:stCondLst>
                                    <p:cond delay="250"/>
                                  </p:stCondLst>
                                  <p:childTnLst>
                                    <p:set>
                                      <p:cBhvr>
                                        <p:cTn id="28" dur="1" fill="hold">
                                          <p:stCondLst>
                                            <p:cond delay="0"/>
                                          </p:stCondLst>
                                        </p:cTn>
                                        <p:tgtEl>
                                          <p:spTgt spid="92"/>
                                        </p:tgtEl>
                                        <p:attrNameLst>
                                          <p:attrName>style.visibility</p:attrName>
                                        </p:attrNameLst>
                                      </p:cBhvr>
                                      <p:to>
                                        <p:strVal val="visible"/>
                                      </p:to>
                                    </p:set>
                                  </p:childTnLst>
                                </p:cTn>
                              </p:par>
                            </p:childTnLst>
                          </p:cTn>
                        </p:par>
                        <p:par>
                          <p:cTn id="29" fill="hold">
                            <p:stCondLst>
                              <p:cond delay="750"/>
                            </p:stCondLst>
                            <p:childTnLst>
                              <p:par>
                                <p:cTn id="30" presetID="1" presetClass="exit" presetSubtype="0" fill="hold" grpId="1" nodeType="afterEffect">
                                  <p:stCondLst>
                                    <p:cond delay="250"/>
                                  </p:stCondLst>
                                  <p:childTnLst>
                                    <p:set>
                                      <p:cBhvr>
                                        <p:cTn id="31" dur="1" fill="hold">
                                          <p:stCondLst>
                                            <p:cond delay="0"/>
                                          </p:stCondLst>
                                        </p:cTn>
                                        <p:tgtEl>
                                          <p:spTgt spid="93"/>
                                        </p:tgtEl>
                                        <p:attrNameLst>
                                          <p:attrName>style.visibility</p:attrName>
                                        </p:attrNameLst>
                                      </p:cBhvr>
                                      <p:to>
                                        <p:strVal val="hidden"/>
                                      </p:to>
                                    </p:set>
                                  </p:childTnLst>
                                </p:cTn>
                              </p:par>
                              <p:par>
                                <p:cTn id="32" presetID="1" presetClass="entr" presetSubtype="0" fill="hold" grpId="0" nodeType="withEffect">
                                  <p:stCondLst>
                                    <p:cond delay="250"/>
                                  </p:stCondLst>
                                  <p:childTnLst>
                                    <p:set>
                                      <p:cBhvr>
                                        <p:cTn id="33" dur="1" fill="hold">
                                          <p:stCondLst>
                                            <p:cond delay="0"/>
                                          </p:stCondLst>
                                        </p:cTn>
                                        <p:tgtEl>
                                          <p:spTgt spid="91"/>
                                        </p:tgtEl>
                                        <p:attrNameLst>
                                          <p:attrName>style.visibility</p:attrName>
                                        </p:attrNameLst>
                                      </p:cBhvr>
                                      <p:to>
                                        <p:strVal val="visible"/>
                                      </p:to>
                                    </p:set>
                                  </p:childTnLst>
                                </p:cTn>
                              </p:par>
                            </p:childTnLst>
                          </p:cTn>
                        </p:par>
                        <p:par>
                          <p:cTn id="34" fill="hold">
                            <p:stCondLst>
                              <p:cond delay="1000"/>
                            </p:stCondLst>
                            <p:childTnLst>
                              <p:par>
                                <p:cTn id="35" presetID="1" presetClass="exit" presetSubtype="0" fill="hold" grpId="1" nodeType="afterEffect">
                                  <p:stCondLst>
                                    <p:cond delay="250"/>
                                  </p:stCondLst>
                                  <p:childTnLst>
                                    <p:set>
                                      <p:cBhvr>
                                        <p:cTn id="36" dur="1" fill="hold">
                                          <p:stCondLst>
                                            <p:cond delay="0"/>
                                          </p:stCondLst>
                                        </p:cTn>
                                        <p:tgtEl>
                                          <p:spTgt spid="92"/>
                                        </p:tgtEl>
                                        <p:attrNameLst>
                                          <p:attrName>style.visibility</p:attrName>
                                        </p:attrNameLst>
                                      </p:cBhvr>
                                      <p:to>
                                        <p:strVal val="hidden"/>
                                      </p:to>
                                    </p:set>
                                  </p:childTnLst>
                                </p:cTn>
                              </p:par>
                              <p:par>
                                <p:cTn id="37" presetID="1" presetClass="entr" presetSubtype="0" fill="hold" grpId="0" nodeType="withEffect">
                                  <p:stCondLst>
                                    <p:cond delay="250"/>
                                  </p:stCondLst>
                                  <p:childTnLst>
                                    <p:set>
                                      <p:cBhvr>
                                        <p:cTn id="38" dur="1" fill="hold">
                                          <p:stCondLst>
                                            <p:cond delay="0"/>
                                          </p:stCondLst>
                                        </p:cTn>
                                        <p:tgtEl>
                                          <p:spTgt spid="90"/>
                                        </p:tgtEl>
                                        <p:attrNameLst>
                                          <p:attrName>style.visibility</p:attrName>
                                        </p:attrNameLst>
                                      </p:cBhvr>
                                      <p:to>
                                        <p:strVal val="visible"/>
                                      </p:to>
                                    </p:set>
                                  </p:childTnLst>
                                </p:cTn>
                              </p:par>
                            </p:childTnLst>
                          </p:cTn>
                        </p:par>
                        <p:par>
                          <p:cTn id="39" fill="hold">
                            <p:stCondLst>
                              <p:cond delay="1250"/>
                            </p:stCondLst>
                            <p:childTnLst>
                              <p:par>
                                <p:cTn id="40" presetID="1" presetClass="exit" presetSubtype="0" fill="hold" grpId="1" nodeType="afterEffect">
                                  <p:stCondLst>
                                    <p:cond delay="250"/>
                                  </p:stCondLst>
                                  <p:childTnLst>
                                    <p:set>
                                      <p:cBhvr>
                                        <p:cTn id="41" dur="1" fill="hold">
                                          <p:stCondLst>
                                            <p:cond delay="0"/>
                                          </p:stCondLst>
                                        </p:cTn>
                                        <p:tgtEl>
                                          <p:spTgt spid="91"/>
                                        </p:tgtEl>
                                        <p:attrNameLst>
                                          <p:attrName>style.visibility</p:attrName>
                                        </p:attrNameLst>
                                      </p:cBhvr>
                                      <p:to>
                                        <p:strVal val="hidden"/>
                                      </p:to>
                                    </p:set>
                                  </p:childTnLst>
                                </p:cTn>
                              </p:par>
                            </p:childTnLst>
                          </p:cTn>
                        </p:par>
                        <p:par>
                          <p:cTn id="42" fill="hold">
                            <p:stCondLst>
                              <p:cond delay="1500"/>
                            </p:stCondLst>
                            <p:childTnLst>
                              <p:par>
                                <p:cTn id="43" presetID="1" presetClass="exit" presetSubtype="0" fill="hold" grpId="1" nodeType="afterEffect">
                                  <p:stCondLst>
                                    <p:cond delay="250"/>
                                  </p:stCondLst>
                                  <p:childTnLst>
                                    <p:set>
                                      <p:cBhvr>
                                        <p:cTn id="44" dur="1" fill="hold">
                                          <p:stCondLst>
                                            <p:cond delay="0"/>
                                          </p:stCondLst>
                                        </p:cTn>
                                        <p:tgtEl>
                                          <p:spTgt spid="90"/>
                                        </p:tgtEl>
                                        <p:attrNameLst>
                                          <p:attrName>style.visibility</p:attrName>
                                        </p:attrNameLst>
                                      </p:cBhvr>
                                      <p:to>
                                        <p:strVal val="hidden"/>
                                      </p:to>
                                    </p:set>
                                  </p:childTnLst>
                                </p:cTn>
                              </p:par>
                            </p:childTnLst>
                          </p:cTn>
                        </p:par>
                        <p:par>
                          <p:cTn id="45" fill="hold">
                            <p:stCondLst>
                              <p:cond delay="1750"/>
                            </p:stCondLst>
                            <p:childTnLst>
                              <p:par>
                                <p:cTn id="46" presetID="1" presetClass="entr" presetSubtype="0" fill="hold" grpId="0" nodeType="afterEffect">
                                  <p:stCondLst>
                                    <p:cond delay="250"/>
                                  </p:stCondLst>
                                  <p:childTnLst>
                                    <p:set>
                                      <p:cBhvr>
                                        <p:cTn id="47" dur="1" fill="hold">
                                          <p:stCondLst>
                                            <p:cond delay="0"/>
                                          </p:stCondLst>
                                        </p:cTn>
                                        <p:tgtEl>
                                          <p:spTgt spid="102"/>
                                        </p:tgtEl>
                                        <p:attrNameLst>
                                          <p:attrName>style.visibility</p:attrName>
                                        </p:attrNameLst>
                                      </p:cBhvr>
                                      <p:to>
                                        <p:strVal val="visible"/>
                                      </p:to>
                                    </p:set>
                                  </p:childTnLst>
                                </p:cTn>
                              </p:par>
                            </p:childTnLst>
                          </p:cTn>
                        </p:par>
                        <p:par>
                          <p:cTn id="48" fill="hold">
                            <p:stCondLst>
                              <p:cond delay="2000"/>
                            </p:stCondLst>
                            <p:childTnLst>
                              <p:par>
                                <p:cTn id="49" presetID="1" presetClass="entr" presetSubtype="0" fill="hold" grpId="0" nodeType="afterEffect">
                                  <p:stCondLst>
                                    <p:cond delay="250"/>
                                  </p:stCondLst>
                                  <p:childTnLst>
                                    <p:set>
                                      <p:cBhvr>
                                        <p:cTn id="50" dur="1" fill="hold">
                                          <p:stCondLst>
                                            <p:cond delay="0"/>
                                          </p:stCondLst>
                                        </p:cTn>
                                        <p:tgtEl>
                                          <p:spTgt spid="101"/>
                                        </p:tgtEl>
                                        <p:attrNameLst>
                                          <p:attrName>style.visibility</p:attrName>
                                        </p:attrNameLst>
                                      </p:cBhvr>
                                      <p:to>
                                        <p:strVal val="visible"/>
                                      </p:to>
                                    </p:set>
                                  </p:childTnLst>
                                </p:cTn>
                              </p:par>
                            </p:childTnLst>
                          </p:cTn>
                        </p:par>
                        <p:par>
                          <p:cTn id="51" fill="hold">
                            <p:stCondLst>
                              <p:cond delay="2250"/>
                            </p:stCondLst>
                            <p:childTnLst>
                              <p:par>
                                <p:cTn id="52" presetID="1" presetClass="entr" presetSubtype="0" fill="hold" grpId="0" nodeType="afterEffect">
                                  <p:stCondLst>
                                    <p:cond delay="250"/>
                                  </p:stCondLst>
                                  <p:childTnLst>
                                    <p:set>
                                      <p:cBhvr>
                                        <p:cTn id="53" dur="1" fill="hold">
                                          <p:stCondLst>
                                            <p:cond delay="0"/>
                                          </p:stCondLst>
                                        </p:cTn>
                                        <p:tgtEl>
                                          <p:spTgt spid="100"/>
                                        </p:tgtEl>
                                        <p:attrNameLst>
                                          <p:attrName>style.visibility</p:attrName>
                                        </p:attrNameLst>
                                      </p:cBhvr>
                                      <p:to>
                                        <p:strVal val="visible"/>
                                      </p:to>
                                    </p:set>
                                  </p:childTnLst>
                                </p:cTn>
                              </p:par>
                              <p:par>
                                <p:cTn id="54" presetID="7" presetClass="emph" presetSubtype="2" fill="hold" nodeType="withEffect">
                                  <p:stCondLst>
                                    <p:cond delay="250"/>
                                  </p:stCondLst>
                                  <p:childTnLst>
                                    <p:animClr clrSpc="rgb" dir="cw">
                                      <p:cBhvr>
                                        <p:cTn id="55" dur="10" fill="hold"/>
                                        <p:tgtEl>
                                          <p:spTgt spid="102"/>
                                        </p:tgtEl>
                                        <p:attrNameLst>
                                          <p:attrName>stroke.color</p:attrName>
                                        </p:attrNameLst>
                                      </p:cBhvr>
                                      <p:to>
                                        <a:srgbClr val="49CF80"/>
                                      </p:to>
                                    </p:animClr>
                                    <p:set>
                                      <p:cBhvr>
                                        <p:cTn id="56" dur="10" fill="hold"/>
                                        <p:tgtEl>
                                          <p:spTgt spid="102"/>
                                        </p:tgtEl>
                                        <p:attrNameLst>
                                          <p:attrName>stroke.on</p:attrName>
                                        </p:attrNameLst>
                                      </p:cBhvr>
                                      <p:to>
                                        <p:strVal val="true"/>
                                      </p:to>
                                    </p:set>
                                  </p:childTnLst>
                                </p:cTn>
                              </p:par>
                            </p:childTnLst>
                          </p:cTn>
                        </p:par>
                        <p:par>
                          <p:cTn id="57" fill="hold">
                            <p:stCondLst>
                              <p:cond delay="2510"/>
                            </p:stCondLst>
                            <p:childTnLst>
                              <p:par>
                                <p:cTn id="58" presetID="1" presetClass="entr" presetSubtype="0" fill="hold" grpId="0" nodeType="afterEffect">
                                  <p:stCondLst>
                                    <p:cond delay="250"/>
                                  </p:stCondLst>
                                  <p:childTnLst>
                                    <p:set>
                                      <p:cBhvr>
                                        <p:cTn id="59" dur="1" fill="hold">
                                          <p:stCondLst>
                                            <p:cond delay="0"/>
                                          </p:stCondLst>
                                        </p:cTn>
                                        <p:tgtEl>
                                          <p:spTgt spid="99"/>
                                        </p:tgtEl>
                                        <p:attrNameLst>
                                          <p:attrName>style.visibility</p:attrName>
                                        </p:attrNameLst>
                                      </p:cBhvr>
                                      <p:to>
                                        <p:strVal val="visible"/>
                                      </p:to>
                                    </p:set>
                                  </p:childTnLst>
                                </p:cTn>
                              </p:par>
                              <p:par>
                                <p:cTn id="60" presetID="7" presetClass="emph" presetSubtype="2" fill="hold" nodeType="withEffect">
                                  <p:stCondLst>
                                    <p:cond delay="250"/>
                                  </p:stCondLst>
                                  <p:childTnLst>
                                    <p:animClr clrSpc="rgb" dir="cw">
                                      <p:cBhvr>
                                        <p:cTn id="61" dur="10" fill="hold"/>
                                        <p:tgtEl>
                                          <p:spTgt spid="101"/>
                                        </p:tgtEl>
                                        <p:attrNameLst>
                                          <p:attrName>stroke.color</p:attrName>
                                        </p:attrNameLst>
                                      </p:cBhvr>
                                      <p:to>
                                        <a:srgbClr val="49CF80"/>
                                      </p:to>
                                    </p:animClr>
                                    <p:set>
                                      <p:cBhvr>
                                        <p:cTn id="62" dur="10" fill="hold"/>
                                        <p:tgtEl>
                                          <p:spTgt spid="101"/>
                                        </p:tgtEl>
                                        <p:attrNameLst>
                                          <p:attrName>stroke.on</p:attrName>
                                        </p:attrNameLst>
                                      </p:cBhvr>
                                      <p:to>
                                        <p:strVal val="true"/>
                                      </p:to>
                                    </p:set>
                                  </p:childTnLst>
                                </p:cTn>
                              </p:par>
                            </p:childTnLst>
                          </p:cTn>
                        </p:par>
                        <p:par>
                          <p:cTn id="63" fill="hold">
                            <p:stCondLst>
                              <p:cond delay="2770"/>
                            </p:stCondLst>
                            <p:childTnLst>
                              <p:par>
                                <p:cTn id="64" presetID="1" presetClass="entr" presetSubtype="0" fill="hold" grpId="0" nodeType="afterEffect">
                                  <p:stCondLst>
                                    <p:cond delay="250"/>
                                  </p:stCondLst>
                                  <p:childTnLst>
                                    <p:set>
                                      <p:cBhvr>
                                        <p:cTn id="65" dur="1" fill="hold">
                                          <p:stCondLst>
                                            <p:cond delay="0"/>
                                          </p:stCondLst>
                                        </p:cTn>
                                        <p:tgtEl>
                                          <p:spTgt spid="98"/>
                                        </p:tgtEl>
                                        <p:attrNameLst>
                                          <p:attrName>style.visibility</p:attrName>
                                        </p:attrNameLst>
                                      </p:cBhvr>
                                      <p:to>
                                        <p:strVal val="visible"/>
                                      </p:to>
                                    </p:set>
                                  </p:childTnLst>
                                </p:cTn>
                              </p:par>
                              <p:par>
                                <p:cTn id="66" presetID="7" presetClass="emph" presetSubtype="2" fill="hold" nodeType="withEffect">
                                  <p:stCondLst>
                                    <p:cond delay="250"/>
                                  </p:stCondLst>
                                  <p:childTnLst>
                                    <p:animClr clrSpc="rgb" dir="cw">
                                      <p:cBhvr>
                                        <p:cTn id="67" dur="10" fill="hold"/>
                                        <p:tgtEl>
                                          <p:spTgt spid="102"/>
                                        </p:tgtEl>
                                        <p:attrNameLst>
                                          <p:attrName>stroke.color</p:attrName>
                                        </p:attrNameLst>
                                      </p:cBhvr>
                                      <p:to>
                                        <a:srgbClr val="469ED9"/>
                                      </p:to>
                                    </p:animClr>
                                    <p:set>
                                      <p:cBhvr>
                                        <p:cTn id="68" dur="10" fill="hold"/>
                                        <p:tgtEl>
                                          <p:spTgt spid="102"/>
                                        </p:tgtEl>
                                        <p:attrNameLst>
                                          <p:attrName>stroke.on</p:attrName>
                                        </p:attrNameLst>
                                      </p:cBhvr>
                                      <p:to>
                                        <p:strVal val="true"/>
                                      </p:to>
                                    </p:set>
                                  </p:childTnLst>
                                </p:cTn>
                              </p:par>
                              <p:par>
                                <p:cTn id="69" presetID="7" presetClass="emph" presetSubtype="2" fill="hold" nodeType="withEffect">
                                  <p:stCondLst>
                                    <p:cond delay="250"/>
                                  </p:stCondLst>
                                  <p:childTnLst>
                                    <p:animClr clrSpc="rgb" dir="cw">
                                      <p:cBhvr>
                                        <p:cTn id="70" dur="10" fill="hold"/>
                                        <p:tgtEl>
                                          <p:spTgt spid="100"/>
                                        </p:tgtEl>
                                        <p:attrNameLst>
                                          <p:attrName>stroke.color</p:attrName>
                                        </p:attrNameLst>
                                      </p:cBhvr>
                                      <p:to>
                                        <a:srgbClr val="49CF80"/>
                                      </p:to>
                                    </p:animClr>
                                    <p:set>
                                      <p:cBhvr>
                                        <p:cTn id="71" dur="10" fill="hold"/>
                                        <p:tgtEl>
                                          <p:spTgt spid="100"/>
                                        </p:tgtEl>
                                        <p:attrNameLst>
                                          <p:attrName>stroke.on</p:attrName>
                                        </p:attrNameLst>
                                      </p:cBhvr>
                                      <p:to>
                                        <p:strVal val="true"/>
                                      </p:to>
                                    </p:set>
                                  </p:childTnLst>
                                </p:cTn>
                              </p:par>
                            </p:childTnLst>
                          </p:cTn>
                        </p:par>
                        <p:par>
                          <p:cTn id="72" fill="hold">
                            <p:stCondLst>
                              <p:cond delay="3030"/>
                            </p:stCondLst>
                            <p:childTnLst>
                              <p:par>
                                <p:cTn id="73" presetID="1" presetClass="entr" presetSubtype="0" fill="hold" grpId="0" nodeType="afterEffect">
                                  <p:stCondLst>
                                    <p:cond delay="250"/>
                                  </p:stCondLst>
                                  <p:childTnLst>
                                    <p:set>
                                      <p:cBhvr>
                                        <p:cTn id="74" dur="1" fill="hold">
                                          <p:stCondLst>
                                            <p:cond delay="0"/>
                                          </p:stCondLst>
                                        </p:cTn>
                                        <p:tgtEl>
                                          <p:spTgt spid="97"/>
                                        </p:tgtEl>
                                        <p:attrNameLst>
                                          <p:attrName>style.visibility</p:attrName>
                                        </p:attrNameLst>
                                      </p:cBhvr>
                                      <p:to>
                                        <p:strVal val="visible"/>
                                      </p:to>
                                    </p:set>
                                  </p:childTnLst>
                                </p:cTn>
                              </p:par>
                              <p:par>
                                <p:cTn id="75" presetID="7" presetClass="emph" presetSubtype="2" fill="hold" nodeType="withEffect">
                                  <p:stCondLst>
                                    <p:cond delay="250"/>
                                  </p:stCondLst>
                                  <p:childTnLst>
                                    <p:animClr clrSpc="rgb" dir="cw">
                                      <p:cBhvr>
                                        <p:cTn id="76" dur="10" fill="hold"/>
                                        <p:tgtEl>
                                          <p:spTgt spid="99"/>
                                        </p:tgtEl>
                                        <p:attrNameLst>
                                          <p:attrName>stroke.color</p:attrName>
                                        </p:attrNameLst>
                                      </p:cBhvr>
                                      <p:to>
                                        <a:srgbClr val="49CF80"/>
                                      </p:to>
                                    </p:animClr>
                                    <p:set>
                                      <p:cBhvr>
                                        <p:cTn id="77" dur="10" fill="hold"/>
                                        <p:tgtEl>
                                          <p:spTgt spid="99"/>
                                        </p:tgtEl>
                                        <p:attrNameLst>
                                          <p:attrName>stroke.on</p:attrName>
                                        </p:attrNameLst>
                                      </p:cBhvr>
                                      <p:to>
                                        <p:strVal val="true"/>
                                      </p:to>
                                    </p:set>
                                  </p:childTnLst>
                                </p:cTn>
                              </p:par>
                              <p:par>
                                <p:cTn id="78" presetID="7" presetClass="emph" presetSubtype="2" fill="hold" nodeType="withEffect">
                                  <p:stCondLst>
                                    <p:cond delay="250"/>
                                  </p:stCondLst>
                                  <p:childTnLst>
                                    <p:animClr clrSpc="rgb" dir="cw">
                                      <p:cBhvr>
                                        <p:cTn id="79" dur="10" fill="hold"/>
                                        <p:tgtEl>
                                          <p:spTgt spid="101"/>
                                        </p:tgtEl>
                                        <p:attrNameLst>
                                          <p:attrName>stroke.color</p:attrName>
                                        </p:attrNameLst>
                                      </p:cBhvr>
                                      <p:to>
                                        <a:srgbClr val="469ED9"/>
                                      </p:to>
                                    </p:animClr>
                                    <p:set>
                                      <p:cBhvr>
                                        <p:cTn id="80" dur="10" fill="hold"/>
                                        <p:tgtEl>
                                          <p:spTgt spid="101"/>
                                        </p:tgtEl>
                                        <p:attrNameLst>
                                          <p:attrName>stroke.on</p:attrName>
                                        </p:attrNameLst>
                                      </p:cBhvr>
                                      <p:to>
                                        <p:strVal val="true"/>
                                      </p:to>
                                    </p:set>
                                  </p:childTnLst>
                                </p:cTn>
                              </p:par>
                            </p:childTnLst>
                          </p:cTn>
                        </p:par>
                        <p:par>
                          <p:cTn id="81" fill="hold">
                            <p:stCondLst>
                              <p:cond delay="3290"/>
                            </p:stCondLst>
                            <p:childTnLst>
                              <p:par>
                                <p:cTn id="82" presetID="10" presetClass="entr" presetSubtype="0" fill="hold" grpId="2" nodeType="afterEffect">
                                  <p:stCondLst>
                                    <p:cond delay="0"/>
                                  </p:stCondLst>
                                  <p:childTnLst>
                                    <p:set>
                                      <p:cBhvr>
                                        <p:cTn id="83" dur="1" fill="hold">
                                          <p:stCondLst>
                                            <p:cond delay="0"/>
                                          </p:stCondLst>
                                        </p:cTn>
                                        <p:tgtEl>
                                          <p:spTgt spid="91"/>
                                        </p:tgtEl>
                                        <p:attrNameLst>
                                          <p:attrName>style.visibility</p:attrName>
                                        </p:attrNameLst>
                                      </p:cBhvr>
                                      <p:to>
                                        <p:strVal val="visible"/>
                                      </p:to>
                                    </p:set>
                                    <p:animEffect transition="in" filter="fade">
                                      <p:cBhvr>
                                        <p:cTn id="84" dur="500"/>
                                        <p:tgtEl>
                                          <p:spTgt spid="91"/>
                                        </p:tgtEl>
                                      </p:cBhvr>
                                    </p:animEffect>
                                  </p:childTnLst>
                                </p:cTn>
                              </p:par>
                              <p:par>
                                <p:cTn id="85" presetID="10" presetClass="entr" presetSubtype="0" fill="hold" grpId="2" nodeType="withEffect">
                                  <p:stCondLst>
                                    <p:cond delay="0"/>
                                  </p:stCondLst>
                                  <p:childTnLst>
                                    <p:set>
                                      <p:cBhvr>
                                        <p:cTn id="86" dur="1" fill="hold">
                                          <p:stCondLst>
                                            <p:cond delay="0"/>
                                          </p:stCondLst>
                                        </p:cTn>
                                        <p:tgtEl>
                                          <p:spTgt spid="90"/>
                                        </p:tgtEl>
                                        <p:attrNameLst>
                                          <p:attrName>style.visibility</p:attrName>
                                        </p:attrNameLst>
                                      </p:cBhvr>
                                      <p:to>
                                        <p:strVal val="visible"/>
                                      </p:to>
                                    </p:set>
                                    <p:animEffect transition="in" filter="fade">
                                      <p:cBhvr>
                                        <p:cTn id="87" dur="500"/>
                                        <p:tgtEl>
                                          <p:spTgt spid="90"/>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62"/>
                                        </p:tgtEl>
                                        <p:attrNameLst>
                                          <p:attrName>style.visibility</p:attrName>
                                        </p:attrNameLst>
                                      </p:cBhvr>
                                      <p:to>
                                        <p:strVal val="visible"/>
                                      </p:to>
                                    </p:set>
                                    <p:animEffect transition="in" filter="fade">
                                      <p:cBhvr>
                                        <p:cTn id="92" dur="500"/>
                                        <p:tgtEl>
                                          <p:spTgt spid="62"/>
                                        </p:tgtEl>
                                      </p:cBhvr>
                                    </p:animEffect>
                                  </p:childTnLst>
                                </p:cTn>
                              </p:par>
                            </p:childTnLst>
                          </p:cTn>
                        </p:par>
                        <p:par>
                          <p:cTn id="93" fill="hold">
                            <p:stCondLst>
                              <p:cond delay="500"/>
                            </p:stCondLst>
                            <p:childTnLst>
                              <p:par>
                                <p:cTn id="94" presetID="1" presetClass="entr" presetSubtype="0" fill="hold" grpId="0" nodeType="afterEffect">
                                  <p:stCondLst>
                                    <p:cond delay="250"/>
                                  </p:stCondLst>
                                  <p:childTnLst>
                                    <p:set>
                                      <p:cBhvr>
                                        <p:cTn id="95" dur="1" fill="hold">
                                          <p:stCondLst>
                                            <p:cond delay="0"/>
                                          </p:stCondLst>
                                        </p:cTn>
                                        <p:tgtEl>
                                          <p:spTgt spid="63"/>
                                        </p:tgtEl>
                                        <p:attrNameLst>
                                          <p:attrName>style.visibility</p:attrName>
                                        </p:attrNameLst>
                                      </p:cBhvr>
                                      <p:to>
                                        <p:strVal val="visible"/>
                                      </p:to>
                                    </p:set>
                                  </p:childTnLst>
                                </p:cTn>
                              </p:par>
                            </p:childTnLst>
                          </p:cTn>
                        </p:par>
                        <p:par>
                          <p:cTn id="96" fill="hold">
                            <p:stCondLst>
                              <p:cond delay="750"/>
                            </p:stCondLst>
                            <p:childTnLst>
                              <p:par>
                                <p:cTn id="97" presetID="1" presetClass="entr" presetSubtype="0" fill="hold" grpId="0" nodeType="afterEffect">
                                  <p:stCondLst>
                                    <p:cond delay="250"/>
                                  </p:stCondLst>
                                  <p:childTnLst>
                                    <p:set>
                                      <p:cBhvr>
                                        <p:cTn id="98" dur="1" fill="hold">
                                          <p:stCondLst>
                                            <p:cond delay="0"/>
                                          </p:stCondLst>
                                        </p:cTn>
                                        <p:tgtEl>
                                          <p:spTgt spid="64"/>
                                        </p:tgtEl>
                                        <p:attrNameLst>
                                          <p:attrName>style.visibility</p:attrName>
                                        </p:attrNameLst>
                                      </p:cBhvr>
                                      <p:to>
                                        <p:strVal val="visible"/>
                                      </p:to>
                                    </p:set>
                                  </p:childTnLst>
                                </p:cTn>
                              </p:par>
                            </p:childTnLst>
                          </p:cTn>
                        </p:par>
                        <p:par>
                          <p:cTn id="99" fill="hold">
                            <p:stCondLst>
                              <p:cond delay="1000"/>
                            </p:stCondLst>
                            <p:childTnLst>
                              <p:par>
                                <p:cTn id="100" presetID="1" presetClass="entr" presetSubtype="0" fill="hold" grpId="0" nodeType="afterEffect">
                                  <p:stCondLst>
                                    <p:cond delay="250"/>
                                  </p:stCondLst>
                                  <p:childTnLst>
                                    <p:set>
                                      <p:cBhvr>
                                        <p:cTn id="101" dur="1" fill="hold">
                                          <p:stCondLst>
                                            <p:cond delay="0"/>
                                          </p:stCondLst>
                                        </p:cTn>
                                        <p:tgtEl>
                                          <p:spTgt spid="65"/>
                                        </p:tgtEl>
                                        <p:attrNameLst>
                                          <p:attrName>style.visibility</p:attrName>
                                        </p:attrNameLst>
                                      </p:cBhvr>
                                      <p:to>
                                        <p:strVal val="visible"/>
                                      </p:to>
                                    </p:se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66"/>
                                        </p:tgtEl>
                                        <p:attrNameLst>
                                          <p:attrName>style.visibility</p:attrName>
                                        </p:attrNameLst>
                                      </p:cBhvr>
                                      <p:to>
                                        <p:strVal val="visible"/>
                                      </p:to>
                                    </p:set>
                                    <p:animEffect transition="in" filter="fade">
                                      <p:cBhvr>
                                        <p:cTn id="106" dur="500"/>
                                        <p:tgtEl>
                                          <p:spTgt spid="66"/>
                                        </p:tgtEl>
                                      </p:cBhvr>
                                    </p:animEffect>
                                  </p:childTnLst>
                                </p:cTn>
                              </p:par>
                            </p:childTnLst>
                          </p:cTn>
                        </p:par>
                        <p:par>
                          <p:cTn id="107" fill="hold">
                            <p:stCondLst>
                              <p:cond delay="500"/>
                            </p:stCondLst>
                            <p:childTnLst>
                              <p:par>
                                <p:cTn id="108" presetID="10" presetClass="entr" presetSubtype="0" fill="hold" nodeType="afterEffect">
                                  <p:stCondLst>
                                    <p:cond delay="0"/>
                                  </p:stCondLst>
                                  <p:childTnLst>
                                    <p:set>
                                      <p:cBhvr>
                                        <p:cTn id="109" dur="1" fill="hold">
                                          <p:stCondLst>
                                            <p:cond delay="0"/>
                                          </p:stCondLst>
                                        </p:cTn>
                                        <p:tgtEl>
                                          <p:spTgt spid="59"/>
                                        </p:tgtEl>
                                        <p:attrNameLst>
                                          <p:attrName>style.visibility</p:attrName>
                                        </p:attrNameLst>
                                      </p:cBhvr>
                                      <p:to>
                                        <p:strVal val="visible"/>
                                      </p:to>
                                    </p:set>
                                    <p:animEffect transition="in" filter="fade">
                                      <p:cBhvr>
                                        <p:cTn id="110" dur="500"/>
                                        <p:tgtEl>
                                          <p:spTgt spid="59"/>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86"/>
                                        </p:tgtEl>
                                        <p:attrNameLst>
                                          <p:attrName>style.visibility</p:attrName>
                                        </p:attrNameLst>
                                      </p:cBhvr>
                                      <p:to>
                                        <p:strVal val="visible"/>
                                      </p:to>
                                    </p:set>
                                    <p:animEffect transition="in" filter="fade">
                                      <p:cBhvr>
                                        <p:cTn id="113" dur="500"/>
                                        <p:tgtEl>
                                          <p:spTgt spid="86"/>
                                        </p:tgtEl>
                                      </p:cBhvr>
                                    </p:animEffect>
                                  </p:childTnLst>
                                </p:cTn>
                              </p:par>
                            </p:childTnLst>
                          </p:cTn>
                        </p:par>
                        <p:par>
                          <p:cTn id="114" fill="hold">
                            <p:stCondLst>
                              <p:cond delay="1000"/>
                            </p:stCondLst>
                            <p:childTnLst>
                              <p:par>
                                <p:cTn id="115" presetID="16" presetClass="entr" presetSubtype="37" fill="hold" nodeType="afterEffect">
                                  <p:stCondLst>
                                    <p:cond delay="0"/>
                                  </p:stCondLst>
                                  <p:childTnLst>
                                    <p:set>
                                      <p:cBhvr>
                                        <p:cTn id="116" dur="1" fill="hold">
                                          <p:stCondLst>
                                            <p:cond delay="0"/>
                                          </p:stCondLst>
                                        </p:cTn>
                                        <p:tgtEl>
                                          <p:spTgt spid="32"/>
                                        </p:tgtEl>
                                        <p:attrNameLst>
                                          <p:attrName>style.visibility</p:attrName>
                                        </p:attrNameLst>
                                      </p:cBhvr>
                                      <p:to>
                                        <p:strVal val="visible"/>
                                      </p:to>
                                    </p:set>
                                    <p:animEffect transition="in" filter="barn(outVertical)">
                                      <p:cBhvr>
                                        <p:cTn id="117" dur="500"/>
                                        <p:tgtEl>
                                          <p:spTgt spid="32"/>
                                        </p:tgtEl>
                                      </p:cBhvr>
                                    </p:animEffect>
                                  </p:childTnLst>
                                </p:cTn>
                              </p:par>
                            </p:childTnLst>
                          </p:cTn>
                        </p:par>
                        <p:par>
                          <p:cTn id="118" fill="hold">
                            <p:stCondLst>
                              <p:cond delay="1500"/>
                            </p:stCondLst>
                            <p:childTnLst>
                              <p:par>
                                <p:cTn id="119" presetID="10" presetClass="entr" presetSubtype="0" fill="hold" grpId="0" nodeType="afterEffect">
                                  <p:stCondLst>
                                    <p:cond delay="0"/>
                                  </p:stCondLst>
                                  <p:childTnLst>
                                    <p:set>
                                      <p:cBhvr>
                                        <p:cTn id="120" dur="1" fill="hold">
                                          <p:stCondLst>
                                            <p:cond delay="0"/>
                                          </p:stCondLst>
                                        </p:cTn>
                                        <p:tgtEl>
                                          <p:spTgt spid="31"/>
                                        </p:tgtEl>
                                        <p:attrNameLst>
                                          <p:attrName>style.visibility</p:attrName>
                                        </p:attrNameLst>
                                      </p:cBhvr>
                                      <p:to>
                                        <p:strVal val="visible"/>
                                      </p:to>
                                    </p:set>
                                    <p:animEffect transition="in" filter="fade">
                                      <p:cBhvr>
                                        <p:cTn id="121" dur="500"/>
                                        <p:tgtEl>
                                          <p:spTgt spid="31"/>
                                        </p:tgtEl>
                                      </p:cBhvr>
                                    </p:animEffect>
                                  </p:childTnLst>
                                </p:cTn>
                              </p:par>
                            </p:childTnLst>
                          </p:cTn>
                        </p:par>
                      </p:childTnLst>
                    </p:cTn>
                  </p:par>
                  <p:par>
                    <p:cTn id="122" fill="hold">
                      <p:stCondLst>
                        <p:cond delay="indefinite"/>
                      </p:stCondLst>
                      <p:childTnLst>
                        <p:par>
                          <p:cTn id="123" fill="hold">
                            <p:stCondLst>
                              <p:cond delay="0"/>
                            </p:stCondLst>
                            <p:childTnLst>
                              <p:par>
                                <p:cTn id="124" presetID="10" presetClass="entr" presetSubtype="0" fill="hold" nodeType="clickEffect">
                                  <p:stCondLst>
                                    <p:cond delay="0"/>
                                  </p:stCondLst>
                                  <p:childTnLst>
                                    <p:set>
                                      <p:cBhvr>
                                        <p:cTn id="125" dur="1" fill="hold">
                                          <p:stCondLst>
                                            <p:cond delay="0"/>
                                          </p:stCondLst>
                                        </p:cTn>
                                        <p:tgtEl>
                                          <p:spTgt spid="21"/>
                                        </p:tgtEl>
                                        <p:attrNameLst>
                                          <p:attrName>style.visibility</p:attrName>
                                        </p:attrNameLst>
                                      </p:cBhvr>
                                      <p:to>
                                        <p:strVal val="visible"/>
                                      </p:to>
                                    </p:set>
                                    <p:animEffect transition="in" filter="fade">
                                      <p:cBhvr>
                                        <p:cTn id="126" dur="500"/>
                                        <p:tgtEl>
                                          <p:spTgt spid="21"/>
                                        </p:tgtEl>
                                      </p:cBhvr>
                                    </p:animEffect>
                                  </p:childTnLst>
                                </p:cTn>
                              </p:par>
                            </p:childTnLst>
                          </p:cTn>
                        </p:par>
                      </p:childTnLst>
                    </p:cTn>
                  </p:par>
                  <p:par>
                    <p:cTn id="127" fill="hold">
                      <p:stCondLst>
                        <p:cond delay="indefinite"/>
                      </p:stCondLst>
                      <p:childTnLst>
                        <p:par>
                          <p:cTn id="128" fill="hold">
                            <p:stCondLst>
                              <p:cond delay="0"/>
                            </p:stCondLst>
                            <p:childTnLst>
                              <p:par>
                                <p:cTn id="129" presetID="22" presetClass="entr" presetSubtype="4" fill="hold" nodeType="clickEffect">
                                  <p:stCondLst>
                                    <p:cond delay="0"/>
                                  </p:stCondLst>
                                  <p:childTnLst>
                                    <p:set>
                                      <p:cBhvr>
                                        <p:cTn id="130" dur="1" fill="hold">
                                          <p:stCondLst>
                                            <p:cond delay="0"/>
                                          </p:stCondLst>
                                        </p:cTn>
                                        <p:tgtEl>
                                          <p:spTgt spid="87"/>
                                        </p:tgtEl>
                                        <p:attrNameLst>
                                          <p:attrName>style.visibility</p:attrName>
                                        </p:attrNameLst>
                                      </p:cBhvr>
                                      <p:to>
                                        <p:strVal val="visible"/>
                                      </p:to>
                                    </p:set>
                                    <p:animEffect transition="in" filter="wipe(down)">
                                      <p:cBhvr>
                                        <p:cTn id="131" dur="500"/>
                                        <p:tgtEl>
                                          <p:spTgt spid="87"/>
                                        </p:tgtEl>
                                      </p:cBhvr>
                                    </p:animEffect>
                                  </p:childTnLst>
                                </p:cTn>
                              </p:par>
                            </p:childTnLst>
                          </p:cTn>
                        </p:par>
                        <p:par>
                          <p:cTn id="132" fill="hold">
                            <p:stCondLst>
                              <p:cond delay="500"/>
                            </p:stCondLst>
                            <p:childTnLst>
                              <p:par>
                                <p:cTn id="133" presetID="22" presetClass="entr" presetSubtype="1" fill="hold" nodeType="afterEffect">
                                  <p:stCondLst>
                                    <p:cond delay="0"/>
                                  </p:stCondLst>
                                  <p:childTnLst>
                                    <p:set>
                                      <p:cBhvr>
                                        <p:cTn id="134" dur="1" fill="hold">
                                          <p:stCondLst>
                                            <p:cond delay="0"/>
                                          </p:stCondLst>
                                        </p:cTn>
                                        <p:tgtEl>
                                          <p:spTgt spid="88"/>
                                        </p:tgtEl>
                                        <p:attrNameLst>
                                          <p:attrName>style.visibility</p:attrName>
                                        </p:attrNameLst>
                                      </p:cBhvr>
                                      <p:to>
                                        <p:strVal val="visible"/>
                                      </p:to>
                                    </p:set>
                                    <p:animEffect transition="in" filter="wipe(up)">
                                      <p:cBhvr>
                                        <p:cTn id="135" dur="500"/>
                                        <p:tgtEl>
                                          <p:spTgt spid="88"/>
                                        </p:tgtEl>
                                      </p:cBhvr>
                                    </p:animEffect>
                                  </p:childTnLst>
                                </p:cTn>
                              </p:par>
                            </p:childTnLst>
                          </p:cTn>
                        </p:par>
                      </p:childTnLst>
                    </p:cTn>
                  </p:par>
                  <p:par>
                    <p:cTn id="136" fill="hold">
                      <p:stCondLst>
                        <p:cond delay="indefinite"/>
                      </p:stCondLst>
                      <p:childTnLst>
                        <p:par>
                          <p:cTn id="137" fill="hold">
                            <p:stCondLst>
                              <p:cond delay="0"/>
                            </p:stCondLst>
                            <p:childTnLst>
                              <p:par>
                                <p:cTn id="138" presetID="22" presetClass="entr" presetSubtype="4" fill="hold" nodeType="clickEffect">
                                  <p:stCondLst>
                                    <p:cond delay="0"/>
                                  </p:stCondLst>
                                  <p:childTnLst>
                                    <p:set>
                                      <p:cBhvr>
                                        <p:cTn id="139" dur="1" fill="hold">
                                          <p:stCondLst>
                                            <p:cond delay="0"/>
                                          </p:stCondLst>
                                        </p:cTn>
                                        <p:tgtEl>
                                          <p:spTgt spid="71"/>
                                        </p:tgtEl>
                                        <p:attrNameLst>
                                          <p:attrName>style.visibility</p:attrName>
                                        </p:attrNameLst>
                                      </p:cBhvr>
                                      <p:to>
                                        <p:strVal val="visible"/>
                                      </p:to>
                                    </p:set>
                                    <p:animEffect transition="in" filter="wipe(down)">
                                      <p:cBhvr>
                                        <p:cTn id="140" dur="500"/>
                                        <p:tgtEl>
                                          <p:spTgt spid="71"/>
                                        </p:tgtEl>
                                      </p:cBhvr>
                                    </p:animEffect>
                                  </p:childTnLst>
                                </p:cTn>
                              </p:par>
                            </p:childTnLst>
                          </p:cTn>
                        </p:par>
                        <p:par>
                          <p:cTn id="141" fill="hold">
                            <p:stCondLst>
                              <p:cond delay="500"/>
                            </p:stCondLst>
                            <p:childTnLst>
                              <p:par>
                                <p:cTn id="142" presetID="22" presetClass="entr" presetSubtype="8" fill="hold" nodeType="afterEffect">
                                  <p:stCondLst>
                                    <p:cond delay="0"/>
                                  </p:stCondLst>
                                  <p:childTnLst>
                                    <p:set>
                                      <p:cBhvr>
                                        <p:cTn id="143" dur="1" fill="hold">
                                          <p:stCondLst>
                                            <p:cond delay="0"/>
                                          </p:stCondLst>
                                        </p:cTn>
                                        <p:tgtEl>
                                          <p:spTgt spid="69"/>
                                        </p:tgtEl>
                                        <p:attrNameLst>
                                          <p:attrName>style.visibility</p:attrName>
                                        </p:attrNameLst>
                                      </p:cBhvr>
                                      <p:to>
                                        <p:strVal val="visible"/>
                                      </p:to>
                                    </p:set>
                                    <p:animEffect transition="in" filter="wipe(left)">
                                      <p:cBhvr>
                                        <p:cTn id="144" dur="500"/>
                                        <p:tgtEl>
                                          <p:spTgt spid="69"/>
                                        </p:tgtEl>
                                      </p:cBhvr>
                                    </p:animEffect>
                                  </p:childTnLst>
                                </p:cTn>
                              </p:par>
                            </p:childTnLst>
                          </p:cTn>
                        </p:par>
                        <p:par>
                          <p:cTn id="145" fill="hold">
                            <p:stCondLst>
                              <p:cond delay="1000"/>
                            </p:stCondLst>
                            <p:childTnLst>
                              <p:par>
                                <p:cTn id="146" presetID="22" presetClass="entr" presetSubtype="2" fill="hold" nodeType="afterEffect">
                                  <p:stCondLst>
                                    <p:cond delay="0"/>
                                  </p:stCondLst>
                                  <p:childTnLst>
                                    <p:set>
                                      <p:cBhvr>
                                        <p:cTn id="147" dur="1" fill="hold">
                                          <p:stCondLst>
                                            <p:cond delay="0"/>
                                          </p:stCondLst>
                                        </p:cTn>
                                        <p:tgtEl>
                                          <p:spTgt spid="70"/>
                                        </p:tgtEl>
                                        <p:attrNameLst>
                                          <p:attrName>style.visibility</p:attrName>
                                        </p:attrNameLst>
                                      </p:cBhvr>
                                      <p:to>
                                        <p:strVal val="visible"/>
                                      </p:to>
                                    </p:set>
                                    <p:animEffect transition="in" filter="wipe(right)">
                                      <p:cBhvr>
                                        <p:cTn id="148" dur="500"/>
                                        <p:tgtEl>
                                          <p:spTgt spid="70"/>
                                        </p:tgtEl>
                                      </p:cBhvr>
                                    </p:animEffect>
                                  </p:childTnLst>
                                </p:cTn>
                              </p:par>
                            </p:childTnLst>
                          </p:cTn>
                        </p:par>
                        <p:par>
                          <p:cTn id="149" fill="hold">
                            <p:stCondLst>
                              <p:cond delay="1500"/>
                            </p:stCondLst>
                            <p:childTnLst>
                              <p:par>
                                <p:cTn id="150" presetID="22" presetClass="entr" presetSubtype="1" fill="hold" nodeType="afterEffect">
                                  <p:stCondLst>
                                    <p:cond delay="0"/>
                                  </p:stCondLst>
                                  <p:childTnLst>
                                    <p:set>
                                      <p:cBhvr>
                                        <p:cTn id="151" dur="1" fill="hold">
                                          <p:stCondLst>
                                            <p:cond delay="0"/>
                                          </p:stCondLst>
                                        </p:cTn>
                                        <p:tgtEl>
                                          <p:spTgt spid="89"/>
                                        </p:tgtEl>
                                        <p:attrNameLst>
                                          <p:attrName>style.visibility</p:attrName>
                                        </p:attrNameLst>
                                      </p:cBhvr>
                                      <p:to>
                                        <p:strVal val="visible"/>
                                      </p:to>
                                    </p:set>
                                    <p:animEffect transition="in" filter="wipe(up)">
                                      <p:cBhvr>
                                        <p:cTn id="152" dur="500"/>
                                        <p:tgtEl>
                                          <p:spTgt spid="89"/>
                                        </p:tgtEl>
                                      </p:cBhvr>
                                    </p:animEffect>
                                  </p:childTnLst>
                                </p:cTn>
                              </p:par>
                            </p:childTnLst>
                          </p:cTn>
                        </p:par>
                      </p:childTnLst>
                    </p:cTn>
                  </p:par>
                  <p:par>
                    <p:cTn id="153" fill="hold">
                      <p:stCondLst>
                        <p:cond delay="indefinite"/>
                      </p:stCondLst>
                      <p:childTnLst>
                        <p:par>
                          <p:cTn id="154" fill="hold">
                            <p:stCondLst>
                              <p:cond delay="0"/>
                            </p:stCondLst>
                            <p:childTnLst>
                              <p:par>
                                <p:cTn id="155" presetID="10" presetClass="entr" presetSubtype="0" fill="hold" grpId="0" nodeType="clickEffect">
                                  <p:stCondLst>
                                    <p:cond delay="0"/>
                                  </p:stCondLst>
                                  <p:childTnLst>
                                    <p:set>
                                      <p:cBhvr>
                                        <p:cTn id="156" dur="1" fill="hold">
                                          <p:stCondLst>
                                            <p:cond delay="0"/>
                                          </p:stCondLst>
                                        </p:cTn>
                                        <p:tgtEl>
                                          <p:spTgt spid="105"/>
                                        </p:tgtEl>
                                        <p:attrNameLst>
                                          <p:attrName>style.visibility</p:attrName>
                                        </p:attrNameLst>
                                      </p:cBhvr>
                                      <p:to>
                                        <p:strVal val="visible"/>
                                      </p:to>
                                    </p:set>
                                    <p:animEffect transition="in" filter="fade">
                                      <p:cBhvr>
                                        <p:cTn id="157" dur="500"/>
                                        <p:tgtEl>
                                          <p:spTgt spid="105"/>
                                        </p:tgtEl>
                                      </p:cBhvr>
                                    </p:animEffect>
                                  </p:childTnLst>
                                </p:cTn>
                              </p:par>
                            </p:childTnLst>
                          </p:cTn>
                        </p:par>
                      </p:childTnLst>
                    </p:cTn>
                  </p:par>
                  <p:par>
                    <p:cTn id="158" fill="hold">
                      <p:stCondLst>
                        <p:cond delay="indefinite"/>
                      </p:stCondLst>
                      <p:childTnLst>
                        <p:par>
                          <p:cTn id="159" fill="hold">
                            <p:stCondLst>
                              <p:cond delay="0"/>
                            </p:stCondLst>
                            <p:childTnLst>
                              <p:par>
                                <p:cTn id="160" presetID="10" presetClass="entr" presetSubtype="0" fill="hold" nodeType="clickEffect">
                                  <p:stCondLst>
                                    <p:cond delay="0"/>
                                  </p:stCondLst>
                                  <p:childTnLst>
                                    <p:set>
                                      <p:cBhvr>
                                        <p:cTn id="161" dur="1" fill="hold">
                                          <p:stCondLst>
                                            <p:cond delay="0"/>
                                          </p:stCondLst>
                                        </p:cTn>
                                        <p:tgtEl>
                                          <p:spTgt spid="3"/>
                                        </p:tgtEl>
                                        <p:attrNameLst>
                                          <p:attrName>style.visibility</p:attrName>
                                        </p:attrNameLst>
                                      </p:cBhvr>
                                      <p:to>
                                        <p:strVal val="visible"/>
                                      </p:to>
                                    </p:set>
                                    <p:animEffect transition="in" filter="fade">
                                      <p:cBhvr>
                                        <p:cTn id="162" dur="500"/>
                                        <p:tgtEl>
                                          <p:spTgt spid="3"/>
                                        </p:tgtEl>
                                      </p:cBhvr>
                                    </p:animEffect>
                                  </p:childTnLst>
                                </p:cTn>
                              </p:par>
                              <p:par>
                                <p:cTn id="163" presetID="10" presetClass="entr" presetSubtype="0" fill="hold" nodeType="withEffect">
                                  <p:stCondLst>
                                    <p:cond delay="0"/>
                                  </p:stCondLst>
                                  <p:childTnLst>
                                    <p:set>
                                      <p:cBhvr>
                                        <p:cTn id="164" dur="1" fill="hold">
                                          <p:stCondLst>
                                            <p:cond delay="0"/>
                                          </p:stCondLst>
                                        </p:cTn>
                                        <p:tgtEl>
                                          <p:spTgt spid="56"/>
                                        </p:tgtEl>
                                        <p:attrNameLst>
                                          <p:attrName>style.visibility</p:attrName>
                                        </p:attrNameLst>
                                      </p:cBhvr>
                                      <p:to>
                                        <p:strVal val="visible"/>
                                      </p:to>
                                    </p:set>
                                    <p:animEffect transition="in" filter="fade">
                                      <p:cBhvr>
                                        <p:cTn id="165" dur="500"/>
                                        <p:tgtEl>
                                          <p:spTgt spid="56"/>
                                        </p:tgtEl>
                                      </p:cBhvr>
                                    </p:animEffect>
                                  </p:childTnLst>
                                </p:cTn>
                              </p:par>
                              <p:par>
                                <p:cTn id="166" presetID="10" presetClass="entr" presetSubtype="0" fill="hold" grpId="0" nodeType="withEffect">
                                  <p:stCondLst>
                                    <p:cond delay="0"/>
                                  </p:stCondLst>
                                  <p:childTnLst>
                                    <p:set>
                                      <p:cBhvr>
                                        <p:cTn id="167" dur="1" fill="hold">
                                          <p:stCondLst>
                                            <p:cond delay="0"/>
                                          </p:stCondLst>
                                        </p:cTn>
                                        <p:tgtEl>
                                          <p:spTgt spid="61"/>
                                        </p:tgtEl>
                                        <p:attrNameLst>
                                          <p:attrName>style.visibility</p:attrName>
                                        </p:attrNameLst>
                                      </p:cBhvr>
                                      <p:to>
                                        <p:strVal val="visible"/>
                                      </p:to>
                                    </p:set>
                                    <p:animEffect transition="in" filter="fade">
                                      <p:cBhvr>
                                        <p:cTn id="168" dur="500"/>
                                        <p:tgtEl>
                                          <p:spTgt spid="61"/>
                                        </p:tgtEl>
                                      </p:cBhvr>
                                    </p:animEffect>
                                  </p:childTnLst>
                                </p:cTn>
                              </p:par>
                              <p:par>
                                <p:cTn id="169" presetID="10" presetClass="entr" presetSubtype="0" fill="hold" nodeType="withEffect">
                                  <p:stCondLst>
                                    <p:cond delay="0"/>
                                  </p:stCondLst>
                                  <p:childTnLst>
                                    <p:set>
                                      <p:cBhvr>
                                        <p:cTn id="170" dur="1" fill="hold">
                                          <p:stCondLst>
                                            <p:cond delay="0"/>
                                          </p:stCondLst>
                                        </p:cTn>
                                        <p:tgtEl>
                                          <p:spTgt spid="5"/>
                                        </p:tgtEl>
                                        <p:attrNameLst>
                                          <p:attrName>style.visibility</p:attrName>
                                        </p:attrNameLst>
                                      </p:cBhvr>
                                      <p:to>
                                        <p:strVal val="visible"/>
                                      </p:to>
                                    </p:set>
                                    <p:animEffect transition="in" filter="fade">
                                      <p:cBhvr>
                                        <p:cTn id="171" dur="500"/>
                                        <p:tgtEl>
                                          <p:spTgt spid="5"/>
                                        </p:tgtEl>
                                      </p:cBhvr>
                                    </p:animEffect>
                                  </p:childTnLst>
                                </p:cTn>
                              </p:par>
                              <p:par>
                                <p:cTn id="172" presetID="10" presetClass="entr" presetSubtype="0" fill="hold" nodeType="withEffect">
                                  <p:stCondLst>
                                    <p:cond delay="0"/>
                                  </p:stCondLst>
                                  <p:childTnLst>
                                    <p:set>
                                      <p:cBhvr>
                                        <p:cTn id="173" dur="1" fill="hold">
                                          <p:stCondLst>
                                            <p:cond delay="0"/>
                                          </p:stCondLst>
                                        </p:cTn>
                                        <p:tgtEl>
                                          <p:spTgt spid="67"/>
                                        </p:tgtEl>
                                        <p:attrNameLst>
                                          <p:attrName>style.visibility</p:attrName>
                                        </p:attrNameLst>
                                      </p:cBhvr>
                                      <p:to>
                                        <p:strVal val="visible"/>
                                      </p:to>
                                    </p:set>
                                    <p:animEffect transition="in" filter="fade">
                                      <p:cBhvr>
                                        <p:cTn id="174" dur="500"/>
                                        <p:tgtEl>
                                          <p:spTgt spid="67"/>
                                        </p:tgtEl>
                                      </p:cBhvr>
                                    </p:animEffect>
                                  </p:childTnLst>
                                </p:cTn>
                              </p:par>
                            </p:childTnLst>
                          </p:cTn>
                        </p:par>
                      </p:childTnLst>
                    </p:cTn>
                  </p:par>
                  <p:par>
                    <p:cTn id="175" fill="hold">
                      <p:stCondLst>
                        <p:cond delay="indefinite"/>
                      </p:stCondLst>
                      <p:childTnLst>
                        <p:par>
                          <p:cTn id="176" fill="hold">
                            <p:stCondLst>
                              <p:cond delay="0"/>
                            </p:stCondLst>
                            <p:childTnLst>
                              <p:par>
                                <p:cTn id="177" presetID="1" presetClass="mediacall" presetSubtype="0" fill="hold" nodeType="clickEffect">
                                  <p:stCondLst>
                                    <p:cond delay="0"/>
                                  </p:stCondLst>
                                  <p:childTnLst>
                                    <p:cmd type="call" cmd="playFrom(0.0)">
                                      <p:cBhvr>
                                        <p:cTn id="178" dur="7500" fill="hold"/>
                                        <p:tgtEl>
                                          <p:spTgt spid="3"/>
                                        </p:tgtEl>
                                      </p:cBhvr>
                                    </p:cmd>
                                  </p:childTnLst>
                                </p:cTn>
                              </p:par>
                              <p:par>
                                <p:cTn id="179" presetID="1" presetClass="mediacall" presetSubtype="0" fill="hold" nodeType="withEffect">
                                  <p:stCondLst>
                                    <p:cond delay="0"/>
                                  </p:stCondLst>
                                  <p:childTnLst>
                                    <p:cmd type="call" cmd="playFrom(0.0)">
                                      <p:cBhvr>
                                        <p:cTn id="180" dur="7500" fill="hold"/>
                                        <p:tgtEl>
                                          <p:spTgt spid="5"/>
                                        </p:tgtEl>
                                      </p:cBhvr>
                                    </p:cmd>
                                  </p:childTnLst>
                                </p:cTn>
                              </p:par>
                            </p:childTnLst>
                          </p:cTn>
                        </p:par>
                        <p:par>
                          <p:cTn id="181" fill="hold">
                            <p:stCondLst>
                              <p:cond delay="7500"/>
                            </p:stCondLst>
                            <p:childTnLst>
                              <p:par>
                                <p:cTn id="182" presetID="1" presetClass="mediacall" presetSubtype="0" fill="hold" nodeType="afterEffect">
                                  <p:stCondLst>
                                    <p:cond delay="250"/>
                                  </p:stCondLst>
                                  <p:childTnLst>
                                    <p:cmd type="call" cmd="playFrom(0.0)">
                                      <p:cBhvr>
                                        <p:cTn id="183" dur="7500" fill="hold"/>
                                        <p:tgtEl>
                                          <p:spTgt spid="3"/>
                                        </p:tgtEl>
                                      </p:cBhvr>
                                    </p:cmd>
                                  </p:childTnLst>
                                </p:cTn>
                              </p:par>
                              <p:par>
                                <p:cTn id="184" presetID="1" presetClass="mediacall" presetSubtype="0" fill="hold" nodeType="withEffect">
                                  <p:stCondLst>
                                    <p:cond delay="0"/>
                                  </p:stCondLst>
                                  <p:childTnLst>
                                    <p:cmd type="call" cmd="playFrom(0.0)">
                                      <p:cBhvr>
                                        <p:cTn id="185" dur="75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par>
              <p:cTn id="186"/>
            </p:par>
            <p:par>
              <p:cTn id="187"/>
            </p:par>
            <p:par>
              <p:cTn id="188"/>
            </p:par>
            <p:par>
              <p:cTn id="189"/>
            </p:par>
            <p:par>
              <p:cTn id="190"/>
            </p:par>
            <p:video>
              <p:cMediaNode vol="80000">
                <p:cTn id="191" fill="hold" display="0">
                  <p:stCondLst>
                    <p:cond delay="indefinite"/>
                  </p:stCondLst>
                </p:cTn>
                <p:tgtEl>
                  <p:spTgt spid="3"/>
                </p:tgtEl>
              </p:cMediaNode>
            </p:video>
            <p:video>
              <p:cMediaNode vol="80000">
                <p:cTn id="192" fill="hold" display="0">
                  <p:stCondLst>
                    <p:cond delay="indefinite"/>
                  </p:stCondLst>
                </p:cTn>
                <p:tgtEl>
                  <p:spTgt spid="5"/>
                </p:tgtEl>
              </p:cMediaNode>
            </p:video>
          </p:childTnLst>
        </p:cTn>
      </p:par>
    </p:tnLst>
    <p:bldLst>
      <p:bldP spid="63" grpId="0"/>
      <p:bldP spid="64" grpId="0"/>
      <p:bldP spid="65" grpId="0"/>
      <p:bldP spid="66" grpId="0" animBg="1"/>
      <p:bldP spid="31" grpId="0"/>
      <p:bldP spid="86" grpId="0"/>
      <p:bldP spid="90" grpId="0" animBg="1"/>
      <p:bldP spid="90" grpId="1" animBg="1"/>
      <p:bldP spid="90" grpId="2" animBg="1"/>
      <p:bldP spid="91" grpId="0" animBg="1"/>
      <p:bldP spid="91" grpId="1" animBg="1"/>
      <p:bldP spid="91" grpId="2" animBg="1"/>
      <p:bldP spid="92" grpId="0" animBg="1"/>
      <p:bldP spid="92" grpId="1" animBg="1"/>
      <p:bldP spid="93" grpId="0" animBg="1"/>
      <p:bldP spid="93" grpId="1" animBg="1"/>
      <p:bldP spid="94" grpId="0" animBg="1"/>
      <p:bldP spid="94" grpId="1" animBg="1"/>
      <p:bldP spid="95" grpId="0" animBg="1"/>
      <p:bldP spid="95" grpId="1" animBg="1"/>
      <p:bldP spid="96" grpId="0" animBg="1"/>
      <p:bldP spid="97" grpId="0" animBg="1"/>
      <p:bldP spid="98" grpId="0" animBg="1"/>
      <p:bldP spid="99" grpId="0" animBg="1"/>
      <p:bldP spid="100" grpId="0" animBg="1"/>
      <p:bldP spid="101" grpId="0" animBg="1"/>
      <p:bldP spid="102" grpId="0" animBg="1"/>
      <p:bldP spid="103" grpId="0"/>
      <p:bldP spid="105" grpId="0" animBg="1"/>
      <p:bldP spid="6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21792"/>
          </a:xfrm>
        </p:spPr>
        <p:txBody>
          <a:bodyPr>
            <a:noAutofit/>
          </a:bodyPr>
          <a:lstStyle/>
          <a:p>
            <a:r>
              <a:rPr lang="en-US" dirty="0" smtClean="0"/>
              <a:t>Decompositions </a:t>
            </a:r>
            <a:r>
              <a:rPr lang="en-US" dirty="0"/>
              <a:t>using interferometry</a:t>
            </a:r>
          </a:p>
        </p:txBody>
      </p:sp>
      <p:sp>
        <p:nvSpPr>
          <p:cNvPr id="54" name="Rectangle 53"/>
          <p:cNvSpPr/>
          <p:nvPr/>
        </p:nvSpPr>
        <p:spPr>
          <a:xfrm>
            <a:off x="1468596" y="601773"/>
            <a:ext cx="2357184" cy="461665"/>
          </a:xfrm>
          <a:prstGeom prst="rect">
            <a:avLst/>
          </a:prstGeom>
        </p:spPr>
        <p:txBody>
          <a:bodyPr wrap="none">
            <a:spAutoFit/>
          </a:bodyPr>
          <a:lstStyle/>
          <a:p>
            <a:pPr algn="ctr"/>
            <a:r>
              <a:rPr lang="en-US" sz="2400" dirty="0">
                <a:solidFill>
                  <a:schemeClr val="bg1"/>
                </a:solidFill>
              </a:rPr>
              <a:t>transient imaging</a:t>
            </a:r>
            <a:endParaRPr lang="en-US" sz="2400" dirty="0">
              <a:solidFill>
                <a:srgbClr val="FFFF00"/>
              </a:solidFill>
            </a:endParaRPr>
          </a:p>
        </p:txBody>
      </p:sp>
      <p:sp>
        <p:nvSpPr>
          <p:cNvPr id="116" name="Rectangle 115"/>
          <p:cNvSpPr>
            <a:spLocks/>
          </p:cNvSpPr>
          <p:nvPr/>
        </p:nvSpPr>
        <p:spPr>
          <a:xfrm>
            <a:off x="18288" y="610049"/>
            <a:ext cx="5257800" cy="460109"/>
          </a:xfrm>
          <a:prstGeom prst="rect">
            <a:avLst/>
          </a:prstGeom>
          <a:noFill/>
          <a:ln w="12700" cap="sq">
            <a:solidFill>
              <a:srgbClr val="FFFF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a:off x="18288" y="2381470"/>
            <a:ext cx="5257800" cy="461665"/>
          </a:xfrm>
          <a:prstGeom prst="rect">
            <a:avLst/>
          </a:prstGeom>
        </p:spPr>
        <p:txBody>
          <a:bodyPr wrap="square">
            <a:spAutoFit/>
          </a:bodyPr>
          <a:lstStyle/>
          <a:p>
            <a:pPr algn="ctr"/>
            <a:r>
              <a:rPr lang="en-US" sz="2400" dirty="0">
                <a:solidFill>
                  <a:schemeClr val="bg1"/>
                </a:solidFill>
              </a:rPr>
              <a:t>spatial probing + transient imaging</a:t>
            </a:r>
            <a:endParaRPr lang="en-US" sz="2400" dirty="0">
              <a:solidFill>
                <a:srgbClr val="FFFF00"/>
              </a:solidFill>
            </a:endParaRPr>
          </a:p>
        </p:txBody>
      </p:sp>
    </p:spTree>
    <p:extLst>
      <p:ext uri="{BB962C8B-B14F-4D97-AF65-F5344CB8AC3E}">
        <p14:creationId xmlns:p14="http://schemas.microsoft.com/office/powerpoint/2010/main" val="19391090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1"/>
                                        </p:tgtEl>
                                        <p:attrNameLst>
                                          <p:attrName>style.visibility</p:attrName>
                                        </p:attrNameLst>
                                      </p:cBhvr>
                                      <p:to>
                                        <p:strVal val="visible"/>
                                      </p:to>
                                    </p:set>
                                    <p:animEffect transition="in" filter="fade">
                                      <p:cBhvr>
                                        <p:cTn id="10" dur="500"/>
                                        <p:tgtEl>
                                          <p:spTgt spid="6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6"/>
                                        </p:tgtEl>
                                        <p:attrNameLst>
                                          <p:attrName>style.visibility</p:attrName>
                                        </p:attrNameLst>
                                      </p:cBhvr>
                                      <p:to>
                                        <p:strVal val="visible"/>
                                      </p:to>
                                    </p:set>
                                    <p:animEffect transition="in" filter="fade">
                                      <p:cBhvr>
                                        <p:cTn id="15" dur="5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par>
              <p:cTn id="16"/>
            </p:par>
            <p:par>
              <p:cTn id="17"/>
            </p:par>
            <p:par>
              <p:cTn id="18"/>
            </p:par>
            <p:par>
              <p:cTn id="19"/>
            </p:par>
          </p:childTnLst>
        </p:cTn>
      </p:par>
    </p:tnLst>
    <p:bldLst>
      <p:bldP spid="54" grpId="0"/>
      <p:bldP spid="116" grpId="0" animBg="1"/>
      <p:bldP spid="6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773608" y="3687169"/>
            <a:ext cx="1746446" cy="963674"/>
            <a:chOff x="3919879" y="5222187"/>
            <a:chExt cx="2328595" cy="1284899"/>
          </a:xfrm>
        </p:grpSpPr>
        <p:sp>
          <p:nvSpPr>
            <p:cNvPr id="200" name="Rectangle 199"/>
            <p:cNvSpPr/>
            <p:nvPr/>
          </p:nvSpPr>
          <p:spPr>
            <a:xfrm>
              <a:off x="4831892" y="5399090"/>
              <a:ext cx="1416582" cy="1107996"/>
            </a:xfrm>
            <a:prstGeom prst="rect">
              <a:avLst/>
            </a:prstGeom>
          </p:spPr>
          <p:txBody>
            <a:bodyPr wrap="square">
              <a:spAutoFit/>
            </a:bodyPr>
            <a:lstStyle/>
            <a:p>
              <a:pPr lvl="0" algn="ctr">
                <a:spcBef>
                  <a:spcPct val="20000"/>
                </a:spcBef>
              </a:pPr>
              <a:r>
                <a:rPr lang="en-US" sz="2400" dirty="0">
                  <a:solidFill>
                    <a:schemeClr val="bg1"/>
                  </a:solidFill>
                </a:rPr>
                <a:t>light source</a:t>
              </a:r>
            </a:p>
          </p:txBody>
        </p:sp>
        <p:pic>
          <p:nvPicPr>
            <p:cNvPr id="98" name="Picture 97"/>
            <p:cNvPicPr>
              <a:picLocks noChangeAspect="1"/>
            </p:cNvPicPr>
            <p:nvPr/>
          </p:nvPicPr>
          <p:blipFill rotWithShape="1">
            <a:blip r:embed="rId3" cstate="print">
              <a:extLst>
                <a:ext uri="{28A0092B-C50C-407E-A947-70E740481C1C}">
                  <a14:useLocalDpi xmlns:a14="http://schemas.microsoft.com/office/drawing/2010/main" val="0"/>
                </a:ext>
              </a:extLst>
            </a:blip>
            <a:srcRect t="33599" r="78963" b="46339"/>
            <a:stretch/>
          </p:blipFill>
          <p:spPr>
            <a:xfrm rot="16200000">
              <a:off x="3799241" y="5342825"/>
              <a:ext cx="1109955" cy="868680"/>
            </a:xfrm>
            <a:prstGeom prst="rect">
              <a:avLst/>
            </a:prstGeom>
          </p:spPr>
        </p:pic>
      </p:grpSp>
      <p:sp>
        <p:nvSpPr>
          <p:cNvPr id="21" name="Title 1"/>
          <p:cNvSpPr>
            <a:spLocks noGrp="1"/>
          </p:cNvSpPr>
          <p:nvPr>
            <p:ph type="title"/>
          </p:nvPr>
        </p:nvSpPr>
        <p:spPr>
          <a:xfrm>
            <a:off x="0" y="0"/>
            <a:ext cx="9144000" cy="621792"/>
          </a:xfrm>
        </p:spPr>
        <p:txBody>
          <a:bodyPr>
            <a:noAutofit/>
          </a:bodyPr>
          <a:lstStyle/>
          <a:p>
            <a:r>
              <a:rPr lang="en-US" dirty="0" smtClean="0"/>
              <a:t>Transient imaging example</a:t>
            </a:r>
            <a:endParaRPr lang="en-US" dirty="0"/>
          </a:p>
        </p:txBody>
      </p:sp>
      <p:grpSp>
        <p:nvGrpSpPr>
          <p:cNvPr id="7" name="Group 6"/>
          <p:cNvGrpSpPr/>
          <p:nvPr/>
        </p:nvGrpSpPr>
        <p:grpSpPr>
          <a:xfrm>
            <a:off x="2418388" y="3779963"/>
            <a:ext cx="1969787" cy="739299"/>
            <a:chOff x="2418388" y="3779963"/>
            <a:chExt cx="1969787" cy="739299"/>
          </a:xfrm>
        </p:grpSpPr>
        <p:grpSp>
          <p:nvGrpSpPr>
            <p:cNvPr id="128" name="Group 127"/>
            <p:cNvGrpSpPr/>
            <p:nvPr/>
          </p:nvGrpSpPr>
          <p:grpSpPr>
            <a:xfrm>
              <a:off x="3810552" y="3779963"/>
              <a:ext cx="577623" cy="691938"/>
              <a:chOff x="2994015" y="3946194"/>
              <a:chExt cx="739889" cy="945779"/>
            </a:xfrm>
          </p:grpSpPr>
          <p:sp>
            <p:nvSpPr>
              <p:cNvPr id="129" name="Isosceles Triangle 128"/>
              <p:cNvSpPr/>
              <p:nvPr/>
            </p:nvSpPr>
            <p:spPr>
              <a:xfrm flipV="1">
                <a:off x="2994015" y="3946194"/>
                <a:ext cx="739889" cy="671059"/>
              </a:xfrm>
              <a:prstGeom prst="triangle">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30" name="Rectangle 129"/>
              <p:cNvSpPr/>
              <p:nvPr/>
            </p:nvSpPr>
            <p:spPr>
              <a:xfrm flipV="1">
                <a:off x="2994015" y="4245301"/>
                <a:ext cx="739889" cy="646672"/>
              </a:xfrm>
              <a:prstGeom prst="rect">
                <a:avLst/>
              </a:prstGeom>
              <a:solidFill>
                <a:schemeClr val="tx1">
                  <a:lumMod val="65000"/>
                  <a:lumOff val="3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sp>
          <p:nvSpPr>
            <p:cNvPr id="22" name="Rectangle 21"/>
            <p:cNvSpPr/>
            <p:nvPr/>
          </p:nvSpPr>
          <p:spPr>
            <a:xfrm>
              <a:off x="2418388" y="4057597"/>
              <a:ext cx="1539320" cy="461665"/>
            </a:xfrm>
            <a:prstGeom prst="rect">
              <a:avLst/>
            </a:prstGeom>
          </p:spPr>
          <p:txBody>
            <a:bodyPr wrap="square">
              <a:spAutoFit/>
            </a:bodyPr>
            <a:lstStyle/>
            <a:p>
              <a:pPr lvl="0" algn="ctr">
                <a:spcBef>
                  <a:spcPct val="20000"/>
                </a:spcBef>
              </a:pPr>
              <a:r>
                <a:rPr lang="en-US" sz="2400" dirty="0">
                  <a:solidFill>
                    <a:schemeClr val="bg1"/>
                  </a:solidFill>
                </a:rPr>
                <a:t>camera</a:t>
              </a:r>
            </a:p>
          </p:txBody>
        </p:sp>
      </p:grpSp>
      <p:sp>
        <p:nvSpPr>
          <p:cNvPr id="23" name="Rectangle 22"/>
          <p:cNvSpPr/>
          <p:nvPr/>
        </p:nvSpPr>
        <p:spPr>
          <a:xfrm>
            <a:off x="4547573" y="698678"/>
            <a:ext cx="967107" cy="461665"/>
          </a:xfrm>
          <a:prstGeom prst="rect">
            <a:avLst/>
          </a:prstGeom>
        </p:spPr>
        <p:txBody>
          <a:bodyPr wrap="square">
            <a:spAutoFit/>
          </a:bodyPr>
          <a:lstStyle/>
          <a:p>
            <a:pPr lvl="0" algn="ctr">
              <a:spcBef>
                <a:spcPct val="20000"/>
              </a:spcBef>
            </a:pPr>
            <a:r>
              <a:rPr lang="en-US" sz="2400" dirty="0">
                <a:solidFill>
                  <a:schemeClr val="bg1"/>
                </a:solidFill>
              </a:rPr>
              <a:t>scene</a:t>
            </a:r>
          </a:p>
        </p:txBody>
      </p:sp>
      <p:grpSp>
        <p:nvGrpSpPr>
          <p:cNvPr id="5" name="Group 4"/>
          <p:cNvGrpSpPr/>
          <p:nvPr/>
        </p:nvGrpSpPr>
        <p:grpSpPr>
          <a:xfrm>
            <a:off x="202284" y="2175239"/>
            <a:ext cx="1989516" cy="830997"/>
            <a:chOff x="202284" y="2175239"/>
            <a:chExt cx="1989516" cy="830997"/>
          </a:xfrm>
        </p:grpSpPr>
        <p:pic>
          <p:nvPicPr>
            <p:cNvPr id="122" name="Picture 121"/>
            <p:cNvPicPr>
              <a:picLocks noChangeAspect="1"/>
            </p:cNvPicPr>
            <p:nvPr/>
          </p:nvPicPr>
          <p:blipFill rotWithShape="1">
            <a:blip r:embed="rId3" cstate="print">
              <a:extLst>
                <a:ext uri="{28A0092B-C50C-407E-A947-70E740481C1C}">
                  <a14:useLocalDpi xmlns:a14="http://schemas.microsoft.com/office/drawing/2010/main" val="0"/>
                </a:ext>
              </a:extLst>
            </a:blip>
            <a:srcRect t="33599" r="78963" b="46339"/>
            <a:stretch/>
          </p:blipFill>
          <p:spPr>
            <a:xfrm>
              <a:off x="1359333" y="2246712"/>
              <a:ext cx="832467" cy="651510"/>
            </a:xfrm>
            <a:prstGeom prst="rect">
              <a:avLst/>
            </a:prstGeom>
          </p:spPr>
        </p:pic>
        <p:sp>
          <p:nvSpPr>
            <p:cNvPr id="24" name="Rectangle 23"/>
            <p:cNvSpPr/>
            <p:nvPr/>
          </p:nvSpPr>
          <p:spPr>
            <a:xfrm>
              <a:off x="202284" y="2175239"/>
              <a:ext cx="1221284" cy="830997"/>
            </a:xfrm>
            <a:prstGeom prst="rect">
              <a:avLst/>
            </a:prstGeom>
          </p:spPr>
          <p:txBody>
            <a:bodyPr wrap="square">
              <a:spAutoFit/>
            </a:bodyPr>
            <a:lstStyle/>
            <a:p>
              <a:pPr lvl="0" algn="ctr">
                <a:spcBef>
                  <a:spcPct val="20000"/>
                </a:spcBef>
              </a:pPr>
              <a:r>
                <a:rPr lang="en-US" sz="2400" dirty="0">
                  <a:solidFill>
                    <a:schemeClr val="bg1"/>
                  </a:solidFill>
                </a:rPr>
                <a:t>light source</a:t>
              </a:r>
            </a:p>
          </p:txBody>
        </p:sp>
      </p:grpSp>
      <p:grpSp>
        <p:nvGrpSpPr>
          <p:cNvPr id="6" name="Group 5"/>
          <p:cNvGrpSpPr/>
          <p:nvPr/>
        </p:nvGrpSpPr>
        <p:grpSpPr>
          <a:xfrm>
            <a:off x="1811376" y="2539298"/>
            <a:ext cx="3233157" cy="1126114"/>
            <a:chOff x="1811376" y="2539298"/>
            <a:chExt cx="3233157" cy="1126114"/>
          </a:xfrm>
        </p:grpSpPr>
        <p:sp>
          <p:nvSpPr>
            <p:cNvPr id="125" name="Rectangle 124"/>
            <p:cNvSpPr/>
            <p:nvPr/>
          </p:nvSpPr>
          <p:spPr>
            <a:xfrm rot="2700000">
              <a:off x="4100257" y="1650386"/>
              <a:ext cx="55364" cy="1833188"/>
            </a:xfrm>
            <a:prstGeom prst="rect">
              <a:avLst/>
            </a:prstGeom>
            <a:solidFill>
              <a:srgbClr val="A7C4D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1811376" y="3203747"/>
              <a:ext cx="1774149" cy="461665"/>
            </a:xfrm>
            <a:prstGeom prst="rect">
              <a:avLst/>
            </a:prstGeom>
          </p:spPr>
          <p:txBody>
            <a:bodyPr wrap="square">
              <a:spAutoFit/>
            </a:bodyPr>
            <a:lstStyle/>
            <a:p>
              <a:pPr lvl="0" algn="ctr">
                <a:spcBef>
                  <a:spcPct val="20000"/>
                </a:spcBef>
              </a:pPr>
              <a:r>
                <a:rPr lang="en-US" sz="2400" dirty="0" err="1">
                  <a:solidFill>
                    <a:schemeClr val="bg1"/>
                  </a:solidFill>
                </a:rPr>
                <a:t>beamsplitter</a:t>
              </a:r>
              <a:endParaRPr lang="en-US" sz="2400" dirty="0">
                <a:solidFill>
                  <a:schemeClr val="bg1"/>
                </a:solidFill>
              </a:endParaRPr>
            </a:p>
          </p:txBody>
        </p:sp>
      </p:grpSp>
      <p:grpSp>
        <p:nvGrpSpPr>
          <p:cNvPr id="29" name="Group 28"/>
          <p:cNvGrpSpPr/>
          <p:nvPr/>
        </p:nvGrpSpPr>
        <p:grpSpPr>
          <a:xfrm>
            <a:off x="3648456" y="548640"/>
            <a:ext cx="795392" cy="945270"/>
            <a:chOff x="4020806" y="3012206"/>
            <a:chExt cx="795392" cy="945270"/>
          </a:xfrm>
        </p:grpSpPr>
        <p:sp>
          <p:nvSpPr>
            <p:cNvPr id="30" name="Parallelogram 29"/>
            <p:cNvSpPr/>
            <p:nvPr/>
          </p:nvSpPr>
          <p:spPr>
            <a:xfrm rot="5400000" flipV="1">
              <a:off x="3963798" y="3109249"/>
              <a:ext cx="915664" cy="769840"/>
            </a:xfrm>
            <a:prstGeom prst="parallelogram">
              <a:avLst>
                <a:gd name="adj" fmla="val 27498"/>
              </a:avLst>
            </a:prstGeom>
            <a:solidFill>
              <a:srgbClr val="A7C4D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20806" y="3012206"/>
              <a:ext cx="795392" cy="945270"/>
            </a:xfrm>
            <a:prstGeom prst="rect">
              <a:avLst/>
            </a:prstGeom>
          </p:spPr>
        </p:pic>
      </p:grpSp>
      <p:pic>
        <p:nvPicPr>
          <p:cNvPr id="33" name="Picture 32"/>
          <p:cNvPicPr>
            <a:picLocks noChangeAspect="1"/>
          </p:cNvPicPr>
          <p:nvPr/>
        </p:nvPicPr>
        <p:blipFill rotWithShape="1">
          <a:blip r:embed="rId5" cstate="print">
            <a:extLst>
              <a:ext uri="{28A0092B-C50C-407E-A947-70E740481C1C}">
                <a14:useLocalDpi xmlns:a14="http://schemas.microsoft.com/office/drawing/2010/main" val="0"/>
              </a:ext>
            </a:extLst>
          </a:blip>
          <a:srcRect l="46827"/>
          <a:stretch/>
        </p:blipFill>
        <p:spPr>
          <a:xfrm>
            <a:off x="4153452" y="889235"/>
            <a:ext cx="491279" cy="724026"/>
          </a:xfrm>
          <a:prstGeom prst="rect">
            <a:avLst/>
          </a:prstGeom>
          <a:ln w="12700">
            <a:noFill/>
          </a:ln>
        </p:spPr>
      </p:pic>
    </p:spTree>
    <p:extLst>
      <p:ext uri="{BB962C8B-B14F-4D97-AF65-F5344CB8AC3E}">
        <p14:creationId xmlns:p14="http://schemas.microsoft.com/office/powerpoint/2010/main" val="37274899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par>
                          <p:cTn id="32" fill="hold">
                            <p:stCondLst>
                              <p:cond delay="500"/>
                            </p:stCondLst>
                            <p:childTnLst>
                              <p:par>
                                <p:cTn id="33" presetID="10" presetClass="exit" presetSubtype="0" fill="hold" nodeType="afterEffect">
                                  <p:stCondLst>
                                    <p:cond delay="0"/>
                                  </p:stCondLst>
                                  <p:childTnLst>
                                    <p:animEffect transition="out" filter="fade">
                                      <p:cBhvr>
                                        <p:cTn id="34" dur="500"/>
                                        <p:tgtEl>
                                          <p:spTgt spid="3"/>
                                        </p:tgtEl>
                                      </p:cBhvr>
                                    </p:animEffect>
                                    <p:set>
                                      <p:cBhvr>
                                        <p:cTn id="35" dur="1" fill="hold">
                                          <p:stCondLst>
                                            <p:cond delay="499"/>
                                          </p:stCondLst>
                                        </p:cTn>
                                        <p:tgtEl>
                                          <p:spTgt spid="3"/>
                                        </p:tgtEl>
                                        <p:attrNameLst>
                                          <p:attrName>style.visibility</p:attrName>
                                        </p:attrNameLst>
                                      </p:cBhvr>
                                      <p:to>
                                        <p:strVal val="hidden"/>
                                      </p:to>
                                    </p:set>
                                  </p:childTnLst>
                                </p:cTn>
                              </p:par>
                            </p:childTnLst>
                          </p:cTn>
                        </p:par>
                        <p:par>
                          <p:cTn id="36" fill="hold">
                            <p:stCondLst>
                              <p:cond delay="1000"/>
                            </p:stCondLst>
                            <p:childTnLst>
                              <p:par>
                                <p:cTn id="37" presetID="10" presetClass="entr" presetSubtype="0" fill="hold" nodeType="after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648456" y="548640"/>
            <a:ext cx="1866224" cy="1064621"/>
            <a:chOff x="3648456" y="548640"/>
            <a:chExt cx="1866224" cy="1064621"/>
          </a:xfrm>
        </p:grpSpPr>
        <p:sp>
          <p:nvSpPr>
            <p:cNvPr id="151" name="Rectangle 150"/>
            <p:cNvSpPr/>
            <p:nvPr/>
          </p:nvSpPr>
          <p:spPr>
            <a:xfrm>
              <a:off x="4547573" y="698678"/>
              <a:ext cx="967107" cy="461665"/>
            </a:xfrm>
            <a:prstGeom prst="rect">
              <a:avLst/>
            </a:prstGeom>
          </p:spPr>
          <p:txBody>
            <a:bodyPr wrap="square">
              <a:spAutoFit/>
            </a:bodyPr>
            <a:lstStyle/>
            <a:p>
              <a:pPr lvl="0" algn="ctr">
                <a:spcBef>
                  <a:spcPct val="20000"/>
                </a:spcBef>
              </a:pPr>
              <a:r>
                <a:rPr lang="en-US" sz="2400" dirty="0">
                  <a:solidFill>
                    <a:schemeClr val="bg1"/>
                  </a:solidFill>
                </a:rPr>
                <a:t>scene</a:t>
              </a:r>
            </a:p>
          </p:txBody>
        </p:sp>
        <p:grpSp>
          <p:nvGrpSpPr>
            <p:cNvPr id="152" name="Group 151"/>
            <p:cNvGrpSpPr/>
            <p:nvPr/>
          </p:nvGrpSpPr>
          <p:grpSpPr>
            <a:xfrm>
              <a:off x="3648456" y="548640"/>
              <a:ext cx="795392" cy="945270"/>
              <a:chOff x="4020806" y="3012206"/>
              <a:chExt cx="795392" cy="945270"/>
            </a:xfrm>
          </p:grpSpPr>
          <p:sp>
            <p:nvSpPr>
              <p:cNvPr id="153" name="Parallelogram 152"/>
              <p:cNvSpPr/>
              <p:nvPr/>
            </p:nvSpPr>
            <p:spPr>
              <a:xfrm rot="5400000" flipV="1">
                <a:off x="3963798" y="3109249"/>
                <a:ext cx="915664" cy="769840"/>
              </a:xfrm>
              <a:prstGeom prst="parallelogram">
                <a:avLst>
                  <a:gd name="adj" fmla="val 27498"/>
                </a:avLst>
              </a:prstGeom>
              <a:solidFill>
                <a:srgbClr val="A7C4D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4" name="Picture 15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20806" y="3012206"/>
                <a:ext cx="795392" cy="945270"/>
              </a:xfrm>
              <a:prstGeom prst="rect">
                <a:avLst/>
              </a:prstGeom>
            </p:spPr>
          </p:pic>
        </p:grpSp>
        <p:pic>
          <p:nvPicPr>
            <p:cNvPr id="155" name="Picture 154"/>
            <p:cNvPicPr>
              <a:picLocks noChangeAspect="1"/>
            </p:cNvPicPr>
            <p:nvPr/>
          </p:nvPicPr>
          <p:blipFill rotWithShape="1">
            <a:blip r:embed="rId4" cstate="print">
              <a:extLst>
                <a:ext uri="{28A0092B-C50C-407E-A947-70E740481C1C}">
                  <a14:useLocalDpi xmlns:a14="http://schemas.microsoft.com/office/drawing/2010/main" val="0"/>
                </a:ext>
              </a:extLst>
            </a:blip>
            <a:srcRect l="46827"/>
            <a:stretch/>
          </p:blipFill>
          <p:spPr>
            <a:xfrm>
              <a:off x="4153452" y="889235"/>
              <a:ext cx="491279" cy="724026"/>
            </a:xfrm>
            <a:prstGeom prst="rect">
              <a:avLst/>
            </a:prstGeom>
            <a:ln w="12700">
              <a:noFill/>
            </a:ln>
          </p:spPr>
        </p:pic>
      </p:grpSp>
      <p:sp>
        <p:nvSpPr>
          <p:cNvPr id="135" name="Rectangle 134"/>
          <p:cNvSpPr>
            <a:spLocks/>
          </p:cNvSpPr>
          <p:nvPr/>
        </p:nvSpPr>
        <p:spPr>
          <a:xfrm>
            <a:off x="7946136" y="911471"/>
            <a:ext cx="685800" cy="521208"/>
          </a:xfrm>
          <a:prstGeom prst="rect">
            <a:avLst/>
          </a:prstGeom>
          <a:solidFill>
            <a:schemeClr val="tx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91" name="Group 90"/>
          <p:cNvGrpSpPr/>
          <p:nvPr/>
        </p:nvGrpSpPr>
        <p:grpSpPr>
          <a:xfrm>
            <a:off x="7946136" y="1490472"/>
            <a:ext cx="685800" cy="523494"/>
            <a:chOff x="5001768" y="2560320"/>
            <a:chExt cx="685800" cy="523494"/>
          </a:xfrm>
        </p:grpSpPr>
        <p:sp>
          <p:nvSpPr>
            <p:cNvPr id="92" name="Rectangle 91"/>
            <p:cNvSpPr>
              <a:spLocks noChangeAspect="1"/>
            </p:cNvSpPr>
            <p:nvPr/>
          </p:nvSpPr>
          <p:spPr>
            <a:xfrm>
              <a:off x="5001768" y="2569464"/>
              <a:ext cx="685800" cy="514350"/>
            </a:xfrm>
            <a:prstGeom prst="rect">
              <a:avLst/>
            </a:prstGeom>
            <a:solidFill>
              <a:schemeClr val="tx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93" name="Picture 9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19296" y="2560320"/>
              <a:ext cx="653442" cy="512064"/>
            </a:xfrm>
            <a:prstGeom prst="rect">
              <a:avLst/>
            </a:prstGeom>
            <a:ln w="12700">
              <a:noFill/>
            </a:ln>
          </p:spPr>
        </p:pic>
      </p:grpSp>
      <p:grpSp>
        <p:nvGrpSpPr>
          <p:cNvPr id="101" name="Group 100"/>
          <p:cNvGrpSpPr/>
          <p:nvPr/>
        </p:nvGrpSpPr>
        <p:grpSpPr>
          <a:xfrm>
            <a:off x="7946136" y="2670048"/>
            <a:ext cx="685800" cy="523494"/>
            <a:chOff x="5001768" y="2560320"/>
            <a:chExt cx="685800" cy="523494"/>
          </a:xfrm>
        </p:grpSpPr>
        <p:sp>
          <p:nvSpPr>
            <p:cNvPr id="109" name="Rectangle 108"/>
            <p:cNvSpPr>
              <a:spLocks noChangeAspect="1"/>
            </p:cNvSpPr>
            <p:nvPr/>
          </p:nvSpPr>
          <p:spPr>
            <a:xfrm>
              <a:off x="5001768" y="2569464"/>
              <a:ext cx="685800" cy="514350"/>
            </a:xfrm>
            <a:prstGeom prst="rect">
              <a:avLst/>
            </a:prstGeom>
            <a:solidFill>
              <a:schemeClr val="tx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23" name="Picture 1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19296" y="2560320"/>
              <a:ext cx="653442" cy="512064"/>
            </a:xfrm>
            <a:prstGeom prst="rect">
              <a:avLst/>
            </a:prstGeom>
            <a:ln w="12700">
              <a:noFill/>
            </a:ln>
          </p:spPr>
        </p:pic>
      </p:grpSp>
      <p:grpSp>
        <p:nvGrpSpPr>
          <p:cNvPr id="124" name="Group 123"/>
          <p:cNvGrpSpPr/>
          <p:nvPr/>
        </p:nvGrpSpPr>
        <p:grpSpPr>
          <a:xfrm>
            <a:off x="7946136" y="3255264"/>
            <a:ext cx="685800" cy="523494"/>
            <a:chOff x="5001768" y="2560320"/>
            <a:chExt cx="685800" cy="523494"/>
          </a:xfrm>
        </p:grpSpPr>
        <p:sp>
          <p:nvSpPr>
            <p:cNvPr id="125" name="Rectangle 124"/>
            <p:cNvSpPr>
              <a:spLocks noChangeAspect="1"/>
            </p:cNvSpPr>
            <p:nvPr/>
          </p:nvSpPr>
          <p:spPr>
            <a:xfrm>
              <a:off x="5001768" y="2569464"/>
              <a:ext cx="685800" cy="514350"/>
            </a:xfrm>
            <a:prstGeom prst="rect">
              <a:avLst/>
            </a:prstGeom>
            <a:solidFill>
              <a:schemeClr val="tx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26" name="Picture 1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19296" y="2560320"/>
              <a:ext cx="653442" cy="512064"/>
            </a:xfrm>
            <a:prstGeom prst="rect">
              <a:avLst/>
            </a:prstGeom>
            <a:ln w="12700">
              <a:noFill/>
            </a:ln>
          </p:spPr>
        </p:pic>
      </p:grpSp>
      <p:grpSp>
        <p:nvGrpSpPr>
          <p:cNvPr id="143" name="Group 142"/>
          <p:cNvGrpSpPr/>
          <p:nvPr/>
        </p:nvGrpSpPr>
        <p:grpSpPr>
          <a:xfrm>
            <a:off x="7946136" y="2075688"/>
            <a:ext cx="685800" cy="523494"/>
            <a:chOff x="5001768" y="2560320"/>
            <a:chExt cx="685800" cy="523494"/>
          </a:xfrm>
        </p:grpSpPr>
        <p:sp>
          <p:nvSpPr>
            <p:cNvPr id="144" name="Rectangle 143"/>
            <p:cNvSpPr>
              <a:spLocks noChangeAspect="1"/>
            </p:cNvSpPr>
            <p:nvPr/>
          </p:nvSpPr>
          <p:spPr>
            <a:xfrm>
              <a:off x="5001768" y="2569464"/>
              <a:ext cx="685800" cy="514350"/>
            </a:xfrm>
            <a:prstGeom prst="rect">
              <a:avLst/>
            </a:prstGeom>
            <a:solidFill>
              <a:schemeClr val="tx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45" name="Picture 14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19296" y="2560320"/>
              <a:ext cx="653442" cy="512064"/>
            </a:xfrm>
            <a:prstGeom prst="rect">
              <a:avLst/>
            </a:prstGeom>
            <a:ln w="12700">
              <a:noFill/>
            </a:ln>
          </p:spPr>
        </p:pic>
      </p:grpSp>
      <p:grpSp>
        <p:nvGrpSpPr>
          <p:cNvPr id="199" name="Group 198"/>
          <p:cNvGrpSpPr/>
          <p:nvPr/>
        </p:nvGrpSpPr>
        <p:grpSpPr>
          <a:xfrm>
            <a:off x="202284" y="2175239"/>
            <a:ext cx="1989515" cy="830997"/>
            <a:chOff x="-422437" y="2250218"/>
            <a:chExt cx="2652686" cy="1107996"/>
          </a:xfrm>
        </p:grpSpPr>
        <p:sp>
          <p:nvSpPr>
            <p:cNvPr id="200" name="Rectangle 199"/>
            <p:cNvSpPr/>
            <p:nvPr/>
          </p:nvSpPr>
          <p:spPr>
            <a:xfrm>
              <a:off x="-422437" y="2250218"/>
              <a:ext cx="1628378" cy="1107996"/>
            </a:xfrm>
            <a:prstGeom prst="rect">
              <a:avLst/>
            </a:prstGeom>
          </p:spPr>
          <p:txBody>
            <a:bodyPr wrap="square">
              <a:spAutoFit/>
            </a:bodyPr>
            <a:lstStyle/>
            <a:p>
              <a:pPr lvl="0" algn="ctr">
                <a:spcBef>
                  <a:spcPct val="20000"/>
                </a:spcBef>
              </a:pPr>
              <a:r>
                <a:rPr lang="en-US" sz="2400" dirty="0">
                  <a:solidFill>
                    <a:schemeClr val="bg1"/>
                  </a:solidFill>
                </a:rPr>
                <a:t>light source</a:t>
              </a:r>
            </a:p>
          </p:txBody>
        </p:sp>
        <p:pic>
          <p:nvPicPr>
            <p:cNvPr id="201" name="Picture 200"/>
            <p:cNvPicPr>
              <a:picLocks noChangeAspect="1"/>
            </p:cNvPicPr>
            <p:nvPr/>
          </p:nvPicPr>
          <p:blipFill rotWithShape="1">
            <a:blip r:embed="rId9" cstate="print">
              <a:extLst>
                <a:ext uri="{28A0092B-C50C-407E-A947-70E740481C1C}">
                  <a14:useLocalDpi xmlns:a14="http://schemas.microsoft.com/office/drawing/2010/main" val="0"/>
                </a:ext>
              </a:extLst>
            </a:blip>
            <a:srcRect t="33599" r="78963" b="46339"/>
            <a:stretch/>
          </p:blipFill>
          <p:spPr>
            <a:xfrm>
              <a:off x="1120294" y="2345514"/>
              <a:ext cx="1109955" cy="868680"/>
            </a:xfrm>
            <a:prstGeom prst="rect">
              <a:avLst/>
            </a:prstGeom>
          </p:spPr>
        </p:pic>
      </p:grpSp>
      <p:cxnSp>
        <p:nvCxnSpPr>
          <p:cNvPr id="229" name="Straight Connector 228"/>
          <p:cNvCxnSpPr/>
          <p:nvPr/>
        </p:nvCxnSpPr>
        <p:spPr>
          <a:xfrm>
            <a:off x="2265758" y="2306384"/>
            <a:ext cx="0" cy="534880"/>
          </a:xfrm>
          <a:prstGeom prst="line">
            <a:avLst/>
          </a:prstGeom>
          <a:ln w="38100">
            <a:solidFill>
              <a:srgbClr val="F9965B"/>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p:cNvCxnSpPr/>
          <p:nvPr/>
        </p:nvCxnSpPr>
        <p:spPr>
          <a:xfrm>
            <a:off x="2494358" y="2306384"/>
            <a:ext cx="0" cy="534880"/>
          </a:xfrm>
          <a:prstGeom prst="line">
            <a:avLst/>
          </a:prstGeom>
          <a:ln w="38100">
            <a:solidFill>
              <a:srgbClr val="F9965B"/>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p:nvCxnSpPr>
        <p:spPr>
          <a:xfrm>
            <a:off x="2722958" y="2306384"/>
            <a:ext cx="0" cy="534880"/>
          </a:xfrm>
          <a:prstGeom prst="line">
            <a:avLst/>
          </a:prstGeom>
          <a:ln w="38100">
            <a:solidFill>
              <a:srgbClr val="F9965B"/>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p:cNvCxnSpPr/>
          <p:nvPr/>
        </p:nvCxnSpPr>
        <p:spPr>
          <a:xfrm>
            <a:off x="2951558" y="2306384"/>
            <a:ext cx="0" cy="534880"/>
          </a:xfrm>
          <a:prstGeom prst="line">
            <a:avLst/>
          </a:prstGeom>
          <a:ln w="38100">
            <a:solidFill>
              <a:srgbClr val="F9965B"/>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a:off x="3180158" y="2306384"/>
            <a:ext cx="0" cy="534880"/>
          </a:xfrm>
          <a:prstGeom prst="line">
            <a:avLst/>
          </a:prstGeom>
          <a:ln w="38100">
            <a:solidFill>
              <a:srgbClr val="F9965B"/>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p:nvCxnSpPr>
        <p:spPr>
          <a:xfrm>
            <a:off x="3408758" y="2306384"/>
            <a:ext cx="0" cy="534880"/>
          </a:xfrm>
          <a:prstGeom prst="line">
            <a:avLst/>
          </a:prstGeom>
          <a:ln w="38100">
            <a:solidFill>
              <a:srgbClr val="F9965B"/>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a:xfrm>
            <a:off x="3637358" y="2306384"/>
            <a:ext cx="0" cy="534880"/>
          </a:xfrm>
          <a:prstGeom prst="line">
            <a:avLst/>
          </a:prstGeom>
          <a:ln w="38100">
            <a:solidFill>
              <a:srgbClr val="F9965B"/>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a:off x="3865958" y="2306384"/>
            <a:ext cx="0" cy="485122"/>
          </a:xfrm>
          <a:prstGeom prst="line">
            <a:avLst/>
          </a:prstGeom>
          <a:ln w="38100">
            <a:solidFill>
              <a:srgbClr val="F9965B"/>
            </a:solidFill>
          </a:ln>
        </p:spPr>
        <p:style>
          <a:lnRef idx="1">
            <a:schemeClr val="accent1"/>
          </a:lnRef>
          <a:fillRef idx="0">
            <a:schemeClr val="accent1"/>
          </a:fillRef>
          <a:effectRef idx="0">
            <a:schemeClr val="accent1"/>
          </a:effectRef>
          <a:fontRef idx="minor">
            <a:schemeClr val="tx1"/>
          </a:fontRef>
        </p:style>
      </p:cxnSp>
      <p:grpSp>
        <p:nvGrpSpPr>
          <p:cNvPr id="271" name="Group 270"/>
          <p:cNvGrpSpPr/>
          <p:nvPr/>
        </p:nvGrpSpPr>
        <p:grpSpPr>
          <a:xfrm>
            <a:off x="3827732" y="2306384"/>
            <a:ext cx="274320" cy="266081"/>
            <a:chOff x="4411493" y="3081528"/>
            <a:chExt cx="365760" cy="354775"/>
          </a:xfrm>
        </p:grpSpPr>
        <p:cxnSp>
          <p:nvCxnSpPr>
            <p:cNvPr id="245" name="Straight Connector 244"/>
            <p:cNvCxnSpPr/>
            <p:nvPr/>
          </p:nvCxnSpPr>
          <p:spPr>
            <a:xfrm>
              <a:off x="4767260" y="3081528"/>
              <a:ext cx="0" cy="354775"/>
            </a:xfrm>
            <a:prstGeom prst="line">
              <a:avLst/>
            </a:prstGeom>
            <a:ln w="38100">
              <a:solidFill>
                <a:srgbClr val="F9965B"/>
              </a:solidFill>
            </a:ln>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a:xfrm rot="16200000">
              <a:off x="4594373" y="3253423"/>
              <a:ext cx="0" cy="365760"/>
            </a:xfrm>
            <a:prstGeom prst="line">
              <a:avLst/>
            </a:prstGeom>
            <a:ln w="38100">
              <a:solidFill>
                <a:srgbClr val="F9965B"/>
              </a:solidFill>
            </a:ln>
          </p:spPr>
          <p:style>
            <a:lnRef idx="1">
              <a:schemeClr val="accent1"/>
            </a:lnRef>
            <a:fillRef idx="0">
              <a:schemeClr val="accent1"/>
            </a:fillRef>
            <a:effectRef idx="0">
              <a:schemeClr val="accent1"/>
            </a:effectRef>
            <a:fontRef idx="minor">
              <a:schemeClr val="tx1"/>
            </a:fontRef>
          </p:style>
        </p:cxnSp>
      </p:grpSp>
      <p:cxnSp>
        <p:nvCxnSpPr>
          <p:cNvPr id="250" name="Straight Connector 249"/>
          <p:cNvCxnSpPr/>
          <p:nvPr/>
        </p:nvCxnSpPr>
        <p:spPr>
          <a:xfrm rot="16200000">
            <a:off x="4095172" y="2076426"/>
            <a:ext cx="0" cy="534880"/>
          </a:xfrm>
          <a:prstGeom prst="line">
            <a:avLst/>
          </a:prstGeom>
          <a:ln w="38100">
            <a:solidFill>
              <a:srgbClr val="F9965B"/>
            </a:solidFill>
          </a:ln>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p:nvCxnSpPr>
        <p:spPr>
          <a:xfrm rot="16200000">
            <a:off x="4095172" y="1847826"/>
            <a:ext cx="0" cy="534880"/>
          </a:xfrm>
          <a:prstGeom prst="line">
            <a:avLst/>
          </a:prstGeom>
          <a:ln w="38100">
            <a:solidFill>
              <a:srgbClr val="F9965B"/>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p:nvCxnSpPr>
        <p:spPr>
          <a:xfrm rot="16200000">
            <a:off x="4095172" y="1619226"/>
            <a:ext cx="0" cy="534880"/>
          </a:xfrm>
          <a:prstGeom prst="line">
            <a:avLst/>
          </a:prstGeom>
          <a:ln w="38100">
            <a:solidFill>
              <a:srgbClr val="F9965B"/>
            </a:solidFill>
          </a:ln>
        </p:spPr>
        <p:style>
          <a:lnRef idx="1">
            <a:schemeClr val="accent1"/>
          </a:lnRef>
          <a:fillRef idx="0">
            <a:schemeClr val="accent1"/>
          </a:fillRef>
          <a:effectRef idx="0">
            <a:schemeClr val="accent1"/>
          </a:effectRef>
          <a:fontRef idx="minor">
            <a:schemeClr val="tx1"/>
          </a:fontRef>
        </p:style>
      </p:cxnSp>
      <p:cxnSp>
        <p:nvCxnSpPr>
          <p:cNvPr id="256" name="Straight Connector 255"/>
          <p:cNvCxnSpPr/>
          <p:nvPr/>
        </p:nvCxnSpPr>
        <p:spPr>
          <a:xfrm rot="16200000">
            <a:off x="4095172" y="1390626"/>
            <a:ext cx="0" cy="534880"/>
          </a:xfrm>
          <a:prstGeom prst="line">
            <a:avLst/>
          </a:prstGeom>
          <a:ln w="38100">
            <a:solidFill>
              <a:srgbClr val="F9965B"/>
            </a:solidFill>
          </a:ln>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p:nvCxnSpPr>
        <p:spPr>
          <a:xfrm rot="16200000">
            <a:off x="4095172" y="1162026"/>
            <a:ext cx="0" cy="534880"/>
          </a:xfrm>
          <a:prstGeom prst="line">
            <a:avLst/>
          </a:prstGeom>
          <a:ln w="38100">
            <a:solidFill>
              <a:srgbClr val="F9965B"/>
            </a:solidFill>
          </a:ln>
        </p:spPr>
        <p:style>
          <a:lnRef idx="1">
            <a:schemeClr val="accent1"/>
          </a:lnRef>
          <a:fillRef idx="0">
            <a:schemeClr val="accent1"/>
          </a:fillRef>
          <a:effectRef idx="0">
            <a:schemeClr val="accent1"/>
          </a:effectRef>
          <a:fontRef idx="minor">
            <a:schemeClr val="tx1"/>
          </a:fontRef>
        </p:style>
      </p:cxnSp>
      <p:sp>
        <p:nvSpPr>
          <p:cNvPr id="275" name="Freeform 274"/>
          <p:cNvSpPr/>
          <p:nvPr/>
        </p:nvSpPr>
        <p:spPr>
          <a:xfrm>
            <a:off x="3824669" y="1338739"/>
            <a:ext cx="540465" cy="138107"/>
          </a:xfrm>
          <a:custGeom>
            <a:avLst/>
            <a:gdLst>
              <a:gd name="connsiteX0" fmla="*/ 0 w 720620"/>
              <a:gd name="connsiteY0" fmla="*/ 98052 h 184143"/>
              <a:gd name="connsiteX1" fmla="*/ 102946 w 720620"/>
              <a:gd name="connsiteY1" fmla="*/ 182831 h 184143"/>
              <a:gd name="connsiteX2" fmla="*/ 224058 w 720620"/>
              <a:gd name="connsiteY2" fmla="*/ 146497 h 184143"/>
              <a:gd name="connsiteX3" fmla="*/ 278559 w 720620"/>
              <a:gd name="connsiteY3" fmla="*/ 104108 h 184143"/>
              <a:gd name="connsiteX4" fmla="*/ 351227 w 720620"/>
              <a:gd name="connsiteY4" fmla="*/ 55663 h 184143"/>
              <a:gd name="connsiteX5" fmla="*/ 448117 w 720620"/>
              <a:gd name="connsiteY5" fmla="*/ 13273 h 184143"/>
              <a:gd name="connsiteX6" fmla="*/ 551062 w 720620"/>
              <a:gd name="connsiteY6" fmla="*/ 1162 h 184143"/>
              <a:gd name="connsiteX7" fmla="*/ 629786 w 720620"/>
              <a:gd name="connsiteY7" fmla="*/ 37496 h 184143"/>
              <a:gd name="connsiteX8" fmla="*/ 672175 w 720620"/>
              <a:gd name="connsiteY8" fmla="*/ 85941 h 184143"/>
              <a:gd name="connsiteX9" fmla="*/ 702453 w 720620"/>
              <a:gd name="connsiteY9" fmla="*/ 104108 h 184143"/>
              <a:gd name="connsiteX10" fmla="*/ 714564 w 720620"/>
              <a:gd name="connsiteY10" fmla="*/ 116219 h 184143"/>
              <a:gd name="connsiteX11" fmla="*/ 720620 w 720620"/>
              <a:gd name="connsiteY11" fmla="*/ 134386 h 184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0620" h="184143">
                <a:moveTo>
                  <a:pt x="0" y="98052"/>
                </a:moveTo>
                <a:cubicBezTo>
                  <a:pt x="32801" y="136404"/>
                  <a:pt x="65603" y="174757"/>
                  <a:pt x="102946" y="182831"/>
                </a:cubicBezTo>
                <a:cubicBezTo>
                  <a:pt x="140289" y="190905"/>
                  <a:pt x="194789" y="159618"/>
                  <a:pt x="224058" y="146497"/>
                </a:cubicBezTo>
                <a:cubicBezTo>
                  <a:pt x="253327" y="133376"/>
                  <a:pt x="257364" y="119247"/>
                  <a:pt x="278559" y="104108"/>
                </a:cubicBezTo>
                <a:cubicBezTo>
                  <a:pt x="299754" y="88969"/>
                  <a:pt x="322967" y="70802"/>
                  <a:pt x="351227" y="55663"/>
                </a:cubicBezTo>
                <a:cubicBezTo>
                  <a:pt x="379487" y="40524"/>
                  <a:pt x="414811" y="22356"/>
                  <a:pt x="448117" y="13273"/>
                </a:cubicBezTo>
                <a:cubicBezTo>
                  <a:pt x="481423" y="4190"/>
                  <a:pt x="520784" y="-2875"/>
                  <a:pt x="551062" y="1162"/>
                </a:cubicBezTo>
                <a:cubicBezTo>
                  <a:pt x="581340" y="5199"/>
                  <a:pt x="609601" y="23366"/>
                  <a:pt x="629786" y="37496"/>
                </a:cubicBezTo>
                <a:cubicBezTo>
                  <a:pt x="649971" y="51626"/>
                  <a:pt x="660064" y="74839"/>
                  <a:pt x="672175" y="85941"/>
                </a:cubicBezTo>
                <a:cubicBezTo>
                  <a:pt x="684286" y="97043"/>
                  <a:pt x="695388" y="99062"/>
                  <a:pt x="702453" y="104108"/>
                </a:cubicBezTo>
                <a:cubicBezTo>
                  <a:pt x="709518" y="109154"/>
                  <a:pt x="711536" y="111173"/>
                  <a:pt x="714564" y="116219"/>
                </a:cubicBezTo>
                <a:cubicBezTo>
                  <a:pt x="717592" y="121265"/>
                  <a:pt x="719106" y="127825"/>
                  <a:pt x="720620" y="134386"/>
                </a:cubicBezTo>
              </a:path>
            </a:pathLst>
          </a:custGeom>
          <a:noFill/>
          <a:ln w="38100">
            <a:solidFill>
              <a:srgbClr val="F996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7" name="Freeform 276"/>
          <p:cNvSpPr/>
          <p:nvPr/>
        </p:nvSpPr>
        <p:spPr>
          <a:xfrm>
            <a:off x="3824669" y="1567339"/>
            <a:ext cx="540465" cy="138107"/>
          </a:xfrm>
          <a:custGeom>
            <a:avLst/>
            <a:gdLst>
              <a:gd name="connsiteX0" fmla="*/ 0 w 720620"/>
              <a:gd name="connsiteY0" fmla="*/ 98052 h 184143"/>
              <a:gd name="connsiteX1" fmla="*/ 102946 w 720620"/>
              <a:gd name="connsiteY1" fmla="*/ 182831 h 184143"/>
              <a:gd name="connsiteX2" fmla="*/ 224058 w 720620"/>
              <a:gd name="connsiteY2" fmla="*/ 146497 h 184143"/>
              <a:gd name="connsiteX3" fmla="*/ 278559 w 720620"/>
              <a:gd name="connsiteY3" fmla="*/ 104108 h 184143"/>
              <a:gd name="connsiteX4" fmla="*/ 351227 w 720620"/>
              <a:gd name="connsiteY4" fmla="*/ 55663 h 184143"/>
              <a:gd name="connsiteX5" fmla="*/ 448117 w 720620"/>
              <a:gd name="connsiteY5" fmla="*/ 13273 h 184143"/>
              <a:gd name="connsiteX6" fmla="*/ 551062 w 720620"/>
              <a:gd name="connsiteY6" fmla="*/ 1162 h 184143"/>
              <a:gd name="connsiteX7" fmla="*/ 629786 w 720620"/>
              <a:gd name="connsiteY7" fmla="*/ 37496 h 184143"/>
              <a:gd name="connsiteX8" fmla="*/ 672175 w 720620"/>
              <a:gd name="connsiteY8" fmla="*/ 85941 h 184143"/>
              <a:gd name="connsiteX9" fmla="*/ 702453 w 720620"/>
              <a:gd name="connsiteY9" fmla="*/ 104108 h 184143"/>
              <a:gd name="connsiteX10" fmla="*/ 714564 w 720620"/>
              <a:gd name="connsiteY10" fmla="*/ 116219 h 184143"/>
              <a:gd name="connsiteX11" fmla="*/ 720620 w 720620"/>
              <a:gd name="connsiteY11" fmla="*/ 134386 h 184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0620" h="184143">
                <a:moveTo>
                  <a:pt x="0" y="98052"/>
                </a:moveTo>
                <a:cubicBezTo>
                  <a:pt x="32801" y="136404"/>
                  <a:pt x="65603" y="174757"/>
                  <a:pt x="102946" y="182831"/>
                </a:cubicBezTo>
                <a:cubicBezTo>
                  <a:pt x="140289" y="190905"/>
                  <a:pt x="194789" y="159618"/>
                  <a:pt x="224058" y="146497"/>
                </a:cubicBezTo>
                <a:cubicBezTo>
                  <a:pt x="253327" y="133376"/>
                  <a:pt x="257364" y="119247"/>
                  <a:pt x="278559" y="104108"/>
                </a:cubicBezTo>
                <a:cubicBezTo>
                  <a:pt x="299754" y="88969"/>
                  <a:pt x="322967" y="70802"/>
                  <a:pt x="351227" y="55663"/>
                </a:cubicBezTo>
                <a:cubicBezTo>
                  <a:pt x="379487" y="40524"/>
                  <a:pt x="414811" y="22356"/>
                  <a:pt x="448117" y="13273"/>
                </a:cubicBezTo>
                <a:cubicBezTo>
                  <a:pt x="481423" y="4190"/>
                  <a:pt x="520784" y="-2875"/>
                  <a:pt x="551062" y="1162"/>
                </a:cubicBezTo>
                <a:cubicBezTo>
                  <a:pt x="581340" y="5199"/>
                  <a:pt x="609601" y="23366"/>
                  <a:pt x="629786" y="37496"/>
                </a:cubicBezTo>
                <a:cubicBezTo>
                  <a:pt x="649971" y="51626"/>
                  <a:pt x="660064" y="74839"/>
                  <a:pt x="672175" y="85941"/>
                </a:cubicBezTo>
                <a:cubicBezTo>
                  <a:pt x="684286" y="97043"/>
                  <a:pt x="695388" y="99062"/>
                  <a:pt x="702453" y="104108"/>
                </a:cubicBezTo>
                <a:cubicBezTo>
                  <a:pt x="709518" y="109154"/>
                  <a:pt x="711536" y="111173"/>
                  <a:pt x="714564" y="116219"/>
                </a:cubicBezTo>
                <a:cubicBezTo>
                  <a:pt x="717592" y="121265"/>
                  <a:pt x="719106" y="127825"/>
                  <a:pt x="720620" y="134386"/>
                </a:cubicBezTo>
              </a:path>
            </a:pathLst>
          </a:custGeom>
          <a:noFill/>
          <a:ln w="38100">
            <a:solidFill>
              <a:srgbClr val="F996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9" name="Freeform 278"/>
          <p:cNvSpPr/>
          <p:nvPr/>
        </p:nvSpPr>
        <p:spPr>
          <a:xfrm>
            <a:off x="3824669" y="1795939"/>
            <a:ext cx="540465" cy="138107"/>
          </a:xfrm>
          <a:custGeom>
            <a:avLst/>
            <a:gdLst>
              <a:gd name="connsiteX0" fmla="*/ 0 w 720620"/>
              <a:gd name="connsiteY0" fmla="*/ 98052 h 184143"/>
              <a:gd name="connsiteX1" fmla="*/ 102946 w 720620"/>
              <a:gd name="connsiteY1" fmla="*/ 182831 h 184143"/>
              <a:gd name="connsiteX2" fmla="*/ 224058 w 720620"/>
              <a:gd name="connsiteY2" fmla="*/ 146497 h 184143"/>
              <a:gd name="connsiteX3" fmla="*/ 278559 w 720620"/>
              <a:gd name="connsiteY3" fmla="*/ 104108 h 184143"/>
              <a:gd name="connsiteX4" fmla="*/ 351227 w 720620"/>
              <a:gd name="connsiteY4" fmla="*/ 55663 h 184143"/>
              <a:gd name="connsiteX5" fmla="*/ 448117 w 720620"/>
              <a:gd name="connsiteY5" fmla="*/ 13273 h 184143"/>
              <a:gd name="connsiteX6" fmla="*/ 551062 w 720620"/>
              <a:gd name="connsiteY6" fmla="*/ 1162 h 184143"/>
              <a:gd name="connsiteX7" fmla="*/ 629786 w 720620"/>
              <a:gd name="connsiteY7" fmla="*/ 37496 h 184143"/>
              <a:gd name="connsiteX8" fmla="*/ 672175 w 720620"/>
              <a:gd name="connsiteY8" fmla="*/ 85941 h 184143"/>
              <a:gd name="connsiteX9" fmla="*/ 702453 w 720620"/>
              <a:gd name="connsiteY9" fmla="*/ 104108 h 184143"/>
              <a:gd name="connsiteX10" fmla="*/ 714564 w 720620"/>
              <a:gd name="connsiteY10" fmla="*/ 116219 h 184143"/>
              <a:gd name="connsiteX11" fmla="*/ 720620 w 720620"/>
              <a:gd name="connsiteY11" fmla="*/ 134386 h 184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0620" h="184143">
                <a:moveTo>
                  <a:pt x="0" y="98052"/>
                </a:moveTo>
                <a:cubicBezTo>
                  <a:pt x="32801" y="136404"/>
                  <a:pt x="65603" y="174757"/>
                  <a:pt x="102946" y="182831"/>
                </a:cubicBezTo>
                <a:cubicBezTo>
                  <a:pt x="140289" y="190905"/>
                  <a:pt x="194789" y="159618"/>
                  <a:pt x="224058" y="146497"/>
                </a:cubicBezTo>
                <a:cubicBezTo>
                  <a:pt x="253327" y="133376"/>
                  <a:pt x="257364" y="119247"/>
                  <a:pt x="278559" y="104108"/>
                </a:cubicBezTo>
                <a:cubicBezTo>
                  <a:pt x="299754" y="88969"/>
                  <a:pt x="322967" y="70802"/>
                  <a:pt x="351227" y="55663"/>
                </a:cubicBezTo>
                <a:cubicBezTo>
                  <a:pt x="379487" y="40524"/>
                  <a:pt x="414811" y="22356"/>
                  <a:pt x="448117" y="13273"/>
                </a:cubicBezTo>
                <a:cubicBezTo>
                  <a:pt x="481423" y="4190"/>
                  <a:pt x="520784" y="-2875"/>
                  <a:pt x="551062" y="1162"/>
                </a:cubicBezTo>
                <a:cubicBezTo>
                  <a:pt x="581340" y="5199"/>
                  <a:pt x="609601" y="23366"/>
                  <a:pt x="629786" y="37496"/>
                </a:cubicBezTo>
                <a:cubicBezTo>
                  <a:pt x="649971" y="51626"/>
                  <a:pt x="660064" y="74839"/>
                  <a:pt x="672175" y="85941"/>
                </a:cubicBezTo>
                <a:cubicBezTo>
                  <a:pt x="684286" y="97043"/>
                  <a:pt x="695388" y="99062"/>
                  <a:pt x="702453" y="104108"/>
                </a:cubicBezTo>
                <a:cubicBezTo>
                  <a:pt x="709518" y="109154"/>
                  <a:pt x="711536" y="111173"/>
                  <a:pt x="714564" y="116219"/>
                </a:cubicBezTo>
                <a:cubicBezTo>
                  <a:pt x="717592" y="121265"/>
                  <a:pt x="719106" y="127825"/>
                  <a:pt x="720620" y="134386"/>
                </a:cubicBezTo>
              </a:path>
            </a:pathLst>
          </a:custGeom>
          <a:noFill/>
          <a:ln w="38100">
            <a:solidFill>
              <a:srgbClr val="F996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1" name="Freeform 280"/>
          <p:cNvSpPr/>
          <p:nvPr/>
        </p:nvSpPr>
        <p:spPr>
          <a:xfrm>
            <a:off x="3824669" y="2024539"/>
            <a:ext cx="540465" cy="138107"/>
          </a:xfrm>
          <a:custGeom>
            <a:avLst/>
            <a:gdLst>
              <a:gd name="connsiteX0" fmla="*/ 0 w 720620"/>
              <a:gd name="connsiteY0" fmla="*/ 98052 h 184143"/>
              <a:gd name="connsiteX1" fmla="*/ 102946 w 720620"/>
              <a:gd name="connsiteY1" fmla="*/ 182831 h 184143"/>
              <a:gd name="connsiteX2" fmla="*/ 224058 w 720620"/>
              <a:gd name="connsiteY2" fmla="*/ 146497 h 184143"/>
              <a:gd name="connsiteX3" fmla="*/ 278559 w 720620"/>
              <a:gd name="connsiteY3" fmla="*/ 104108 h 184143"/>
              <a:gd name="connsiteX4" fmla="*/ 351227 w 720620"/>
              <a:gd name="connsiteY4" fmla="*/ 55663 h 184143"/>
              <a:gd name="connsiteX5" fmla="*/ 448117 w 720620"/>
              <a:gd name="connsiteY5" fmla="*/ 13273 h 184143"/>
              <a:gd name="connsiteX6" fmla="*/ 551062 w 720620"/>
              <a:gd name="connsiteY6" fmla="*/ 1162 h 184143"/>
              <a:gd name="connsiteX7" fmla="*/ 629786 w 720620"/>
              <a:gd name="connsiteY7" fmla="*/ 37496 h 184143"/>
              <a:gd name="connsiteX8" fmla="*/ 672175 w 720620"/>
              <a:gd name="connsiteY8" fmla="*/ 85941 h 184143"/>
              <a:gd name="connsiteX9" fmla="*/ 702453 w 720620"/>
              <a:gd name="connsiteY9" fmla="*/ 104108 h 184143"/>
              <a:gd name="connsiteX10" fmla="*/ 714564 w 720620"/>
              <a:gd name="connsiteY10" fmla="*/ 116219 h 184143"/>
              <a:gd name="connsiteX11" fmla="*/ 720620 w 720620"/>
              <a:gd name="connsiteY11" fmla="*/ 134386 h 184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0620" h="184143">
                <a:moveTo>
                  <a:pt x="0" y="98052"/>
                </a:moveTo>
                <a:cubicBezTo>
                  <a:pt x="32801" y="136404"/>
                  <a:pt x="65603" y="174757"/>
                  <a:pt x="102946" y="182831"/>
                </a:cubicBezTo>
                <a:cubicBezTo>
                  <a:pt x="140289" y="190905"/>
                  <a:pt x="194789" y="159618"/>
                  <a:pt x="224058" y="146497"/>
                </a:cubicBezTo>
                <a:cubicBezTo>
                  <a:pt x="253327" y="133376"/>
                  <a:pt x="257364" y="119247"/>
                  <a:pt x="278559" y="104108"/>
                </a:cubicBezTo>
                <a:cubicBezTo>
                  <a:pt x="299754" y="88969"/>
                  <a:pt x="322967" y="70802"/>
                  <a:pt x="351227" y="55663"/>
                </a:cubicBezTo>
                <a:cubicBezTo>
                  <a:pt x="379487" y="40524"/>
                  <a:pt x="414811" y="22356"/>
                  <a:pt x="448117" y="13273"/>
                </a:cubicBezTo>
                <a:cubicBezTo>
                  <a:pt x="481423" y="4190"/>
                  <a:pt x="520784" y="-2875"/>
                  <a:pt x="551062" y="1162"/>
                </a:cubicBezTo>
                <a:cubicBezTo>
                  <a:pt x="581340" y="5199"/>
                  <a:pt x="609601" y="23366"/>
                  <a:pt x="629786" y="37496"/>
                </a:cubicBezTo>
                <a:cubicBezTo>
                  <a:pt x="649971" y="51626"/>
                  <a:pt x="660064" y="74839"/>
                  <a:pt x="672175" y="85941"/>
                </a:cubicBezTo>
                <a:cubicBezTo>
                  <a:pt x="684286" y="97043"/>
                  <a:pt x="695388" y="99062"/>
                  <a:pt x="702453" y="104108"/>
                </a:cubicBezTo>
                <a:cubicBezTo>
                  <a:pt x="709518" y="109154"/>
                  <a:pt x="711536" y="111173"/>
                  <a:pt x="714564" y="116219"/>
                </a:cubicBezTo>
                <a:cubicBezTo>
                  <a:pt x="717592" y="121265"/>
                  <a:pt x="719106" y="127825"/>
                  <a:pt x="720620" y="134386"/>
                </a:cubicBezTo>
              </a:path>
            </a:pathLst>
          </a:custGeom>
          <a:noFill/>
          <a:ln w="38100">
            <a:solidFill>
              <a:srgbClr val="F996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3" name="Freeform 282"/>
          <p:cNvSpPr/>
          <p:nvPr/>
        </p:nvSpPr>
        <p:spPr>
          <a:xfrm>
            <a:off x="3824669" y="2253139"/>
            <a:ext cx="540465" cy="138107"/>
          </a:xfrm>
          <a:custGeom>
            <a:avLst/>
            <a:gdLst>
              <a:gd name="connsiteX0" fmla="*/ 0 w 720620"/>
              <a:gd name="connsiteY0" fmla="*/ 98052 h 184143"/>
              <a:gd name="connsiteX1" fmla="*/ 102946 w 720620"/>
              <a:gd name="connsiteY1" fmla="*/ 182831 h 184143"/>
              <a:gd name="connsiteX2" fmla="*/ 224058 w 720620"/>
              <a:gd name="connsiteY2" fmla="*/ 146497 h 184143"/>
              <a:gd name="connsiteX3" fmla="*/ 278559 w 720620"/>
              <a:gd name="connsiteY3" fmla="*/ 104108 h 184143"/>
              <a:gd name="connsiteX4" fmla="*/ 351227 w 720620"/>
              <a:gd name="connsiteY4" fmla="*/ 55663 h 184143"/>
              <a:gd name="connsiteX5" fmla="*/ 448117 w 720620"/>
              <a:gd name="connsiteY5" fmla="*/ 13273 h 184143"/>
              <a:gd name="connsiteX6" fmla="*/ 551062 w 720620"/>
              <a:gd name="connsiteY6" fmla="*/ 1162 h 184143"/>
              <a:gd name="connsiteX7" fmla="*/ 629786 w 720620"/>
              <a:gd name="connsiteY7" fmla="*/ 37496 h 184143"/>
              <a:gd name="connsiteX8" fmla="*/ 672175 w 720620"/>
              <a:gd name="connsiteY8" fmla="*/ 85941 h 184143"/>
              <a:gd name="connsiteX9" fmla="*/ 702453 w 720620"/>
              <a:gd name="connsiteY9" fmla="*/ 104108 h 184143"/>
              <a:gd name="connsiteX10" fmla="*/ 714564 w 720620"/>
              <a:gd name="connsiteY10" fmla="*/ 116219 h 184143"/>
              <a:gd name="connsiteX11" fmla="*/ 720620 w 720620"/>
              <a:gd name="connsiteY11" fmla="*/ 134386 h 184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0620" h="184143">
                <a:moveTo>
                  <a:pt x="0" y="98052"/>
                </a:moveTo>
                <a:cubicBezTo>
                  <a:pt x="32801" y="136404"/>
                  <a:pt x="65603" y="174757"/>
                  <a:pt x="102946" y="182831"/>
                </a:cubicBezTo>
                <a:cubicBezTo>
                  <a:pt x="140289" y="190905"/>
                  <a:pt x="194789" y="159618"/>
                  <a:pt x="224058" y="146497"/>
                </a:cubicBezTo>
                <a:cubicBezTo>
                  <a:pt x="253327" y="133376"/>
                  <a:pt x="257364" y="119247"/>
                  <a:pt x="278559" y="104108"/>
                </a:cubicBezTo>
                <a:cubicBezTo>
                  <a:pt x="299754" y="88969"/>
                  <a:pt x="322967" y="70802"/>
                  <a:pt x="351227" y="55663"/>
                </a:cubicBezTo>
                <a:cubicBezTo>
                  <a:pt x="379487" y="40524"/>
                  <a:pt x="414811" y="22356"/>
                  <a:pt x="448117" y="13273"/>
                </a:cubicBezTo>
                <a:cubicBezTo>
                  <a:pt x="481423" y="4190"/>
                  <a:pt x="520784" y="-2875"/>
                  <a:pt x="551062" y="1162"/>
                </a:cubicBezTo>
                <a:cubicBezTo>
                  <a:pt x="581340" y="5199"/>
                  <a:pt x="609601" y="23366"/>
                  <a:pt x="629786" y="37496"/>
                </a:cubicBezTo>
                <a:cubicBezTo>
                  <a:pt x="649971" y="51626"/>
                  <a:pt x="660064" y="74839"/>
                  <a:pt x="672175" y="85941"/>
                </a:cubicBezTo>
                <a:cubicBezTo>
                  <a:pt x="684286" y="97043"/>
                  <a:pt x="695388" y="99062"/>
                  <a:pt x="702453" y="104108"/>
                </a:cubicBezTo>
                <a:cubicBezTo>
                  <a:pt x="709518" y="109154"/>
                  <a:pt x="711536" y="111173"/>
                  <a:pt x="714564" y="116219"/>
                </a:cubicBezTo>
                <a:cubicBezTo>
                  <a:pt x="717592" y="121265"/>
                  <a:pt x="719106" y="127825"/>
                  <a:pt x="720620" y="134386"/>
                </a:cubicBezTo>
              </a:path>
            </a:pathLst>
          </a:custGeom>
          <a:noFill/>
          <a:ln w="38100">
            <a:solidFill>
              <a:srgbClr val="F996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5" name="Freeform 284"/>
          <p:cNvSpPr/>
          <p:nvPr/>
        </p:nvSpPr>
        <p:spPr>
          <a:xfrm>
            <a:off x="3824669" y="2481739"/>
            <a:ext cx="540465" cy="138107"/>
          </a:xfrm>
          <a:custGeom>
            <a:avLst/>
            <a:gdLst>
              <a:gd name="connsiteX0" fmla="*/ 0 w 720620"/>
              <a:gd name="connsiteY0" fmla="*/ 98052 h 184143"/>
              <a:gd name="connsiteX1" fmla="*/ 102946 w 720620"/>
              <a:gd name="connsiteY1" fmla="*/ 182831 h 184143"/>
              <a:gd name="connsiteX2" fmla="*/ 224058 w 720620"/>
              <a:gd name="connsiteY2" fmla="*/ 146497 h 184143"/>
              <a:gd name="connsiteX3" fmla="*/ 278559 w 720620"/>
              <a:gd name="connsiteY3" fmla="*/ 104108 h 184143"/>
              <a:gd name="connsiteX4" fmla="*/ 351227 w 720620"/>
              <a:gd name="connsiteY4" fmla="*/ 55663 h 184143"/>
              <a:gd name="connsiteX5" fmla="*/ 448117 w 720620"/>
              <a:gd name="connsiteY5" fmla="*/ 13273 h 184143"/>
              <a:gd name="connsiteX6" fmla="*/ 551062 w 720620"/>
              <a:gd name="connsiteY6" fmla="*/ 1162 h 184143"/>
              <a:gd name="connsiteX7" fmla="*/ 629786 w 720620"/>
              <a:gd name="connsiteY7" fmla="*/ 37496 h 184143"/>
              <a:gd name="connsiteX8" fmla="*/ 672175 w 720620"/>
              <a:gd name="connsiteY8" fmla="*/ 85941 h 184143"/>
              <a:gd name="connsiteX9" fmla="*/ 702453 w 720620"/>
              <a:gd name="connsiteY9" fmla="*/ 104108 h 184143"/>
              <a:gd name="connsiteX10" fmla="*/ 714564 w 720620"/>
              <a:gd name="connsiteY10" fmla="*/ 116219 h 184143"/>
              <a:gd name="connsiteX11" fmla="*/ 720620 w 720620"/>
              <a:gd name="connsiteY11" fmla="*/ 134386 h 184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0620" h="184143">
                <a:moveTo>
                  <a:pt x="0" y="98052"/>
                </a:moveTo>
                <a:cubicBezTo>
                  <a:pt x="32801" y="136404"/>
                  <a:pt x="65603" y="174757"/>
                  <a:pt x="102946" y="182831"/>
                </a:cubicBezTo>
                <a:cubicBezTo>
                  <a:pt x="140289" y="190905"/>
                  <a:pt x="194789" y="159618"/>
                  <a:pt x="224058" y="146497"/>
                </a:cubicBezTo>
                <a:cubicBezTo>
                  <a:pt x="253327" y="133376"/>
                  <a:pt x="257364" y="119247"/>
                  <a:pt x="278559" y="104108"/>
                </a:cubicBezTo>
                <a:cubicBezTo>
                  <a:pt x="299754" y="88969"/>
                  <a:pt x="322967" y="70802"/>
                  <a:pt x="351227" y="55663"/>
                </a:cubicBezTo>
                <a:cubicBezTo>
                  <a:pt x="379487" y="40524"/>
                  <a:pt x="414811" y="22356"/>
                  <a:pt x="448117" y="13273"/>
                </a:cubicBezTo>
                <a:cubicBezTo>
                  <a:pt x="481423" y="4190"/>
                  <a:pt x="520784" y="-2875"/>
                  <a:pt x="551062" y="1162"/>
                </a:cubicBezTo>
                <a:cubicBezTo>
                  <a:pt x="581340" y="5199"/>
                  <a:pt x="609601" y="23366"/>
                  <a:pt x="629786" y="37496"/>
                </a:cubicBezTo>
                <a:cubicBezTo>
                  <a:pt x="649971" y="51626"/>
                  <a:pt x="660064" y="74839"/>
                  <a:pt x="672175" y="85941"/>
                </a:cubicBezTo>
                <a:cubicBezTo>
                  <a:pt x="684286" y="97043"/>
                  <a:pt x="695388" y="99062"/>
                  <a:pt x="702453" y="104108"/>
                </a:cubicBezTo>
                <a:cubicBezTo>
                  <a:pt x="709518" y="109154"/>
                  <a:pt x="711536" y="111173"/>
                  <a:pt x="714564" y="116219"/>
                </a:cubicBezTo>
                <a:cubicBezTo>
                  <a:pt x="717592" y="121265"/>
                  <a:pt x="719106" y="127825"/>
                  <a:pt x="720620" y="134386"/>
                </a:cubicBezTo>
              </a:path>
            </a:pathLst>
          </a:custGeom>
          <a:noFill/>
          <a:ln w="38100">
            <a:solidFill>
              <a:srgbClr val="F996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7" name="Freeform 286"/>
          <p:cNvSpPr/>
          <p:nvPr/>
        </p:nvSpPr>
        <p:spPr>
          <a:xfrm>
            <a:off x="3824669" y="2710339"/>
            <a:ext cx="540465" cy="138107"/>
          </a:xfrm>
          <a:custGeom>
            <a:avLst/>
            <a:gdLst>
              <a:gd name="connsiteX0" fmla="*/ 0 w 720620"/>
              <a:gd name="connsiteY0" fmla="*/ 98052 h 184143"/>
              <a:gd name="connsiteX1" fmla="*/ 102946 w 720620"/>
              <a:gd name="connsiteY1" fmla="*/ 182831 h 184143"/>
              <a:gd name="connsiteX2" fmla="*/ 224058 w 720620"/>
              <a:gd name="connsiteY2" fmla="*/ 146497 h 184143"/>
              <a:gd name="connsiteX3" fmla="*/ 278559 w 720620"/>
              <a:gd name="connsiteY3" fmla="*/ 104108 h 184143"/>
              <a:gd name="connsiteX4" fmla="*/ 351227 w 720620"/>
              <a:gd name="connsiteY4" fmla="*/ 55663 h 184143"/>
              <a:gd name="connsiteX5" fmla="*/ 448117 w 720620"/>
              <a:gd name="connsiteY5" fmla="*/ 13273 h 184143"/>
              <a:gd name="connsiteX6" fmla="*/ 551062 w 720620"/>
              <a:gd name="connsiteY6" fmla="*/ 1162 h 184143"/>
              <a:gd name="connsiteX7" fmla="*/ 629786 w 720620"/>
              <a:gd name="connsiteY7" fmla="*/ 37496 h 184143"/>
              <a:gd name="connsiteX8" fmla="*/ 672175 w 720620"/>
              <a:gd name="connsiteY8" fmla="*/ 85941 h 184143"/>
              <a:gd name="connsiteX9" fmla="*/ 702453 w 720620"/>
              <a:gd name="connsiteY9" fmla="*/ 104108 h 184143"/>
              <a:gd name="connsiteX10" fmla="*/ 714564 w 720620"/>
              <a:gd name="connsiteY10" fmla="*/ 116219 h 184143"/>
              <a:gd name="connsiteX11" fmla="*/ 720620 w 720620"/>
              <a:gd name="connsiteY11" fmla="*/ 134386 h 184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0620" h="184143">
                <a:moveTo>
                  <a:pt x="0" y="98052"/>
                </a:moveTo>
                <a:cubicBezTo>
                  <a:pt x="32801" y="136404"/>
                  <a:pt x="65603" y="174757"/>
                  <a:pt x="102946" y="182831"/>
                </a:cubicBezTo>
                <a:cubicBezTo>
                  <a:pt x="140289" y="190905"/>
                  <a:pt x="194789" y="159618"/>
                  <a:pt x="224058" y="146497"/>
                </a:cubicBezTo>
                <a:cubicBezTo>
                  <a:pt x="253327" y="133376"/>
                  <a:pt x="257364" y="119247"/>
                  <a:pt x="278559" y="104108"/>
                </a:cubicBezTo>
                <a:cubicBezTo>
                  <a:pt x="299754" y="88969"/>
                  <a:pt x="322967" y="70802"/>
                  <a:pt x="351227" y="55663"/>
                </a:cubicBezTo>
                <a:cubicBezTo>
                  <a:pt x="379487" y="40524"/>
                  <a:pt x="414811" y="22356"/>
                  <a:pt x="448117" y="13273"/>
                </a:cubicBezTo>
                <a:cubicBezTo>
                  <a:pt x="481423" y="4190"/>
                  <a:pt x="520784" y="-2875"/>
                  <a:pt x="551062" y="1162"/>
                </a:cubicBezTo>
                <a:cubicBezTo>
                  <a:pt x="581340" y="5199"/>
                  <a:pt x="609601" y="23366"/>
                  <a:pt x="629786" y="37496"/>
                </a:cubicBezTo>
                <a:cubicBezTo>
                  <a:pt x="649971" y="51626"/>
                  <a:pt x="660064" y="74839"/>
                  <a:pt x="672175" y="85941"/>
                </a:cubicBezTo>
                <a:cubicBezTo>
                  <a:pt x="684286" y="97043"/>
                  <a:pt x="695388" y="99062"/>
                  <a:pt x="702453" y="104108"/>
                </a:cubicBezTo>
                <a:cubicBezTo>
                  <a:pt x="709518" y="109154"/>
                  <a:pt x="711536" y="111173"/>
                  <a:pt x="714564" y="116219"/>
                </a:cubicBezTo>
                <a:cubicBezTo>
                  <a:pt x="717592" y="121265"/>
                  <a:pt x="719106" y="127825"/>
                  <a:pt x="720620" y="134386"/>
                </a:cubicBezTo>
              </a:path>
            </a:pathLst>
          </a:custGeom>
          <a:noFill/>
          <a:ln w="38100">
            <a:solidFill>
              <a:srgbClr val="F996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9" name="Freeform 288"/>
          <p:cNvSpPr/>
          <p:nvPr/>
        </p:nvSpPr>
        <p:spPr>
          <a:xfrm>
            <a:off x="3824669" y="2938939"/>
            <a:ext cx="540465" cy="138107"/>
          </a:xfrm>
          <a:custGeom>
            <a:avLst/>
            <a:gdLst>
              <a:gd name="connsiteX0" fmla="*/ 0 w 720620"/>
              <a:gd name="connsiteY0" fmla="*/ 98052 h 184143"/>
              <a:gd name="connsiteX1" fmla="*/ 102946 w 720620"/>
              <a:gd name="connsiteY1" fmla="*/ 182831 h 184143"/>
              <a:gd name="connsiteX2" fmla="*/ 224058 w 720620"/>
              <a:gd name="connsiteY2" fmla="*/ 146497 h 184143"/>
              <a:gd name="connsiteX3" fmla="*/ 278559 w 720620"/>
              <a:gd name="connsiteY3" fmla="*/ 104108 h 184143"/>
              <a:gd name="connsiteX4" fmla="*/ 351227 w 720620"/>
              <a:gd name="connsiteY4" fmla="*/ 55663 h 184143"/>
              <a:gd name="connsiteX5" fmla="*/ 448117 w 720620"/>
              <a:gd name="connsiteY5" fmla="*/ 13273 h 184143"/>
              <a:gd name="connsiteX6" fmla="*/ 551062 w 720620"/>
              <a:gd name="connsiteY6" fmla="*/ 1162 h 184143"/>
              <a:gd name="connsiteX7" fmla="*/ 629786 w 720620"/>
              <a:gd name="connsiteY7" fmla="*/ 37496 h 184143"/>
              <a:gd name="connsiteX8" fmla="*/ 672175 w 720620"/>
              <a:gd name="connsiteY8" fmla="*/ 85941 h 184143"/>
              <a:gd name="connsiteX9" fmla="*/ 702453 w 720620"/>
              <a:gd name="connsiteY9" fmla="*/ 104108 h 184143"/>
              <a:gd name="connsiteX10" fmla="*/ 714564 w 720620"/>
              <a:gd name="connsiteY10" fmla="*/ 116219 h 184143"/>
              <a:gd name="connsiteX11" fmla="*/ 720620 w 720620"/>
              <a:gd name="connsiteY11" fmla="*/ 134386 h 184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0620" h="184143">
                <a:moveTo>
                  <a:pt x="0" y="98052"/>
                </a:moveTo>
                <a:cubicBezTo>
                  <a:pt x="32801" y="136404"/>
                  <a:pt x="65603" y="174757"/>
                  <a:pt x="102946" y="182831"/>
                </a:cubicBezTo>
                <a:cubicBezTo>
                  <a:pt x="140289" y="190905"/>
                  <a:pt x="194789" y="159618"/>
                  <a:pt x="224058" y="146497"/>
                </a:cubicBezTo>
                <a:cubicBezTo>
                  <a:pt x="253327" y="133376"/>
                  <a:pt x="257364" y="119247"/>
                  <a:pt x="278559" y="104108"/>
                </a:cubicBezTo>
                <a:cubicBezTo>
                  <a:pt x="299754" y="88969"/>
                  <a:pt x="322967" y="70802"/>
                  <a:pt x="351227" y="55663"/>
                </a:cubicBezTo>
                <a:cubicBezTo>
                  <a:pt x="379487" y="40524"/>
                  <a:pt x="414811" y="22356"/>
                  <a:pt x="448117" y="13273"/>
                </a:cubicBezTo>
                <a:cubicBezTo>
                  <a:pt x="481423" y="4190"/>
                  <a:pt x="520784" y="-2875"/>
                  <a:pt x="551062" y="1162"/>
                </a:cubicBezTo>
                <a:cubicBezTo>
                  <a:pt x="581340" y="5199"/>
                  <a:pt x="609601" y="23366"/>
                  <a:pt x="629786" y="37496"/>
                </a:cubicBezTo>
                <a:cubicBezTo>
                  <a:pt x="649971" y="51626"/>
                  <a:pt x="660064" y="74839"/>
                  <a:pt x="672175" y="85941"/>
                </a:cubicBezTo>
                <a:cubicBezTo>
                  <a:pt x="684286" y="97043"/>
                  <a:pt x="695388" y="99062"/>
                  <a:pt x="702453" y="104108"/>
                </a:cubicBezTo>
                <a:cubicBezTo>
                  <a:pt x="709518" y="109154"/>
                  <a:pt x="711536" y="111173"/>
                  <a:pt x="714564" y="116219"/>
                </a:cubicBezTo>
                <a:cubicBezTo>
                  <a:pt x="717592" y="121265"/>
                  <a:pt x="719106" y="127825"/>
                  <a:pt x="720620" y="134386"/>
                </a:cubicBezTo>
              </a:path>
            </a:pathLst>
          </a:custGeom>
          <a:noFill/>
          <a:ln w="38100">
            <a:solidFill>
              <a:srgbClr val="F996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1" name="Freeform 290"/>
          <p:cNvSpPr/>
          <p:nvPr/>
        </p:nvSpPr>
        <p:spPr>
          <a:xfrm>
            <a:off x="3824669" y="3167539"/>
            <a:ext cx="540465" cy="138107"/>
          </a:xfrm>
          <a:custGeom>
            <a:avLst/>
            <a:gdLst>
              <a:gd name="connsiteX0" fmla="*/ 0 w 720620"/>
              <a:gd name="connsiteY0" fmla="*/ 98052 h 184143"/>
              <a:gd name="connsiteX1" fmla="*/ 102946 w 720620"/>
              <a:gd name="connsiteY1" fmla="*/ 182831 h 184143"/>
              <a:gd name="connsiteX2" fmla="*/ 224058 w 720620"/>
              <a:gd name="connsiteY2" fmla="*/ 146497 h 184143"/>
              <a:gd name="connsiteX3" fmla="*/ 278559 w 720620"/>
              <a:gd name="connsiteY3" fmla="*/ 104108 h 184143"/>
              <a:gd name="connsiteX4" fmla="*/ 351227 w 720620"/>
              <a:gd name="connsiteY4" fmla="*/ 55663 h 184143"/>
              <a:gd name="connsiteX5" fmla="*/ 448117 w 720620"/>
              <a:gd name="connsiteY5" fmla="*/ 13273 h 184143"/>
              <a:gd name="connsiteX6" fmla="*/ 551062 w 720620"/>
              <a:gd name="connsiteY6" fmla="*/ 1162 h 184143"/>
              <a:gd name="connsiteX7" fmla="*/ 629786 w 720620"/>
              <a:gd name="connsiteY7" fmla="*/ 37496 h 184143"/>
              <a:gd name="connsiteX8" fmla="*/ 672175 w 720620"/>
              <a:gd name="connsiteY8" fmla="*/ 85941 h 184143"/>
              <a:gd name="connsiteX9" fmla="*/ 702453 w 720620"/>
              <a:gd name="connsiteY9" fmla="*/ 104108 h 184143"/>
              <a:gd name="connsiteX10" fmla="*/ 714564 w 720620"/>
              <a:gd name="connsiteY10" fmla="*/ 116219 h 184143"/>
              <a:gd name="connsiteX11" fmla="*/ 720620 w 720620"/>
              <a:gd name="connsiteY11" fmla="*/ 134386 h 184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0620" h="184143">
                <a:moveTo>
                  <a:pt x="0" y="98052"/>
                </a:moveTo>
                <a:cubicBezTo>
                  <a:pt x="32801" y="136404"/>
                  <a:pt x="65603" y="174757"/>
                  <a:pt x="102946" y="182831"/>
                </a:cubicBezTo>
                <a:cubicBezTo>
                  <a:pt x="140289" y="190905"/>
                  <a:pt x="194789" y="159618"/>
                  <a:pt x="224058" y="146497"/>
                </a:cubicBezTo>
                <a:cubicBezTo>
                  <a:pt x="253327" y="133376"/>
                  <a:pt x="257364" y="119247"/>
                  <a:pt x="278559" y="104108"/>
                </a:cubicBezTo>
                <a:cubicBezTo>
                  <a:pt x="299754" y="88969"/>
                  <a:pt x="322967" y="70802"/>
                  <a:pt x="351227" y="55663"/>
                </a:cubicBezTo>
                <a:cubicBezTo>
                  <a:pt x="379487" y="40524"/>
                  <a:pt x="414811" y="22356"/>
                  <a:pt x="448117" y="13273"/>
                </a:cubicBezTo>
                <a:cubicBezTo>
                  <a:pt x="481423" y="4190"/>
                  <a:pt x="520784" y="-2875"/>
                  <a:pt x="551062" y="1162"/>
                </a:cubicBezTo>
                <a:cubicBezTo>
                  <a:pt x="581340" y="5199"/>
                  <a:pt x="609601" y="23366"/>
                  <a:pt x="629786" y="37496"/>
                </a:cubicBezTo>
                <a:cubicBezTo>
                  <a:pt x="649971" y="51626"/>
                  <a:pt x="660064" y="74839"/>
                  <a:pt x="672175" y="85941"/>
                </a:cubicBezTo>
                <a:cubicBezTo>
                  <a:pt x="684286" y="97043"/>
                  <a:pt x="695388" y="99062"/>
                  <a:pt x="702453" y="104108"/>
                </a:cubicBezTo>
                <a:cubicBezTo>
                  <a:pt x="709518" y="109154"/>
                  <a:pt x="711536" y="111173"/>
                  <a:pt x="714564" y="116219"/>
                </a:cubicBezTo>
                <a:cubicBezTo>
                  <a:pt x="717592" y="121265"/>
                  <a:pt x="719106" y="127825"/>
                  <a:pt x="720620" y="134386"/>
                </a:cubicBezTo>
              </a:path>
            </a:pathLst>
          </a:custGeom>
          <a:noFill/>
          <a:ln w="38100">
            <a:solidFill>
              <a:srgbClr val="F996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3" name="Freeform 292"/>
          <p:cNvSpPr/>
          <p:nvPr/>
        </p:nvSpPr>
        <p:spPr>
          <a:xfrm>
            <a:off x="3824669" y="3396139"/>
            <a:ext cx="540465" cy="138107"/>
          </a:xfrm>
          <a:custGeom>
            <a:avLst/>
            <a:gdLst>
              <a:gd name="connsiteX0" fmla="*/ 0 w 720620"/>
              <a:gd name="connsiteY0" fmla="*/ 98052 h 184143"/>
              <a:gd name="connsiteX1" fmla="*/ 102946 w 720620"/>
              <a:gd name="connsiteY1" fmla="*/ 182831 h 184143"/>
              <a:gd name="connsiteX2" fmla="*/ 224058 w 720620"/>
              <a:gd name="connsiteY2" fmla="*/ 146497 h 184143"/>
              <a:gd name="connsiteX3" fmla="*/ 278559 w 720620"/>
              <a:gd name="connsiteY3" fmla="*/ 104108 h 184143"/>
              <a:gd name="connsiteX4" fmla="*/ 351227 w 720620"/>
              <a:gd name="connsiteY4" fmla="*/ 55663 h 184143"/>
              <a:gd name="connsiteX5" fmla="*/ 448117 w 720620"/>
              <a:gd name="connsiteY5" fmla="*/ 13273 h 184143"/>
              <a:gd name="connsiteX6" fmla="*/ 551062 w 720620"/>
              <a:gd name="connsiteY6" fmla="*/ 1162 h 184143"/>
              <a:gd name="connsiteX7" fmla="*/ 629786 w 720620"/>
              <a:gd name="connsiteY7" fmla="*/ 37496 h 184143"/>
              <a:gd name="connsiteX8" fmla="*/ 672175 w 720620"/>
              <a:gd name="connsiteY8" fmla="*/ 85941 h 184143"/>
              <a:gd name="connsiteX9" fmla="*/ 702453 w 720620"/>
              <a:gd name="connsiteY9" fmla="*/ 104108 h 184143"/>
              <a:gd name="connsiteX10" fmla="*/ 714564 w 720620"/>
              <a:gd name="connsiteY10" fmla="*/ 116219 h 184143"/>
              <a:gd name="connsiteX11" fmla="*/ 720620 w 720620"/>
              <a:gd name="connsiteY11" fmla="*/ 134386 h 184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0620" h="184143">
                <a:moveTo>
                  <a:pt x="0" y="98052"/>
                </a:moveTo>
                <a:cubicBezTo>
                  <a:pt x="32801" y="136404"/>
                  <a:pt x="65603" y="174757"/>
                  <a:pt x="102946" y="182831"/>
                </a:cubicBezTo>
                <a:cubicBezTo>
                  <a:pt x="140289" y="190905"/>
                  <a:pt x="194789" y="159618"/>
                  <a:pt x="224058" y="146497"/>
                </a:cubicBezTo>
                <a:cubicBezTo>
                  <a:pt x="253327" y="133376"/>
                  <a:pt x="257364" y="119247"/>
                  <a:pt x="278559" y="104108"/>
                </a:cubicBezTo>
                <a:cubicBezTo>
                  <a:pt x="299754" y="88969"/>
                  <a:pt x="322967" y="70802"/>
                  <a:pt x="351227" y="55663"/>
                </a:cubicBezTo>
                <a:cubicBezTo>
                  <a:pt x="379487" y="40524"/>
                  <a:pt x="414811" y="22356"/>
                  <a:pt x="448117" y="13273"/>
                </a:cubicBezTo>
                <a:cubicBezTo>
                  <a:pt x="481423" y="4190"/>
                  <a:pt x="520784" y="-2875"/>
                  <a:pt x="551062" y="1162"/>
                </a:cubicBezTo>
                <a:cubicBezTo>
                  <a:pt x="581340" y="5199"/>
                  <a:pt x="609601" y="23366"/>
                  <a:pt x="629786" y="37496"/>
                </a:cubicBezTo>
                <a:cubicBezTo>
                  <a:pt x="649971" y="51626"/>
                  <a:pt x="660064" y="74839"/>
                  <a:pt x="672175" y="85941"/>
                </a:cubicBezTo>
                <a:cubicBezTo>
                  <a:pt x="684286" y="97043"/>
                  <a:pt x="695388" y="99062"/>
                  <a:pt x="702453" y="104108"/>
                </a:cubicBezTo>
                <a:cubicBezTo>
                  <a:pt x="709518" y="109154"/>
                  <a:pt x="711536" y="111173"/>
                  <a:pt x="714564" y="116219"/>
                </a:cubicBezTo>
                <a:cubicBezTo>
                  <a:pt x="717592" y="121265"/>
                  <a:pt x="719106" y="127825"/>
                  <a:pt x="720620" y="134386"/>
                </a:cubicBezTo>
              </a:path>
            </a:pathLst>
          </a:custGeom>
          <a:noFill/>
          <a:ln w="38100">
            <a:solidFill>
              <a:srgbClr val="F996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5" name="Freeform 294"/>
          <p:cNvSpPr/>
          <p:nvPr/>
        </p:nvSpPr>
        <p:spPr>
          <a:xfrm>
            <a:off x="3824669" y="3624739"/>
            <a:ext cx="540465" cy="138107"/>
          </a:xfrm>
          <a:custGeom>
            <a:avLst/>
            <a:gdLst>
              <a:gd name="connsiteX0" fmla="*/ 0 w 720620"/>
              <a:gd name="connsiteY0" fmla="*/ 98052 h 184143"/>
              <a:gd name="connsiteX1" fmla="*/ 102946 w 720620"/>
              <a:gd name="connsiteY1" fmla="*/ 182831 h 184143"/>
              <a:gd name="connsiteX2" fmla="*/ 224058 w 720620"/>
              <a:gd name="connsiteY2" fmla="*/ 146497 h 184143"/>
              <a:gd name="connsiteX3" fmla="*/ 278559 w 720620"/>
              <a:gd name="connsiteY3" fmla="*/ 104108 h 184143"/>
              <a:gd name="connsiteX4" fmla="*/ 351227 w 720620"/>
              <a:gd name="connsiteY4" fmla="*/ 55663 h 184143"/>
              <a:gd name="connsiteX5" fmla="*/ 448117 w 720620"/>
              <a:gd name="connsiteY5" fmla="*/ 13273 h 184143"/>
              <a:gd name="connsiteX6" fmla="*/ 551062 w 720620"/>
              <a:gd name="connsiteY6" fmla="*/ 1162 h 184143"/>
              <a:gd name="connsiteX7" fmla="*/ 629786 w 720620"/>
              <a:gd name="connsiteY7" fmla="*/ 37496 h 184143"/>
              <a:gd name="connsiteX8" fmla="*/ 672175 w 720620"/>
              <a:gd name="connsiteY8" fmla="*/ 85941 h 184143"/>
              <a:gd name="connsiteX9" fmla="*/ 702453 w 720620"/>
              <a:gd name="connsiteY9" fmla="*/ 104108 h 184143"/>
              <a:gd name="connsiteX10" fmla="*/ 714564 w 720620"/>
              <a:gd name="connsiteY10" fmla="*/ 116219 h 184143"/>
              <a:gd name="connsiteX11" fmla="*/ 720620 w 720620"/>
              <a:gd name="connsiteY11" fmla="*/ 134386 h 184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0620" h="184143">
                <a:moveTo>
                  <a:pt x="0" y="98052"/>
                </a:moveTo>
                <a:cubicBezTo>
                  <a:pt x="32801" y="136404"/>
                  <a:pt x="65603" y="174757"/>
                  <a:pt x="102946" y="182831"/>
                </a:cubicBezTo>
                <a:cubicBezTo>
                  <a:pt x="140289" y="190905"/>
                  <a:pt x="194789" y="159618"/>
                  <a:pt x="224058" y="146497"/>
                </a:cubicBezTo>
                <a:cubicBezTo>
                  <a:pt x="253327" y="133376"/>
                  <a:pt x="257364" y="119247"/>
                  <a:pt x="278559" y="104108"/>
                </a:cubicBezTo>
                <a:cubicBezTo>
                  <a:pt x="299754" y="88969"/>
                  <a:pt x="322967" y="70802"/>
                  <a:pt x="351227" y="55663"/>
                </a:cubicBezTo>
                <a:cubicBezTo>
                  <a:pt x="379487" y="40524"/>
                  <a:pt x="414811" y="22356"/>
                  <a:pt x="448117" y="13273"/>
                </a:cubicBezTo>
                <a:cubicBezTo>
                  <a:pt x="481423" y="4190"/>
                  <a:pt x="520784" y="-2875"/>
                  <a:pt x="551062" y="1162"/>
                </a:cubicBezTo>
                <a:cubicBezTo>
                  <a:pt x="581340" y="5199"/>
                  <a:pt x="609601" y="23366"/>
                  <a:pt x="629786" y="37496"/>
                </a:cubicBezTo>
                <a:cubicBezTo>
                  <a:pt x="649971" y="51626"/>
                  <a:pt x="660064" y="74839"/>
                  <a:pt x="672175" y="85941"/>
                </a:cubicBezTo>
                <a:cubicBezTo>
                  <a:pt x="684286" y="97043"/>
                  <a:pt x="695388" y="99062"/>
                  <a:pt x="702453" y="104108"/>
                </a:cubicBezTo>
                <a:cubicBezTo>
                  <a:pt x="709518" y="109154"/>
                  <a:pt x="711536" y="111173"/>
                  <a:pt x="714564" y="116219"/>
                </a:cubicBezTo>
                <a:cubicBezTo>
                  <a:pt x="717592" y="121265"/>
                  <a:pt x="719106" y="127825"/>
                  <a:pt x="720620" y="134386"/>
                </a:cubicBezTo>
              </a:path>
            </a:pathLst>
          </a:custGeom>
          <a:noFill/>
          <a:ln w="38100">
            <a:solidFill>
              <a:srgbClr val="F996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300" name="Straight Connector 299"/>
          <p:cNvCxnSpPr/>
          <p:nvPr/>
        </p:nvCxnSpPr>
        <p:spPr>
          <a:xfrm rot="16200000">
            <a:off x="4092131" y="706243"/>
            <a:ext cx="0" cy="534880"/>
          </a:xfrm>
          <a:prstGeom prst="line">
            <a:avLst/>
          </a:prstGeom>
          <a:ln w="38100">
            <a:solidFill>
              <a:srgbClr val="F9965B"/>
            </a:solidFill>
          </a:ln>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rot="16200000">
            <a:off x="4092131" y="934843"/>
            <a:ext cx="0" cy="534880"/>
          </a:xfrm>
          <a:prstGeom prst="line">
            <a:avLst/>
          </a:prstGeom>
          <a:ln w="38100">
            <a:solidFill>
              <a:srgbClr val="F9965B"/>
            </a:solidFill>
          </a:ln>
        </p:spPr>
        <p:style>
          <a:lnRef idx="1">
            <a:schemeClr val="accent1"/>
          </a:lnRef>
          <a:fillRef idx="0">
            <a:schemeClr val="accent1"/>
          </a:fillRef>
          <a:effectRef idx="0">
            <a:schemeClr val="accent1"/>
          </a:effectRef>
          <a:fontRef idx="minor">
            <a:schemeClr val="tx1"/>
          </a:fontRef>
        </p:style>
      </p:cxnSp>
      <p:sp>
        <p:nvSpPr>
          <p:cNvPr id="306" name="Freeform 305"/>
          <p:cNvSpPr/>
          <p:nvPr/>
        </p:nvSpPr>
        <p:spPr>
          <a:xfrm>
            <a:off x="3819106" y="1111245"/>
            <a:ext cx="540465" cy="138107"/>
          </a:xfrm>
          <a:custGeom>
            <a:avLst/>
            <a:gdLst>
              <a:gd name="connsiteX0" fmla="*/ 0 w 720620"/>
              <a:gd name="connsiteY0" fmla="*/ 98052 h 184143"/>
              <a:gd name="connsiteX1" fmla="*/ 102946 w 720620"/>
              <a:gd name="connsiteY1" fmla="*/ 182831 h 184143"/>
              <a:gd name="connsiteX2" fmla="*/ 224058 w 720620"/>
              <a:gd name="connsiteY2" fmla="*/ 146497 h 184143"/>
              <a:gd name="connsiteX3" fmla="*/ 278559 w 720620"/>
              <a:gd name="connsiteY3" fmla="*/ 104108 h 184143"/>
              <a:gd name="connsiteX4" fmla="*/ 351227 w 720620"/>
              <a:gd name="connsiteY4" fmla="*/ 55663 h 184143"/>
              <a:gd name="connsiteX5" fmla="*/ 448117 w 720620"/>
              <a:gd name="connsiteY5" fmla="*/ 13273 h 184143"/>
              <a:gd name="connsiteX6" fmla="*/ 551062 w 720620"/>
              <a:gd name="connsiteY6" fmla="*/ 1162 h 184143"/>
              <a:gd name="connsiteX7" fmla="*/ 629786 w 720620"/>
              <a:gd name="connsiteY7" fmla="*/ 37496 h 184143"/>
              <a:gd name="connsiteX8" fmla="*/ 672175 w 720620"/>
              <a:gd name="connsiteY8" fmla="*/ 85941 h 184143"/>
              <a:gd name="connsiteX9" fmla="*/ 702453 w 720620"/>
              <a:gd name="connsiteY9" fmla="*/ 104108 h 184143"/>
              <a:gd name="connsiteX10" fmla="*/ 714564 w 720620"/>
              <a:gd name="connsiteY10" fmla="*/ 116219 h 184143"/>
              <a:gd name="connsiteX11" fmla="*/ 720620 w 720620"/>
              <a:gd name="connsiteY11" fmla="*/ 134386 h 184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0620" h="184143">
                <a:moveTo>
                  <a:pt x="0" y="98052"/>
                </a:moveTo>
                <a:cubicBezTo>
                  <a:pt x="32801" y="136404"/>
                  <a:pt x="65603" y="174757"/>
                  <a:pt x="102946" y="182831"/>
                </a:cubicBezTo>
                <a:cubicBezTo>
                  <a:pt x="140289" y="190905"/>
                  <a:pt x="194789" y="159618"/>
                  <a:pt x="224058" y="146497"/>
                </a:cubicBezTo>
                <a:cubicBezTo>
                  <a:pt x="253327" y="133376"/>
                  <a:pt x="257364" y="119247"/>
                  <a:pt x="278559" y="104108"/>
                </a:cubicBezTo>
                <a:cubicBezTo>
                  <a:pt x="299754" y="88969"/>
                  <a:pt x="322967" y="70802"/>
                  <a:pt x="351227" y="55663"/>
                </a:cubicBezTo>
                <a:cubicBezTo>
                  <a:pt x="379487" y="40524"/>
                  <a:pt x="414811" y="22356"/>
                  <a:pt x="448117" y="13273"/>
                </a:cubicBezTo>
                <a:cubicBezTo>
                  <a:pt x="481423" y="4190"/>
                  <a:pt x="520784" y="-2875"/>
                  <a:pt x="551062" y="1162"/>
                </a:cubicBezTo>
                <a:cubicBezTo>
                  <a:pt x="581340" y="5199"/>
                  <a:pt x="609601" y="23366"/>
                  <a:pt x="629786" y="37496"/>
                </a:cubicBezTo>
                <a:cubicBezTo>
                  <a:pt x="649971" y="51626"/>
                  <a:pt x="660064" y="74839"/>
                  <a:pt x="672175" y="85941"/>
                </a:cubicBezTo>
                <a:cubicBezTo>
                  <a:pt x="684286" y="97043"/>
                  <a:pt x="695388" y="99062"/>
                  <a:pt x="702453" y="104108"/>
                </a:cubicBezTo>
                <a:cubicBezTo>
                  <a:pt x="709518" y="109154"/>
                  <a:pt x="711536" y="111173"/>
                  <a:pt x="714564" y="116219"/>
                </a:cubicBezTo>
                <a:cubicBezTo>
                  <a:pt x="717592" y="121265"/>
                  <a:pt x="719106" y="127825"/>
                  <a:pt x="720620" y="134386"/>
                </a:cubicBezTo>
              </a:path>
            </a:pathLst>
          </a:custGeom>
          <a:noFill/>
          <a:ln w="38100">
            <a:solidFill>
              <a:srgbClr val="F996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207" name="Group 206"/>
          <p:cNvGrpSpPr/>
          <p:nvPr/>
        </p:nvGrpSpPr>
        <p:grpSpPr>
          <a:xfrm>
            <a:off x="1811376" y="2539306"/>
            <a:ext cx="3233156" cy="1126106"/>
            <a:chOff x="1666632" y="2623667"/>
            <a:chExt cx="4310874" cy="1501476"/>
          </a:xfrm>
        </p:grpSpPr>
        <p:sp>
          <p:nvSpPr>
            <p:cNvPr id="208" name="Rectangle 207"/>
            <p:cNvSpPr/>
            <p:nvPr/>
          </p:nvSpPr>
          <p:spPr>
            <a:xfrm>
              <a:off x="1666632" y="3509589"/>
              <a:ext cx="2365532" cy="615554"/>
            </a:xfrm>
            <a:prstGeom prst="rect">
              <a:avLst/>
            </a:prstGeom>
          </p:spPr>
          <p:txBody>
            <a:bodyPr wrap="square">
              <a:spAutoFit/>
            </a:bodyPr>
            <a:lstStyle/>
            <a:p>
              <a:pPr lvl="0" algn="ctr">
                <a:spcBef>
                  <a:spcPct val="20000"/>
                </a:spcBef>
              </a:pPr>
              <a:r>
                <a:rPr lang="en-US" sz="2400" dirty="0" err="1">
                  <a:solidFill>
                    <a:schemeClr val="bg1"/>
                  </a:solidFill>
                </a:rPr>
                <a:t>beamsplitter</a:t>
              </a:r>
              <a:endParaRPr lang="en-US" sz="2400" dirty="0">
                <a:solidFill>
                  <a:schemeClr val="bg1"/>
                </a:solidFill>
              </a:endParaRPr>
            </a:p>
          </p:txBody>
        </p:sp>
        <p:sp>
          <p:nvSpPr>
            <p:cNvPr id="209" name="Rectangle 208"/>
            <p:cNvSpPr/>
            <p:nvPr/>
          </p:nvSpPr>
          <p:spPr>
            <a:xfrm rot="2700000">
              <a:off x="4718471" y="1438452"/>
              <a:ext cx="73819" cy="2444250"/>
            </a:xfrm>
            <a:prstGeom prst="rect">
              <a:avLst/>
            </a:prstGeom>
            <a:solidFill>
              <a:srgbClr val="A7C4D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26" name="Rectangle 25"/>
          <p:cNvSpPr/>
          <p:nvPr/>
        </p:nvSpPr>
        <p:spPr>
          <a:xfrm>
            <a:off x="1712982" y="4638979"/>
            <a:ext cx="5711946" cy="149918"/>
          </a:xfrm>
          <a:prstGeom prst="rect">
            <a:avLst/>
          </a:prstGeom>
          <a:solidFill>
            <a:schemeClr val="tx1">
              <a:lumMod val="75000"/>
              <a:lumOff val="2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28" name="Straight Connector 27"/>
          <p:cNvCxnSpPr/>
          <p:nvPr/>
        </p:nvCxnSpPr>
        <p:spPr>
          <a:xfrm>
            <a:off x="1712982" y="4638979"/>
            <a:ext cx="0" cy="14991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80" name="Rectangle 79"/>
          <p:cNvSpPr/>
          <p:nvPr/>
        </p:nvSpPr>
        <p:spPr>
          <a:xfrm>
            <a:off x="2418388" y="3749743"/>
            <a:ext cx="1539320" cy="461665"/>
          </a:xfrm>
          <a:prstGeom prst="rect">
            <a:avLst/>
          </a:prstGeom>
        </p:spPr>
        <p:txBody>
          <a:bodyPr wrap="square">
            <a:spAutoFit/>
          </a:bodyPr>
          <a:lstStyle/>
          <a:p>
            <a:pPr lvl="0" algn="ctr">
              <a:spcBef>
                <a:spcPct val="20000"/>
              </a:spcBef>
            </a:pPr>
            <a:r>
              <a:rPr lang="en-US" sz="2400" dirty="0">
                <a:solidFill>
                  <a:schemeClr val="bg1"/>
                </a:solidFill>
              </a:rPr>
              <a:t>ultra-fast</a:t>
            </a:r>
          </a:p>
        </p:txBody>
      </p:sp>
      <p:grpSp>
        <p:nvGrpSpPr>
          <p:cNvPr id="81" name="Group 80"/>
          <p:cNvGrpSpPr/>
          <p:nvPr/>
        </p:nvGrpSpPr>
        <p:grpSpPr>
          <a:xfrm>
            <a:off x="2418388" y="3779963"/>
            <a:ext cx="1969787" cy="739299"/>
            <a:chOff x="1122659" y="3385296"/>
            <a:chExt cx="2626383" cy="985733"/>
          </a:xfrm>
        </p:grpSpPr>
        <p:sp>
          <p:nvSpPr>
            <p:cNvPr id="82" name="Rectangle 81"/>
            <p:cNvSpPr/>
            <p:nvPr/>
          </p:nvSpPr>
          <p:spPr>
            <a:xfrm>
              <a:off x="1122659" y="3755475"/>
              <a:ext cx="2052427" cy="615554"/>
            </a:xfrm>
            <a:prstGeom prst="rect">
              <a:avLst/>
            </a:prstGeom>
          </p:spPr>
          <p:txBody>
            <a:bodyPr wrap="square">
              <a:spAutoFit/>
            </a:bodyPr>
            <a:lstStyle/>
            <a:p>
              <a:pPr lvl="0" algn="ctr">
                <a:spcBef>
                  <a:spcPct val="20000"/>
                </a:spcBef>
              </a:pPr>
              <a:r>
                <a:rPr lang="en-US" sz="2400" dirty="0">
                  <a:solidFill>
                    <a:schemeClr val="bg1"/>
                  </a:solidFill>
                </a:rPr>
                <a:t>camera</a:t>
              </a:r>
            </a:p>
          </p:txBody>
        </p:sp>
        <p:grpSp>
          <p:nvGrpSpPr>
            <p:cNvPr id="83" name="Group 82"/>
            <p:cNvGrpSpPr/>
            <p:nvPr/>
          </p:nvGrpSpPr>
          <p:grpSpPr>
            <a:xfrm>
              <a:off x="2978878" y="3385296"/>
              <a:ext cx="770164" cy="922585"/>
              <a:chOff x="2994015" y="3946194"/>
              <a:chExt cx="739889" cy="945779"/>
            </a:xfrm>
          </p:grpSpPr>
          <p:sp>
            <p:nvSpPr>
              <p:cNvPr id="84" name="Isosceles Triangle 83"/>
              <p:cNvSpPr/>
              <p:nvPr/>
            </p:nvSpPr>
            <p:spPr>
              <a:xfrm flipV="1">
                <a:off x="2994015" y="3946194"/>
                <a:ext cx="739889" cy="671059"/>
              </a:xfrm>
              <a:prstGeom prst="triangle">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u="sng"/>
              </a:p>
            </p:txBody>
          </p:sp>
          <p:sp>
            <p:nvSpPr>
              <p:cNvPr id="85" name="Rectangle 84"/>
              <p:cNvSpPr/>
              <p:nvPr/>
            </p:nvSpPr>
            <p:spPr>
              <a:xfrm flipV="1">
                <a:off x="2994015" y="4245301"/>
                <a:ext cx="739889" cy="646672"/>
              </a:xfrm>
              <a:prstGeom prst="rect">
                <a:avLst/>
              </a:prstGeom>
              <a:solidFill>
                <a:schemeClr val="tx1">
                  <a:lumMod val="65000"/>
                  <a:lumOff val="3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u="sng"/>
              </a:p>
            </p:txBody>
          </p:sp>
        </p:grpSp>
      </p:grpSp>
      <p:cxnSp>
        <p:nvCxnSpPr>
          <p:cNvPr id="8" name="Straight Connector 7"/>
          <p:cNvCxnSpPr/>
          <p:nvPr/>
        </p:nvCxnSpPr>
        <p:spPr>
          <a:xfrm flipV="1">
            <a:off x="5920174" y="4636008"/>
            <a:ext cx="0" cy="15087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flipV="1">
            <a:off x="6194494" y="4636008"/>
            <a:ext cx="0" cy="15087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flipV="1">
            <a:off x="6470243" y="4636008"/>
            <a:ext cx="0" cy="15087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flipV="1">
            <a:off x="6744563" y="4636008"/>
            <a:ext cx="0" cy="15087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flipV="1">
            <a:off x="7017454" y="4636008"/>
            <a:ext cx="0" cy="15087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03" name="Group 102"/>
          <p:cNvGrpSpPr/>
          <p:nvPr/>
        </p:nvGrpSpPr>
        <p:grpSpPr>
          <a:xfrm rot="16200000" flipV="1">
            <a:off x="6005379" y="4386698"/>
            <a:ext cx="103910" cy="274320"/>
            <a:chOff x="7207724" y="1646061"/>
            <a:chExt cx="229810" cy="886317"/>
          </a:xfrm>
        </p:grpSpPr>
        <p:cxnSp>
          <p:nvCxnSpPr>
            <p:cNvPr id="104" name="Straight Connector 103"/>
            <p:cNvCxnSpPr/>
            <p:nvPr/>
          </p:nvCxnSpPr>
          <p:spPr>
            <a:xfrm flipV="1">
              <a:off x="7207724" y="2530631"/>
              <a:ext cx="229810" cy="1747"/>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flipV="1">
              <a:off x="7207724" y="1646061"/>
              <a:ext cx="229810" cy="1747"/>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7436313" y="1654696"/>
              <a:ext cx="0" cy="877682"/>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07" name="Rectangle 106"/>
          <p:cNvSpPr/>
          <p:nvPr/>
        </p:nvSpPr>
        <p:spPr>
          <a:xfrm>
            <a:off x="6819514" y="482899"/>
            <a:ext cx="2324486" cy="461665"/>
          </a:xfrm>
          <a:prstGeom prst="rect">
            <a:avLst/>
          </a:prstGeom>
        </p:spPr>
        <p:txBody>
          <a:bodyPr wrap="square">
            <a:spAutoFit/>
          </a:bodyPr>
          <a:lstStyle/>
          <a:p>
            <a:pPr lvl="0" algn="ctr">
              <a:spcBef>
                <a:spcPct val="20000"/>
              </a:spcBef>
            </a:pPr>
            <a:r>
              <a:rPr lang="en-US" sz="2400" dirty="0">
                <a:solidFill>
                  <a:schemeClr val="bg1"/>
                </a:solidFill>
              </a:rPr>
              <a:t>transient image</a:t>
            </a:r>
          </a:p>
        </p:txBody>
      </p:sp>
      <p:grpSp>
        <p:nvGrpSpPr>
          <p:cNvPr id="17" name="Group 16"/>
          <p:cNvGrpSpPr/>
          <p:nvPr/>
        </p:nvGrpSpPr>
        <p:grpSpPr>
          <a:xfrm>
            <a:off x="7790688" y="868680"/>
            <a:ext cx="1007235" cy="2967550"/>
            <a:chOff x="7375230" y="1097280"/>
            <a:chExt cx="1342980" cy="3980985"/>
          </a:xfrm>
        </p:grpSpPr>
        <p:cxnSp>
          <p:nvCxnSpPr>
            <p:cNvPr id="102" name="Straight Connector 101"/>
            <p:cNvCxnSpPr/>
            <p:nvPr/>
          </p:nvCxnSpPr>
          <p:spPr>
            <a:xfrm>
              <a:off x="8718210" y="1097280"/>
              <a:ext cx="0" cy="3980985"/>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7375230" y="1097280"/>
              <a:ext cx="0" cy="3980985"/>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grpSp>
      <p:sp>
        <p:nvSpPr>
          <p:cNvPr id="110" name="Title 1"/>
          <p:cNvSpPr>
            <a:spLocks noGrp="1"/>
          </p:cNvSpPr>
          <p:nvPr>
            <p:ph type="title"/>
          </p:nvPr>
        </p:nvSpPr>
        <p:spPr>
          <a:xfrm>
            <a:off x="0" y="0"/>
            <a:ext cx="9144000" cy="621792"/>
          </a:xfrm>
        </p:spPr>
        <p:txBody>
          <a:bodyPr>
            <a:noAutofit/>
          </a:bodyPr>
          <a:lstStyle/>
          <a:p>
            <a:r>
              <a:rPr lang="en-US" dirty="0" smtClean="0"/>
              <a:t>Transient imaging: light-in-flight</a:t>
            </a:r>
            <a:endParaRPr lang="en-US" dirty="0"/>
          </a:p>
        </p:txBody>
      </p:sp>
      <p:grpSp>
        <p:nvGrpSpPr>
          <p:cNvPr id="111" name="Group 110"/>
          <p:cNvGrpSpPr/>
          <p:nvPr/>
        </p:nvGrpSpPr>
        <p:grpSpPr>
          <a:xfrm>
            <a:off x="706342" y="544068"/>
            <a:ext cx="2302856" cy="1779322"/>
            <a:chOff x="-145335" y="3604404"/>
            <a:chExt cx="3070474" cy="2372429"/>
          </a:xfrm>
        </p:grpSpPr>
        <p:sp>
          <p:nvSpPr>
            <p:cNvPr id="112" name="Rectangle 111"/>
            <p:cNvSpPr/>
            <p:nvPr/>
          </p:nvSpPr>
          <p:spPr>
            <a:xfrm>
              <a:off x="1378511" y="5460790"/>
              <a:ext cx="1307636" cy="492443"/>
            </a:xfrm>
            <a:prstGeom prst="rect">
              <a:avLst/>
            </a:prstGeom>
          </p:spPr>
          <p:txBody>
            <a:bodyPr wrap="square">
              <a:spAutoFit/>
            </a:bodyPr>
            <a:lstStyle/>
            <a:p>
              <a:pPr lvl="0" algn="ctr">
                <a:spcBef>
                  <a:spcPct val="20000"/>
                </a:spcBef>
              </a:pPr>
              <a:r>
                <a:rPr lang="en-US" dirty="0">
                  <a:solidFill>
                    <a:schemeClr val="bg1"/>
                  </a:solidFill>
                </a:rPr>
                <a:t>time</a:t>
              </a:r>
            </a:p>
          </p:txBody>
        </p:sp>
        <p:grpSp>
          <p:nvGrpSpPr>
            <p:cNvPr id="113" name="Group 112"/>
            <p:cNvGrpSpPr/>
            <p:nvPr/>
          </p:nvGrpSpPr>
          <p:grpSpPr>
            <a:xfrm>
              <a:off x="-145335" y="3604404"/>
              <a:ext cx="3070474" cy="2372429"/>
              <a:chOff x="-145335" y="3604404"/>
              <a:chExt cx="3070474" cy="2372429"/>
            </a:xfrm>
          </p:grpSpPr>
          <p:grpSp>
            <p:nvGrpSpPr>
              <p:cNvPr id="114" name="Group 113"/>
              <p:cNvGrpSpPr/>
              <p:nvPr/>
            </p:nvGrpSpPr>
            <p:grpSpPr>
              <a:xfrm>
                <a:off x="-94534" y="3818900"/>
                <a:ext cx="2468792" cy="2157933"/>
                <a:chOff x="-94534" y="3818900"/>
                <a:chExt cx="2468792" cy="2157933"/>
              </a:xfrm>
            </p:grpSpPr>
            <p:grpSp>
              <p:nvGrpSpPr>
                <p:cNvPr id="116" name="Group 115"/>
                <p:cNvGrpSpPr/>
                <p:nvPr/>
              </p:nvGrpSpPr>
              <p:grpSpPr>
                <a:xfrm>
                  <a:off x="-94534" y="3818900"/>
                  <a:ext cx="2468792" cy="2157933"/>
                  <a:chOff x="4611879" y="4666245"/>
                  <a:chExt cx="2468792" cy="2157933"/>
                </a:xfrm>
              </p:grpSpPr>
              <p:sp>
                <p:nvSpPr>
                  <p:cNvPr id="119" name="Rectangle 118"/>
                  <p:cNvSpPr/>
                  <p:nvPr/>
                </p:nvSpPr>
                <p:spPr>
                  <a:xfrm rot="16200000" flipH="1">
                    <a:off x="3779134" y="5498990"/>
                    <a:ext cx="2157933" cy="492443"/>
                  </a:xfrm>
                  <a:prstGeom prst="rect">
                    <a:avLst/>
                  </a:prstGeom>
                </p:spPr>
                <p:txBody>
                  <a:bodyPr wrap="square">
                    <a:spAutoFit/>
                  </a:bodyPr>
                  <a:lstStyle/>
                  <a:p>
                    <a:pPr lvl="0" algn="ctr">
                      <a:spcBef>
                        <a:spcPct val="20000"/>
                      </a:spcBef>
                    </a:pPr>
                    <a:r>
                      <a:rPr lang="en-US" dirty="0">
                        <a:solidFill>
                          <a:schemeClr val="bg1"/>
                        </a:solidFill>
                      </a:rPr>
                      <a:t>intensity</a:t>
                    </a:r>
                  </a:p>
                </p:txBody>
              </p:sp>
              <p:grpSp>
                <p:nvGrpSpPr>
                  <p:cNvPr id="120" name="Group 119"/>
                  <p:cNvGrpSpPr>
                    <a:grpSpLocks noChangeAspect="1"/>
                  </p:cNvGrpSpPr>
                  <p:nvPr/>
                </p:nvGrpSpPr>
                <p:grpSpPr>
                  <a:xfrm>
                    <a:off x="5166909" y="5014725"/>
                    <a:ext cx="1913762" cy="1293411"/>
                    <a:chOff x="2661273" y="3419046"/>
                    <a:chExt cx="3214624" cy="2278202"/>
                  </a:xfrm>
                </p:grpSpPr>
                <p:cxnSp>
                  <p:nvCxnSpPr>
                    <p:cNvPr id="121" name="Straight Arrow Connector 120"/>
                    <p:cNvCxnSpPr/>
                    <p:nvPr/>
                  </p:nvCxnSpPr>
                  <p:spPr>
                    <a:xfrm flipH="1">
                      <a:off x="2661273" y="3419046"/>
                      <a:ext cx="3" cy="2278202"/>
                    </a:xfrm>
                    <a:prstGeom prst="straightConnector1">
                      <a:avLst/>
                    </a:prstGeom>
                    <a:ln w="38100">
                      <a:solidFill>
                        <a:schemeClr val="bg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122" name="Straight Arrow Connector 121"/>
                    <p:cNvCxnSpPr/>
                    <p:nvPr/>
                  </p:nvCxnSpPr>
                  <p:spPr>
                    <a:xfrm flipH="1" flipV="1">
                      <a:off x="2661276" y="5687745"/>
                      <a:ext cx="3214621" cy="9503"/>
                    </a:xfrm>
                    <a:prstGeom prst="straightConnector1">
                      <a:avLst/>
                    </a:prstGeom>
                    <a:ln w="38100">
                      <a:solidFill>
                        <a:schemeClr val="bg1"/>
                      </a:solidFill>
                      <a:headEnd type="arrow"/>
                      <a:tailEnd type="none"/>
                    </a:ln>
                  </p:spPr>
                  <p:style>
                    <a:lnRef idx="1">
                      <a:schemeClr val="accent1"/>
                    </a:lnRef>
                    <a:fillRef idx="0">
                      <a:schemeClr val="accent1"/>
                    </a:fillRef>
                    <a:effectRef idx="0">
                      <a:schemeClr val="accent1"/>
                    </a:effectRef>
                    <a:fontRef idx="minor">
                      <a:schemeClr val="tx1"/>
                    </a:fontRef>
                  </p:style>
                </p:cxnSp>
              </p:grpSp>
            </p:grpSp>
            <p:sp>
              <p:nvSpPr>
                <p:cNvPr id="117" name="Freeform 116"/>
                <p:cNvSpPr/>
                <p:nvPr/>
              </p:nvSpPr>
              <p:spPr>
                <a:xfrm>
                  <a:off x="549729" y="4553783"/>
                  <a:ext cx="747241" cy="868485"/>
                </a:xfrm>
                <a:custGeom>
                  <a:avLst/>
                  <a:gdLst>
                    <a:gd name="connsiteX0" fmla="*/ 0 w 747241"/>
                    <a:gd name="connsiteY0" fmla="*/ 867303 h 868485"/>
                    <a:gd name="connsiteX1" fmla="*/ 478971 w 747241"/>
                    <a:gd name="connsiteY1" fmla="*/ 861860 h 868485"/>
                    <a:gd name="connsiteX2" fmla="*/ 674914 w 747241"/>
                    <a:gd name="connsiteY2" fmla="*/ 867303 h 868485"/>
                    <a:gd name="connsiteX3" fmla="*/ 702128 w 747241"/>
                    <a:gd name="connsiteY3" fmla="*/ 834645 h 868485"/>
                    <a:gd name="connsiteX4" fmla="*/ 718457 w 747241"/>
                    <a:gd name="connsiteY4" fmla="*/ 747560 h 868485"/>
                    <a:gd name="connsiteX5" fmla="*/ 729342 w 747241"/>
                    <a:gd name="connsiteY5" fmla="*/ 459088 h 868485"/>
                    <a:gd name="connsiteX6" fmla="*/ 729342 w 747241"/>
                    <a:gd name="connsiteY6" fmla="*/ 241374 h 868485"/>
                    <a:gd name="connsiteX7" fmla="*/ 745671 w 747241"/>
                    <a:gd name="connsiteY7" fmla="*/ 29103 h 868485"/>
                    <a:gd name="connsiteX8" fmla="*/ 745671 w 747241"/>
                    <a:gd name="connsiteY8" fmla="*/ 7331 h 868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7241" h="868485">
                      <a:moveTo>
                        <a:pt x="0" y="867303"/>
                      </a:moveTo>
                      <a:lnTo>
                        <a:pt x="478971" y="861860"/>
                      </a:lnTo>
                      <a:cubicBezTo>
                        <a:pt x="591457" y="861860"/>
                        <a:pt x="637721" y="871839"/>
                        <a:pt x="674914" y="867303"/>
                      </a:cubicBezTo>
                      <a:cubicBezTo>
                        <a:pt x="712107" y="862767"/>
                        <a:pt x="694871" y="854602"/>
                        <a:pt x="702128" y="834645"/>
                      </a:cubicBezTo>
                      <a:cubicBezTo>
                        <a:pt x="709385" y="814688"/>
                        <a:pt x="713921" y="810153"/>
                        <a:pt x="718457" y="747560"/>
                      </a:cubicBezTo>
                      <a:cubicBezTo>
                        <a:pt x="722993" y="684967"/>
                        <a:pt x="727528" y="543452"/>
                        <a:pt x="729342" y="459088"/>
                      </a:cubicBezTo>
                      <a:cubicBezTo>
                        <a:pt x="731156" y="374724"/>
                        <a:pt x="726621" y="313038"/>
                        <a:pt x="729342" y="241374"/>
                      </a:cubicBezTo>
                      <a:cubicBezTo>
                        <a:pt x="732063" y="169710"/>
                        <a:pt x="742950" y="68110"/>
                        <a:pt x="745671" y="29103"/>
                      </a:cubicBezTo>
                      <a:cubicBezTo>
                        <a:pt x="748392" y="-9904"/>
                        <a:pt x="747031" y="-1287"/>
                        <a:pt x="745671" y="7331"/>
                      </a:cubicBezTo>
                    </a:path>
                  </a:pathLst>
                </a:custGeom>
                <a:noFill/>
                <a:ln w="38100">
                  <a:solidFill>
                    <a:srgbClr val="F996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8" name="Freeform 117"/>
                <p:cNvSpPr/>
                <p:nvPr/>
              </p:nvSpPr>
              <p:spPr>
                <a:xfrm flipH="1">
                  <a:off x="1301650" y="4560671"/>
                  <a:ext cx="747241" cy="868485"/>
                </a:xfrm>
                <a:custGeom>
                  <a:avLst/>
                  <a:gdLst>
                    <a:gd name="connsiteX0" fmla="*/ 0 w 747241"/>
                    <a:gd name="connsiteY0" fmla="*/ 867303 h 868485"/>
                    <a:gd name="connsiteX1" fmla="*/ 478971 w 747241"/>
                    <a:gd name="connsiteY1" fmla="*/ 861860 h 868485"/>
                    <a:gd name="connsiteX2" fmla="*/ 674914 w 747241"/>
                    <a:gd name="connsiteY2" fmla="*/ 867303 h 868485"/>
                    <a:gd name="connsiteX3" fmla="*/ 702128 w 747241"/>
                    <a:gd name="connsiteY3" fmla="*/ 834645 h 868485"/>
                    <a:gd name="connsiteX4" fmla="*/ 718457 w 747241"/>
                    <a:gd name="connsiteY4" fmla="*/ 747560 h 868485"/>
                    <a:gd name="connsiteX5" fmla="*/ 729342 w 747241"/>
                    <a:gd name="connsiteY5" fmla="*/ 459088 h 868485"/>
                    <a:gd name="connsiteX6" fmla="*/ 729342 w 747241"/>
                    <a:gd name="connsiteY6" fmla="*/ 241374 h 868485"/>
                    <a:gd name="connsiteX7" fmla="*/ 745671 w 747241"/>
                    <a:gd name="connsiteY7" fmla="*/ 29103 h 868485"/>
                    <a:gd name="connsiteX8" fmla="*/ 745671 w 747241"/>
                    <a:gd name="connsiteY8" fmla="*/ 7331 h 868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7241" h="868485">
                      <a:moveTo>
                        <a:pt x="0" y="867303"/>
                      </a:moveTo>
                      <a:lnTo>
                        <a:pt x="478971" y="861860"/>
                      </a:lnTo>
                      <a:cubicBezTo>
                        <a:pt x="591457" y="861860"/>
                        <a:pt x="637721" y="871839"/>
                        <a:pt x="674914" y="867303"/>
                      </a:cubicBezTo>
                      <a:cubicBezTo>
                        <a:pt x="712107" y="862767"/>
                        <a:pt x="694871" y="854602"/>
                        <a:pt x="702128" y="834645"/>
                      </a:cubicBezTo>
                      <a:cubicBezTo>
                        <a:pt x="709385" y="814688"/>
                        <a:pt x="713921" y="810153"/>
                        <a:pt x="718457" y="747560"/>
                      </a:cubicBezTo>
                      <a:cubicBezTo>
                        <a:pt x="722993" y="684967"/>
                        <a:pt x="727528" y="543452"/>
                        <a:pt x="729342" y="459088"/>
                      </a:cubicBezTo>
                      <a:cubicBezTo>
                        <a:pt x="731156" y="374724"/>
                        <a:pt x="726621" y="313038"/>
                        <a:pt x="729342" y="241374"/>
                      </a:cubicBezTo>
                      <a:cubicBezTo>
                        <a:pt x="732063" y="169710"/>
                        <a:pt x="742950" y="68110"/>
                        <a:pt x="745671" y="29103"/>
                      </a:cubicBezTo>
                      <a:cubicBezTo>
                        <a:pt x="748392" y="-9904"/>
                        <a:pt x="747031" y="-1287"/>
                        <a:pt x="745671" y="7331"/>
                      </a:cubicBezTo>
                    </a:path>
                  </a:pathLst>
                </a:custGeom>
                <a:noFill/>
                <a:ln w="38100">
                  <a:solidFill>
                    <a:srgbClr val="F996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115" name="Rectangle 114"/>
              <p:cNvSpPr/>
              <p:nvPr/>
            </p:nvSpPr>
            <p:spPr>
              <a:xfrm>
                <a:off x="-145335" y="3604404"/>
                <a:ext cx="3070474" cy="615553"/>
              </a:xfrm>
              <a:prstGeom prst="rect">
                <a:avLst/>
              </a:prstGeom>
            </p:spPr>
            <p:txBody>
              <a:bodyPr wrap="square">
                <a:spAutoFit/>
              </a:bodyPr>
              <a:lstStyle/>
              <a:p>
                <a:pPr lvl="0" algn="ctr">
                  <a:spcBef>
                    <a:spcPct val="20000"/>
                  </a:spcBef>
                </a:pPr>
                <a:r>
                  <a:rPr lang="en-US" sz="2400" dirty="0">
                    <a:solidFill>
                      <a:schemeClr val="bg1"/>
                    </a:solidFill>
                  </a:rPr>
                  <a:t>ultra-short pulse</a:t>
                </a:r>
              </a:p>
            </p:txBody>
          </p:sp>
        </p:grpSp>
      </p:grpSp>
      <p:sp>
        <p:nvSpPr>
          <p:cNvPr id="127" name="Rectangle 126"/>
          <p:cNvSpPr/>
          <p:nvPr/>
        </p:nvSpPr>
        <p:spPr>
          <a:xfrm>
            <a:off x="7284594" y="4710771"/>
            <a:ext cx="1008779" cy="461665"/>
          </a:xfrm>
          <a:prstGeom prst="rect">
            <a:avLst/>
          </a:prstGeom>
        </p:spPr>
        <p:txBody>
          <a:bodyPr wrap="square">
            <a:spAutoFit/>
          </a:bodyPr>
          <a:lstStyle/>
          <a:p>
            <a:pPr lvl="0" algn="ctr">
              <a:spcBef>
                <a:spcPct val="20000"/>
              </a:spcBef>
            </a:pPr>
            <a:r>
              <a:rPr lang="en-US" sz="2400" dirty="0" smtClean="0">
                <a:solidFill>
                  <a:schemeClr val="bg1"/>
                </a:solidFill>
              </a:rPr>
              <a:t>time</a:t>
            </a:r>
            <a:endParaRPr lang="en-US" sz="2400" dirty="0">
              <a:solidFill>
                <a:schemeClr val="bg1"/>
              </a:solidFill>
            </a:endParaRPr>
          </a:p>
        </p:txBody>
      </p:sp>
      <p:sp>
        <p:nvSpPr>
          <p:cNvPr id="128" name="Rectangle 127"/>
          <p:cNvSpPr/>
          <p:nvPr/>
        </p:nvSpPr>
        <p:spPr>
          <a:xfrm>
            <a:off x="5775364" y="4059759"/>
            <a:ext cx="561266" cy="461665"/>
          </a:xfrm>
          <a:prstGeom prst="rect">
            <a:avLst/>
          </a:prstGeom>
        </p:spPr>
        <p:txBody>
          <a:bodyPr wrap="square">
            <a:spAutoFit/>
          </a:bodyPr>
          <a:lstStyle/>
          <a:p>
            <a:pPr lvl="0" algn="ctr">
              <a:spcBef>
                <a:spcPct val="20000"/>
              </a:spcBef>
            </a:pPr>
            <a:r>
              <a:rPr lang="el-GR" sz="2400" dirty="0">
                <a:solidFill>
                  <a:schemeClr val="bg1"/>
                </a:solidFill>
                <a:latin typeface="Meiryo" panose="020B0604030504040204" pitchFamily="34" charset="-128"/>
                <a:ea typeface="Meiryo" panose="020B0604030504040204" pitchFamily="34" charset="-128"/>
                <a:cs typeface="Meiryo" panose="020B0604030504040204" pitchFamily="34" charset="-128"/>
              </a:rPr>
              <a:t>Δ</a:t>
            </a:r>
            <a:r>
              <a:rPr lang="en-US" sz="2400" dirty="0">
                <a:solidFill>
                  <a:schemeClr val="bg1"/>
                </a:solidFill>
              </a:rPr>
              <a:t>t</a:t>
            </a:r>
          </a:p>
        </p:txBody>
      </p:sp>
      <p:sp>
        <p:nvSpPr>
          <p:cNvPr id="129" name="Oval Callout 128"/>
          <p:cNvSpPr/>
          <p:nvPr/>
        </p:nvSpPr>
        <p:spPr>
          <a:xfrm>
            <a:off x="6325401" y="3457298"/>
            <a:ext cx="1600372" cy="902552"/>
          </a:xfrm>
          <a:prstGeom prst="wedgeEllipseCallout">
            <a:avLst>
              <a:gd name="adj1" fmla="val -54143"/>
              <a:gd name="adj2" fmla="val 33499"/>
            </a:avLst>
          </a:prstGeom>
          <a:solidFill>
            <a:schemeClr val="tx1"/>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0" name="Rectangle 129"/>
          <p:cNvSpPr/>
          <p:nvPr/>
        </p:nvSpPr>
        <p:spPr>
          <a:xfrm>
            <a:off x="6327693" y="3479185"/>
            <a:ext cx="1568984" cy="830997"/>
          </a:xfrm>
          <a:prstGeom prst="rect">
            <a:avLst/>
          </a:prstGeom>
        </p:spPr>
        <p:txBody>
          <a:bodyPr wrap="square">
            <a:spAutoFit/>
          </a:bodyPr>
          <a:lstStyle/>
          <a:p>
            <a:pPr algn="ctr">
              <a:spcBef>
                <a:spcPct val="20000"/>
              </a:spcBef>
            </a:pPr>
            <a:r>
              <a:rPr lang="en-US" sz="2400" dirty="0">
                <a:solidFill>
                  <a:schemeClr val="bg1"/>
                </a:solidFill>
              </a:rPr>
              <a:t>temporal resolution</a:t>
            </a:r>
          </a:p>
        </p:txBody>
      </p:sp>
      <p:grpSp>
        <p:nvGrpSpPr>
          <p:cNvPr id="136" name="Group 135"/>
          <p:cNvGrpSpPr/>
          <p:nvPr/>
        </p:nvGrpSpPr>
        <p:grpSpPr>
          <a:xfrm>
            <a:off x="8657408" y="1170432"/>
            <a:ext cx="73660" cy="590243"/>
            <a:chOff x="7207724" y="1646061"/>
            <a:chExt cx="229810" cy="886317"/>
          </a:xfrm>
        </p:grpSpPr>
        <p:cxnSp>
          <p:nvCxnSpPr>
            <p:cNvPr id="137" name="Straight Connector 136"/>
            <p:cNvCxnSpPr/>
            <p:nvPr/>
          </p:nvCxnSpPr>
          <p:spPr>
            <a:xfrm>
              <a:off x="7207724" y="2530631"/>
              <a:ext cx="229810" cy="1"/>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7207724" y="1646061"/>
              <a:ext cx="229810" cy="1"/>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a:off x="7436313" y="1654696"/>
              <a:ext cx="0" cy="877682"/>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794177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1"/>
                                        </p:tgtEl>
                                        <p:attrNameLst>
                                          <p:attrName>style.visibility</p:attrName>
                                        </p:attrNameLst>
                                      </p:cBhvr>
                                      <p:to>
                                        <p:strVal val="visible"/>
                                      </p:to>
                                    </p:set>
                                    <p:animEffect transition="in" filter="fade">
                                      <p:cBhvr>
                                        <p:cTn id="7" dur="500"/>
                                        <p:tgtEl>
                                          <p:spTgt spid="1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0"/>
                                        </p:tgtEl>
                                        <p:attrNameLst>
                                          <p:attrName>style.visibility</p:attrName>
                                        </p:attrNameLst>
                                      </p:cBhvr>
                                      <p:to>
                                        <p:strVal val="visible"/>
                                      </p:to>
                                    </p:set>
                                    <p:animEffect transition="in" filter="fade">
                                      <p:cBhvr>
                                        <p:cTn id="12" dur="500"/>
                                        <p:tgtEl>
                                          <p:spTgt spid="8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500"/>
                                        <p:tgtEl>
                                          <p:spTgt spid="2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27"/>
                                        </p:tgtEl>
                                        <p:attrNameLst>
                                          <p:attrName>style.visibility</p:attrName>
                                        </p:attrNameLst>
                                      </p:cBhvr>
                                      <p:to>
                                        <p:strVal val="visible"/>
                                      </p:to>
                                    </p:set>
                                    <p:animEffect transition="in" filter="fade">
                                      <p:cBhvr>
                                        <p:cTn id="23" dur="500"/>
                                        <p:tgtEl>
                                          <p:spTgt spid="127"/>
                                        </p:tgtEl>
                                      </p:cBhvr>
                                    </p:animEffect>
                                  </p:childTnLst>
                                </p:cTn>
                              </p:par>
                              <p:par>
                                <p:cTn id="24" presetID="10" presetClass="entr" presetSubtype="0" fill="hold" nodeType="withEffect">
                                  <p:stCondLst>
                                    <p:cond delay="0"/>
                                  </p:stCondLst>
                                  <p:childTnLst>
                                    <p:set>
                                      <p:cBhvr>
                                        <p:cTn id="25" dur="1" fill="hold">
                                          <p:stCondLst>
                                            <p:cond delay="0"/>
                                          </p:stCondLst>
                                        </p:cTn>
                                        <p:tgtEl>
                                          <p:spTgt spid="229"/>
                                        </p:tgtEl>
                                        <p:attrNameLst>
                                          <p:attrName>style.visibility</p:attrName>
                                        </p:attrNameLst>
                                      </p:cBhvr>
                                      <p:to>
                                        <p:strVal val="visible"/>
                                      </p:to>
                                    </p:set>
                                    <p:animEffect transition="in" filter="fade">
                                      <p:cBhvr>
                                        <p:cTn id="26" dur="500"/>
                                        <p:tgtEl>
                                          <p:spTgt spid="229"/>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path" presetSubtype="0" fill="hold" nodeType="clickEffect">
                                  <p:stCondLst>
                                    <p:cond delay="0"/>
                                  </p:stCondLst>
                                  <p:childTnLst>
                                    <p:animMotion origin="layout" path="M 3.61111E-6 3.20988E-6 L 0.62465 3.20988E-6 " pathEditMode="fixed" rAng="0" ptsTypes="AA">
                                      <p:cBhvr>
                                        <p:cTn id="30" dur="6750" fill="hold"/>
                                        <p:tgtEl>
                                          <p:spTgt spid="28"/>
                                        </p:tgtEl>
                                        <p:attrNameLst>
                                          <p:attrName>ppt_x</p:attrName>
                                          <p:attrName>ppt_y</p:attrName>
                                        </p:attrNameLst>
                                      </p:cBhvr>
                                      <p:rCtr x="31233" y="0"/>
                                    </p:animMotion>
                                  </p:childTnLst>
                                </p:cTn>
                              </p:par>
                              <p:par>
                                <p:cTn id="31" presetID="1" presetClass="exit" presetSubtype="0" fill="hold" nodeType="withEffect">
                                  <p:stCondLst>
                                    <p:cond delay="0"/>
                                  </p:stCondLst>
                                  <p:childTnLst>
                                    <p:set>
                                      <p:cBhvr>
                                        <p:cTn id="32" dur="1" fill="hold">
                                          <p:stCondLst>
                                            <p:cond delay="0"/>
                                          </p:stCondLst>
                                        </p:cTn>
                                        <p:tgtEl>
                                          <p:spTgt spid="229"/>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231"/>
                                        </p:tgtEl>
                                        <p:attrNameLst>
                                          <p:attrName>style.visibility</p:attrName>
                                        </p:attrNameLst>
                                      </p:cBhvr>
                                      <p:to>
                                        <p:strVal val="visible"/>
                                      </p:to>
                                    </p:set>
                                  </p:childTnLst>
                                </p:cTn>
                              </p:par>
                              <p:par>
                                <p:cTn id="35" presetID="1" presetClass="exit" presetSubtype="0" fill="hold" nodeType="withEffect">
                                  <p:stCondLst>
                                    <p:cond delay="250"/>
                                  </p:stCondLst>
                                  <p:childTnLst>
                                    <p:set>
                                      <p:cBhvr>
                                        <p:cTn id="36" dur="1" fill="hold">
                                          <p:stCondLst>
                                            <p:cond delay="0"/>
                                          </p:stCondLst>
                                        </p:cTn>
                                        <p:tgtEl>
                                          <p:spTgt spid="231"/>
                                        </p:tgtEl>
                                        <p:attrNameLst>
                                          <p:attrName>style.visibility</p:attrName>
                                        </p:attrNameLst>
                                      </p:cBhvr>
                                      <p:to>
                                        <p:strVal val="hidden"/>
                                      </p:to>
                                    </p:set>
                                  </p:childTnLst>
                                </p:cTn>
                              </p:par>
                              <p:par>
                                <p:cTn id="37" presetID="1" presetClass="entr" presetSubtype="0" fill="hold" nodeType="withEffect">
                                  <p:stCondLst>
                                    <p:cond delay="250"/>
                                  </p:stCondLst>
                                  <p:childTnLst>
                                    <p:set>
                                      <p:cBhvr>
                                        <p:cTn id="38" dur="1" fill="hold">
                                          <p:stCondLst>
                                            <p:cond delay="0"/>
                                          </p:stCondLst>
                                        </p:cTn>
                                        <p:tgtEl>
                                          <p:spTgt spid="233"/>
                                        </p:tgtEl>
                                        <p:attrNameLst>
                                          <p:attrName>style.visibility</p:attrName>
                                        </p:attrNameLst>
                                      </p:cBhvr>
                                      <p:to>
                                        <p:strVal val="visible"/>
                                      </p:to>
                                    </p:set>
                                  </p:childTnLst>
                                </p:cTn>
                              </p:par>
                              <p:par>
                                <p:cTn id="39" presetID="1" presetClass="exit" presetSubtype="0" fill="hold" nodeType="withEffect">
                                  <p:stCondLst>
                                    <p:cond delay="500"/>
                                  </p:stCondLst>
                                  <p:childTnLst>
                                    <p:set>
                                      <p:cBhvr>
                                        <p:cTn id="40" dur="1" fill="hold">
                                          <p:stCondLst>
                                            <p:cond delay="0"/>
                                          </p:stCondLst>
                                        </p:cTn>
                                        <p:tgtEl>
                                          <p:spTgt spid="233"/>
                                        </p:tgtEl>
                                        <p:attrNameLst>
                                          <p:attrName>style.visibility</p:attrName>
                                        </p:attrNameLst>
                                      </p:cBhvr>
                                      <p:to>
                                        <p:strVal val="hidden"/>
                                      </p:to>
                                    </p:set>
                                  </p:childTnLst>
                                </p:cTn>
                              </p:par>
                              <p:par>
                                <p:cTn id="41" presetID="1" presetClass="entr" presetSubtype="0" fill="hold" nodeType="withEffect">
                                  <p:stCondLst>
                                    <p:cond delay="500"/>
                                  </p:stCondLst>
                                  <p:childTnLst>
                                    <p:set>
                                      <p:cBhvr>
                                        <p:cTn id="42" dur="1" fill="hold">
                                          <p:stCondLst>
                                            <p:cond delay="0"/>
                                          </p:stCondLst>
                                        </p:cTn>
                                        <p:tgtEl>
                                          <p:spTgt spid="235"/>
                                        </p:tgtEl>
                                        <p:attrNameLst>
                                          <p:attrName>style.visibility</p:attrName>
                                        </p:attrNameLst>
                                      </p:cBhvr>
                                      <p:to>
                                        <p:strVal val="visible"/>
                                      </p:to>
                                    </p:set>
                                  </p:childTnLst>
                                </p:cTn>
                              </p:par>
                              <p:par>
                                <p:cTn id="43" presetID="1" presetClass="exit" presetSubtype="0" fill="hold" nodeType="withEffect">
                                  <p:stCondLst>
                                    <p:cond delay="750"/>
                                  </p:stCondLst>
                                  <p:childTnLst>
                                    <p:set>
                                      <p:cBhvr>
                                        <p:cTn id="44" dur="1" fill="hold">
                                          <p:stCondLst>
                                            <p:cond delay="0"/>
                                          </p:stCondLst>
                                        </p:cTn>
                                        <p:tgtEl>
                                          <p:spTgt spid="235"/>
                                        </p:tgtEl>
                                        <p:attrNameLst>
                                          <p:attrName>style.visibility</p:attrName>
                                        </p:attrNameLst>
                                      </p:cBhvr>
                                      <p:to>
                                        <p:strVal val="hidden"/>
                                      </p:to>
                                    </p:set>
                                  </p:childTnLst>
                                </p:cTn>
                              </p:par>
                              <p:par>
                                <p:cTn id="45" presetID="1" presetClass="entr" presetSubtype="0" fill="hold" nodeType="withEffect">
                                  <p:stCondLst>
                                    <p:cond delay="750"/>
                                  </p:stCondLst>
                                  <p:childTnLst>
                                    <p:set>
                                      <p:cBhvr>
                                        <p:cTn id="46" dur="1" fill="hold">
                                          <p:stCondLst>
                                            <p:cond delay="0"/>
                                          </p:stCondLst>
                                        </p:cTn>
                                        <p:tgtEl>
                                          <p:spTgt spid="237"/>
                                        </p:tgtEl>
                                        <p:attrNameLst>
                                          <p:attrName>style.visibility</p:attrName>
                                        </p:attrNameLst>
                                      </p:cBhvr>
                                      <p:to>
                                        <p:strVal val="visible"/>
                                      </p:to>
                                    </p:set>
                                  </p:childTnLst>
                                </p:cTn>
                              </p:par>
                              <p:par>
                                <p:cTn id="47" presetID="1" presetClass="exit" presetSubtype="0" fill="hold" nodeType="withEffect">
                                  <p:stCondLst>
                                    <p:cond delay="1000"/>
                                  </p:stCondLst>
                                  <p:childTnLst>
                                    <p:set>
                                      <p:cBhvr>
                                        <p:cTn id="48" dur="1" fill="hold">
                                          <p:stCondLst>
                                            <p:cond delay="0"/>
                                          </p:stCondLst>
                                        </p:cTn>
                                        <p:tgtEl>
                                          <p:spTgt spid="237"/>
                                        </p:tgtEl>
                                        <p:attrNameLst>
                                          <p:attrName>style.visibility</p:attrName>
                                        </p:attrNameLst>
                                      </p:cBhvr>
                                      <p:to>
                                        <p:strVal val="hidden"/>
                                      </p:to>
                                    </p:set>
                                  </p:childTnLst>
                                </p:cTn>
                              </p:par>
                              <p:par>
                                <p:cTn id="49" presetID="1" presetClass="entr" presetSubtype="0" fill="hold" nodeType="withEffect">
                                  <p:stCondLst>
                                    <p:cond delay="1000"/>
                                  </p:stCondLst>
                                  <p:childTnLst>
                                    <p:set>
                                      <p:cBhvr>
                                        <p:cTn id="50" dur="1" fill="hold">
                                          <p:stCondLst>
                                            <p:cond delay="0"/>
                                          </p:stCondLst>
                                        </p:cTn>
                                        <p:tgtEl>
                                          <p:spTgt spid="239"/>
                                        </p:tgtEl>
                                        <p:attrNameLst>
                                          <p:attrName>style.visibility</p:attrName>
                                        </p:attrNameLst>
                                      </p:cBhvr>
                                      <p:to>
                                        <p:strVal val="visible"/>
                                      </p:to>
                                    </p:set>
                                  </p:childTnLst>
                                </p:cTn>
                              </p:par>
                              <p:par>
                                <p:cTn id="51" presetID="1" presetClass="exit" presetSubtype="0" fill="hold" nodeType="withEffect">
                                  <p:stCondLst>
                                    <p:cond delay="1250"/>
                                  </p:stCondLst>
                                  <p:childTnLst>
                                    <p:set>
                                      <p:cBhvr>
                                        <p:cTn id="52" dur="1" fill="hold">
                                          <p:stCondLst>
                                            <p:cond delay="0"/>
                                          </p:stCondLst>
                                        </p:cTn>
                                        <p:tgtEl>
                                          <p:spTgt spid="239"/>
                                        </p:tgtEl>
                                        <p:attrNameLst>
                                          <p:attrName>style.visibility</p:attrName>
                                        </p:attrNameLst>
                                      </p:cBhvr>
                                      <p:to>
                                        <p:strVal val="hidden"/>
                                      </p:to>
                                    </p:set>
                                  </p:childTnLst>
                                </p:cTn>
                              </p:par>
                              <p:par>
                                <p:cTn id="53" presetID="1" presetClass="entr" presetSubtype="0" fill="hold" nodeType="withEffect">
                                  <p:stCondLst>
                                    <p:cond delay="1250"/>
                                  </p:stCondLst>
                                  <p:childTnLst>
                                    <p:set>
                                      <p:cBhvr>
                                        <p:cTn id="54" dur="1" fill="hold">
                                          <p:stCondLst>
                                            <p:cond delay="0"/>
                                          </p:stCondLst>
                                        </p:cTn>
                                        <p:tgtEl>
                                          <p:spTgt spid="241"/>
                                        </p:tgtEl>
                                        <p:attrNameLst>
                                          <p:attrName>style.visibility</p:attrName>
                                        </p:attrNameLst>
                                      </p:cBhvr>
                                      <p:to>
                                        <p:strVal val="visible"/>
                                      </p:to>
                                    </p:set>
                                  </p:childTnLst>
                                </p:cTn>
                              </p:par>
                              <p:par>
                                <p:cTn id="55" presetID="1" presetClass="exit" presetSubtype="0" fill="hold" nodeType="withEffect">
                                  <p:stCondLst>
                                    <p:cond delay="1500"/>
                                  </p:stCondLst>
                                  <p:childTnLst>
                                    <p:set>
                                      <p:cBhvr>
                                        <p:cTn id="56" dur="1" fill="hold">
                                          <p:stCondLst>
                                            <p:cond delay="0"/>
                                          </p:stCondLst>
                                        </p:cTn>
                                        <p:tgtEl>
                                          <p:spTgt spid="241"/>
                                        </p:tgtEl>
                                        <p:attrNameLst>
                                          <p:attrName>style.visibility</p:attrName>
                                        </p:attrNameLst>
                                      </p:cBhvr>
                                      <p:to>
                                        <p:strVal val="hidden"/>
                                      </p:to>
                                    </p:set>
                                  </p:childTnLst>
                                </p:cTn>
                              </p:par>
                              <p:par>
                                <p:cTn id="57" presetID="1" presetClass="entr" presetSubtype="0" fill="hold" nodeType="withEffect">
                                  <p:stCondLst>
                                    <p:cond delay="1500"/>
                                  </p:stCondLst>
                                  <p:childTnLst>
                                    <p:set>
                                      <p:cBhvr>
                                        <p:cTn id="58" dur="1" fill="hold">
                                          <p:stCondLst>
                                            <p:cond delay="0"/>
                                          </p:stCondLst>
                                        </p:cTn>
                                        <p:tgtEl>
                                          <p:spTgt spid="243"/>
                                        </p:tgtEl>
                                        <p:attrNameLst>
                                          <p:attrName>style.visibility</p:attrName>
                                        </p:attrNameLst>
                                      </p:cBhvr>
                                      <p:to>
                                        <p:strVal val="visible"/>
                                      </p:to>
                                    </p:set>
                                  </p:childTnLst>
                                </p:cTn>
                              </p:par>
                              <p:par>
                                <p:cTn id="59" presetID="1" presetClass="exit" presetSubtype="0" fill="hold" nodeType="withEffect">
                                  <p:stCondLst>
                                    <p:cond delay="1750"/>
                                  </p:stCondLst>
                                  <p:childTnLst>
                                    <p:set>
                                      <p:cBhvr>
                                        <p:cTn id="60" dur="1" fill="hold">
                                          <p:stCondLst>
                                            <p:cond delay="0"/>
                                          </p:stCondLst>
                                        </p:cTn>
                                        <p:tgtEl>
                                          <p:spTgt spid="243"/>
                                        </p:tgtEl>
                                        <p:attrNameLst>
                                          <p:attrName>style.visibility</p:attrName>
                                        </p:attrNameLst>
                                      </p:cBhvr>
                                      <p:to>
                                        <p:strVal val="hidden"/>
                                      </p:to>
                                    </p:set>
                                  </p:childTnLst>
                                </p:cTn>
                              </p:par>
                              <p:par>
                                <p:cTn id="61" presetID="1" presetClass="entr" presetSubtype="0" fill="hold" nodeType="withEffect">
                                  <p:stCondLst>
                                    <p:cond delay="1750"/>
                                  </p:stCondLst>
                                  <p:childTnLst>
                                    <p:set>
                                      <p:cBhvr>
                                        <p:cTn id="62" dur="1" fill="hold">
                                          <p:stCondLst>
                                            <p:cond delay="0"/>
                                          </p:stCondLst>
                                        </p:cTn>
                                        <p:tgtEl>
                                          <p:spTgt spid="271"/>
                                        </p:tgtEl>
                                        <p:attrNameLst>
                                          <p:attrName>style.visibility</p:attrName>
                                        </p:attrNameLst>
                                      </p:cBhvr>
                                      <p:to>
                                        <p:strVal val="visible"/>
                                      </p:to>
                                    </p:set>
                                  </p:childTnLst>
                                </p:cTn>
                              </p:par>
                              <p:par>
                                <p:cTn id="63" presetID="1" presetClass="exit" presetSubtype="0" fill="hold" nodeType="withEffect">
                                  <p:stCondLst>
                                    <p:cond delay="2000"/>
                                  </p:stCondLst>
                                  <p:childTnLst>
                                    <p:set>
                                      <p:cBhvr>
                                        <p:cTn id="64" dur="1" fill="hold">
                                          <p:stCondLst>
                                            <p:cond delay="0"/>
                                          </p:stCondLst>
                                        </p:cTn>
                                        <p:tgtEl>
                                          <p:spTgt spid="271"/>
                                        </p:tgtEl>
                                        <p:attrNameLst>
                                          <p:attrName>style.visibility</p:attrName>
                                        </p:attrNameLst>
                                      </p:cBhvr>
                                      <p:to>
                                        <p:strVal val="hidden"/>
                                      </p:to>
                                    </p:set>
                                  </p:childTnLst>
                                </p:cTn>
                              </p:par>
                              <p:par>
                                <p:cTn id="65" presetID="1" presetClass="entr" presetSubtype="0" fill="hold" nodeType="withEffect">
                                  <p:stCondLst>
                                    <p:cond delay="2000"/>
                                  </p:stCondLst>
                                  <p:childTnLst>
                                    <p:set>
                                      <p:cBhvr>
                                        <p:cTn id="66" dur="1" fill="hold">
                                          <p:stCondLst>
                                            <p:cond delay="0"/>
                                          </p:stCondLst>
                                        </p:cTn>
                                        <p:tgtEl>
                                          <p:spTgt spid="250"/>
                                        </p:tgtEl>
                                        <p:attrNameLst>
                                          <p:attrName>style.visibility</p:attrName>
                                        </p:attrNameLst>
                                      </p:cBhvr>
                                      <p:to>
                                        <p:strVal val="visible"/>
                                      </p:to>
                                    </p:set>
                                  </p:childTnLst>
                                </p:cTn>
                              </p:par>
                              <p:par>
                                <p:cTn id="67" presetID="1" presetClass="exit" presetSubtype="0" fill="hold" nodeType="withEffect">
                                  <p:stCondLst>
                                    <p:cond delay="2250"/>
                                  </p:stCondLst>
                                  <p:childTnLst>
                                    <p:set>
                                      <p:cBhvr>
                                        <p:cTn id="68" dur="1" fill="hold">
                                          <p:stCondLst>
                                            <p:cond delay="0"/>
                                          </p:stCondLst>
                                        </p:cTn>
                                        <p:tgtEl>
                                          <p:spTgt spid="250"/>
                                        </p:tgtEl>
                                        <p:attrNameLst>
                                          <p:attrName>style.visibility</p:attrName>
                                        </p:attrNameLst>
                                      </p:cBhvr>
                                      <p:to>
                                        <p:strVal val="hidden"/>
                                      </p:to>
                                    </p:set>
                                  </p:childTnLst>
                                </p:cTn>
                              </p:par>
                              <p:par>
                                <p:cTn id="69" presetID="1" presetClass="entr" presetSubtype="0" fill="hold" nodeType="withEffect">
                                  <p:stCondLst>
                                    <p:cond delay="2250"/>
                                  </p:stCondLst>
                                  <p:childTnLst>
                                    <p:set>
                                      <p:cBhvr>
                                        <p:cTn id="70" dur="1" fill="hold">
                                          <p:stCondLst>
                                            <p:cond delay="0"/>
                                          </p:stCondLst>
                                        </p:cTn>
                                        <p:tgtEl>
                                          <p:spTgt spid="252"/>
                                        </p:tgtEl>
                                        <p:attrNameLst>
                                          <p:attrName>style.visibility</p:attrName>
                                        </p:attrNameLst>
                                      </p:cBhvr>
                                      <p:to>
                                        <p:strVal val="visible"/>
                                      </p:to>
                                    </p:set>
                                  </p:childTnLst>
                                </p:cTn>
                              </p:par>
                              <p:par>
                                <p:cTn id="71" presetID="1" presetClass="exit" presetSubtype="0" fill="hold" nodeType="withEffect">
                                  <p:stCondLst>
                                    <p:cond delay="2500"/>
                                  </p:stCondLst>
                                  <p:childTnLst>
                                    <p:set>
                                      <p:cBhvr>
                                        <p:cTn id="72" dur="1" fill="hold">
                                          <p:stCondLst>
                                            <p:cond delay="0"/>
                                          </p:stCondLst>
                                        </p:cTn>
                                        <p:tgtEl>
                                          <p:spTgt spid="252"/>
                                        </p:tgtEl>
                                        <p:attrNameLst>
                                          <p:attrName>style.visibility</p:attrName>
                                        </p:attrNameLst>
                                      </p:cBhvr>
                                      <p:to>
                                        <p:strVal val="hidden"/>
                                      </p:to>
                                    </p:set>
                                  </p:childTnLst>
                                </p:cTn>
                              </p:par>
                              <p:par>
                                <p:cTn id="73" presetID="1" presetClass="entr" presetSubtype="0" fill="hold" nodeType="withEffect">
                                  <p:stCondLst>
                                    <p:cond delay="2500"/>
                                  </p:stCondLst>
                                  <p:childTnLst>
                                    <p:set>
                                      <p:cBhvr>
                                        <p:cTn id="74" dur="1" fill="hold">
                                          <p:stCondLst>
                                            <p:cond delay="0"/>
                                          </p:stCondLst>
                                        </p:cTn>
                                        <p:tgtEl>
                                          <p:spTgt spid="254"/>
                                        </p:tgtEl>
                                        <p:attrNameLst>
                                          <p:attrName>style.visibility</p:attrName>
                                        </p:attrNameLst>
                                      </p:cBhvr>
                                      <p:to>
                                        <p:strVal val="visible"/>
                                      </p:to>
                                    </p:set>
                                  </p:childTnLst>
                                </p:cTn>
                              </p:par>
                              <p:par>
                                <p:cTn id="75" presetID="1" presetClass="exit" presetSubtype="0" fill="hold" nodeType="withEffect">
                                  <p:stCondLst>
                                    <p:cond delay="2750"/>
                                  </p:stCondLst>
                                  <p:childTnLst>
                                    <p:set>
                                      <p:cBhvr>
                                        <p:cTn id="76" dur="1" fill="hold">
                                          <p:stCondLst>
                                            <p:cond delay="0"/>
                                          </p:stCondLst>
                                        </p:cTn>
                                        <p:tgtEl>
                                          <p:spTgt spid="254"/>
                                        </p:tgtEl>
                                        <p:attrNameLst>
                                          <p:attrName>style.visibility</p:attrName>
                                        </p:attrNameLst>
                                      </p:cBhvr>
                                      <p:to>
                                        <p:strVal val="hidden"/>
                                      </p:to>
                                    </p:set>
                                  </p:childTnLst>
                                </p:cTn>
                              </p:par>
                              <p:par>
                                <p:cTn id="77" presetID="1" presetClass="entr" presetSubtype="0" fill="hold" nodeType="withEffect">
                                  <p:stCondLst>
                                    <p:cond delay="2750"/>
                                  </p:stCondLst>
                                  <p:childTnLst>
                                    <p:set>
                                      <p:cBhvr>
                                        <p:cTn id="78" dur="1" fill="hold">
                                          <p:stCondLst>
                                            <p:cond delay="0"/>
                                          </p:stCondLst>
                                        </p:cTn>
                                        <p:tgtEl>
                                          <p:spTgt spid="256"/>
                                        </p:tgtEl>
                                        <p:attrNameLst>
                                          <p:attrName>style.visibility</p:attrName>
                                        </p:attrNameLst>
                                      </p:cBhvr>
                                      <p:to>
                                        <p:strVal val="visible"/>
                                      </p:to>
                                    </p:set>
                                  </p:childTnLst>
                                </p:cTn>
                              </p:par>
                              <p:par>
                                <p:cTn id="79" presetID="1" presetClass="exit" presetSubtype="0" fill="hold" nodeType="withEffect">
                                  <p:stCondLst>
                                    <p:cond delay="3000"/>
                                  </p:stCondLst>
                                  <p:childTnLst>
                                    <p:set>
                                      <p:cBhvr>
                                        <p:cTn id="80" dur="1" fill="hold">
                                          <p:stCondLst>
                                            <p:cond delay="0"/>
                                          </p:stCondLst>
                                        </p:cTn>
                                        <p:tgtEl>
                                          <p:spTgt spid="256"/>
                                        </p:tgtEl>
                                        <p:attrNameLst>
                                          <p:attrName>style.visibility</p:attrName>
                                        </p:attrNameLst>
                                      </p:cBhvr>
                                      <p:to>
                                        <p:strVal val="hidden"/>
                                      </p:to>
                                    </p:set>
                                  </p:childTnLst>
                                </p:cTn>
                              </p:par>
                              <p:par>
                                <p:cTn id="81" presetID="1" presetClass="entr" presetSubtype="0" fill="hold" nodeType="withEffect">
                                  <p:stCondLst>
                                    <p:cond delay="3000"/>
                                  </p:stCondLst>
                                  <p:childTnLst>
                                    <p:set>
                                      <p:cBhvr>
                                        <p:cTn id="82" dur="1" fill="hold">
                                          <p:stCondLst>
                                            <p:cond delay="0"/>
                                          </p:stCondLst>
                                        </p:cTn>
                                        <p:tgtEl>
                                          <p:spTgt spid="258"/>
                                        </p:tgtEl>
                                        <p:attrNameLst>
                                          <p:attrName>style.visibility</p:attrName>
                                        </p:attrNameLst>
                                      </p:cBhvr>
                                      <p:to>
                                        <p:strVal val="visible"/>
                                      </p:to>
                                    </p:set>
                                  </p:childTnLst>
                                </p:cTn>
                              </p:par>
                              <p:par>
                                <p:cTn id="83" presetID="1" presetClass="exit" presetSubtype="0" fill="hold" nodeType="withEffect">
                                  <p:stCondLst>
                                    <p:cond delay="3250"/>
                                  </p:stCondLst>
                                  <p:childTnLst>
                                    <p:set>
                                      <p:cBhvr>
                                        <p:cTn id="84" dur="1" fill="hold">
                                          <p:stCondLst>
                                            <p:cond delay="0"/>
                                          </p:stCondLst>
                                        </p:cTn>
                                        <p:tgtEl>
                                          <p:spTgt spid="258"/>
                                        </p:tgtEl>
                                        <p:attrNameLst>
                                          <p:attrName>style.visibility</p:attrName>
                                        </p:attrNameLst>
                                      </p:cBhvr>
                                      <p:to>
                                        <p:strVal val="hidden"/>
                                      </p:to>
                                    </p:set>
                                  </p:childTnLst>
                                </p:cTn>
                              </p:par>
                              <p:par>
                                <p:cTn id="85" presetID="1" presetClass="entr" presetSubtype="0" fill="hold" grpId="0" nodeType="withEffect">
                                  <p:stCondLst>
                                    <p:cond delay="3250"/>
                                  </p:stCondLst>
                                  <p:childTnLst>
                                    <p:set>
                                      <p:cBhvr>
                                        <p:cTn id="86" dur="1" fill="hold">
                                          <p:stCondLst>
                                            <p:cond delay="0"/>
                                          </p:stCondLst>
                                        </p:cTn>
                                        <p:tgtEl>
                                          <p:spTgt spid="275"/>
                                        </p:tgtEl>
                                        <p:attrNameLst>
                                          <p:attrName>style.visibility</p:attrName>
                                        </p:attrNameLst>
                                      </p:cBhvr>
                                      <p:to>
                                        <p:strVal val="visible"/>
                                      </p:to>
                                    </p:set>
                                  </p:childTnLst>
                                </p:cTn>
                              </p:par>
                              <p:par>
                                <p:cTn id="87" presetID="1" presetClass="entr" presetSubtype="0" fill="hold" grpId="0" nodeType="withEffect">
                                  <p:stCondLst>
                                    <p:cond delay="3250"/>
                                  </p:stCondLst>
                                  <p:childTnLst>
                                    <p:set>
                                      <p:cBhvr>
                                        <p:cTn id="88" dur="1" fill="hold">
                                          <p:stCondLst>
                                            <p:cond delay="0"/>
                                          </p:stCondLst>
                                        </p:cTn>
                                        <p:tgtEl>
                                          <p:spTgt spid="277"/>
                                        </p:tgtEl>
                                        <p:attrNameLst>
                                          <p:attrName>style.visibility</p:attrName>
                                        </p:attrNameLst>
                                      </p:cBhvr>
                                      <p:to>
                                        <p:strVal val="visible"/>
                                      </p:to>
                                    </p:set>
                                  </p:childTnLst>
                                </p:cTn>
                              </p:par>
                              <p:par>
                                <p:cTn id="89" presetID="1" presetClass="entr" presetSubtype="0" fill="hold" nodeType="withEffect">
                                  <p:stCondLst>
                                    <p:cond delay="3250"/>
                                  </p:stCondLst>
                                  <p:childTnLst>
                                    <p:set>
                                      <p:cBhvr>
                                        <p:cTn id="90" dur="1" fill="hold">
                                          <p:stCondLst>
                                            <p:cond delay="0"/>
                                          </p:stCondLst>
                                        </p:cTn>
                                        <p:tgtEl>
                                          <p:spTgt spid="302"/>
                                        </p:tgtEl>
                                        <p:attrNameLst>
                                          <p:attrName>style.visibility</p:attrName>
                                        </p:attrNameLst>
                                      </p:cBhvr>
                                      <p:to>
                                        <p:strVal val="visible"/>
                                      </p:to>
                                    </p:set>
                                  </p:childTnLst>
                                </p:cTn>
                              </p:par>
                              <p:par>
                                <p:cTn id="91" presetID="1" presetClass="exit" presetSubtype="0" fill="hold" nodeType="withEffect">
                                  <p:stCondLst>
                                    <p:cond delay="3500"/>
                                  </p:stCondLst>
                                  <p:childTnLst>
                                    <p:set>
                                      <p:cBhvr>
                                        <p:cTn id="92" dur="1" fill="hold">
                                          <p:stCondLst>
                                            <p:cond delay="0"/>
                                          </p:stCondLst>
                                        </p:cTn>
                                        <p:tgtEl>
                                          <p:spTgt spid="302"/>
                                        </p:tgtEl>
                                        <p:attrNameLst>
                                          <p:attrName>style.visibility</p:attrName>
                                        </p:attrNameLst>
                                      </p:cBhvr>
                                      <p:to>
                                        <p:strVal val="hidden"/>
                                      </p:to>
                                    </p:set>
                                  </p:childTnLst>
                                </p:cTn>
                              </p:par>
                              <p:par>
                                <p:cTn id="93" presetID="1" presetClass="entr" presetSubtype="0" fill="hold" grpId="0" nodeType="withEffect">
                                  <p:stCondLst>
                                    <p:cond delay="3500"/>
                                  </p:stCondLst>
                                  <p:childTnLst>
                                    <p:set>
                                      <p:cBhvr>
                                        <p:cTn id="94" dur="1" fill="hold">
                                          <p:stCondLst>
                                            <p:cond delay="0"/>
                                          </p:stCondLst>
                                        </p:cTn>
                                        <p:tgtEl>
                                          <p:spTgt spid="306"/>
                                        </p:tgtEl>
                                        <p:attrNameLst>
                                          <p:attrName>style.visibility</p:attrName>
                                        </p:attrNameLst>
                                      </p:cBhvr>
                                      <p:to>
                                        <p:strVal val="visible"/>
                                      </p:to>
                                    </p:set>
                                  </p:childTnLst>
                                </p:cTn>
                              </p:par>
                              <p:par>
                                <p:cTn id="95" presetID="1" presetClass="entr" presetSubtype="0" fill="hold" grpId="0" nodeType="withEffect">
                                  <p:stCondLst>
                                    <p:cond delay="3500"/>
                                  </p:stCondLst>
                                  <p:childTnLst>
                                    <p:set>
                                      <p:cBhvr>
                                        <p:cTn id="96" dur="1" fill="hold">
                                          <p:stCondLst>
                                            <p:cond delay="0"/>
                                          </p:stCondLst>
                                        </p:cTn>
                                        <p:tgtEl>
                                          <p:spTgt spid="279"/>
                                        </p:tgtEl>
                                        <p:attrNameLst>
                                          <p:attrName>style.visibility</p:attrName>
                                        </p:attrNameLst>
                                      </p:cBhvr>
                                      <p:to>
                                        <p:strVal val="visible"/>
                                      </p:to>
                                    </p:set>
                                  </p:childTnLst>
                                </p:cTn>
                              </p:par>
                              <p:par>
                                <p:cTn id="97" presetID="1" presetClass="entr" presetSubtype="0" fill="hold" nodeType="withEffect">
                                  <p:stCondLst>
                                    <p:cond delay="3500"/>
                                  </p:stCondLst>
                                  <p:childTnLst>
                                    <p:set>
                                      <p:cBhvr>
                                        <p:cTn id="98" dur="1" fill="hold">
                                          <p:stCondLst>
                                            <p:cond delay="0"/>
                                          </p:stCondLst>
                                        </p:cTn>
                                        <p:tgtEl>
                                          <p:spTgt spid="300"/>
                                        </p:tgtEl>
                                        <p:attrNameLst>
                                          <p:attrName>style.visibility</p:attrName>
                                        </p:attrNameLst>
                                      </p:cBhvr>
                                      <p:to>
                                        <p:strVal val="visible"/>
                                      </p:to>
                                    </p:set>
                                  </p:childTnLst>
                                </p:cTn>
                              </p:par>
                              <p:par>
                                <p:cTn id="99" presetID="1" presetClass="exit" presetSubtype="0" fill="hold" nodeType="withEffect">
                                  <p:stCondLst>
                                    <p:cond delay="3750"/>
                                  </p:stCondLst>
                                  <p:childTnLst>
                                    <p:set>
                                      <p:cBhvr>
                                        <p:cTn id="100" dur="1" fill="hold">
                                          <p:stCondLst>
                                            <p:cond delay="0"/>
                                          </p:stCondLst>
                                        </p:cTn>
                                        <p:tgtEl>
                                          <p:spTgt spid="300"/>
                                        </p:tgtEl>
                                        <p:attrNameLst>
                                          <p:attrName>style.visibility</p:attrName>
                                        </p:attrNameLst>
                                      </p:cBhvr>
                                      <p:to>
                                        <p:strVal val="hidden"/>
                                      </p:to>
                                    </p:set>
                                  </p:childTnLst>
                                </p:cTn>
                              </p:par>
                              <p:par>
                                <p:cTn id="101" presetID="1" presetClass="entr" presetSubtype="0" fill="hold" grpId="0" nodeType="withEffect">
                                  <p:stCondLst>
                                    <p:cond delay="3750"/>
                                  </p:stCondLst>
                                  <p:childTnLst>
                                    <p:set>
                                      <p:cBhvr>
                                        <p:cTn id="102" dur="1" fill="hold">
                                          <p:stCondLst>
                                            <p:cond delay="0"/>
                                          </p:stCondLst>
                                        </p:cTn>
                                        <p:tgtEl>
                                          <p:spTgt spid="281"/>
                                        </p:tgtEl>
                                        <p:attrNameLst>
                                          <p:attrName>style.visibility</p:attrName>
                                        </p:attrNameLst>
                                      </p:cBhvr>
                                      <p:to>
                                        <p:strVal val="visible"/>
                                      </p:to>
                                    </p:set>
                                  </p:childTnLst>
                                </p:cTn>
                              </p:par>
                              <p:par>
                                <p:cTn id="103" presetID="1" presetClass="exit" presetSubtype="0" fill="hold" grpId="1" nodeType="withEffect">
                                  <p:stCondLst>
                                    <p:cond delay="4000"/>
                                  </p:stCondLst>
                                  <p:childTnLst>
                                    <p:set>
                                      <p:cBhvr>
                                        <p:cTn id="104" dur="1" fill="hold">
                                          <p:stCondLst>
                                            <p:cond delay="0"/>
                                          </p:stCondLst>
                                        </p:cTn>
                                        <p:tgtEl>
                                          <p:spTgt spid="306"/>
                                        </p:tgtEl>
                                        <p:attrNameLst>
                                          <p:attrName>style.visibility</p:attrName>
                                        </p:attrNameLst>
                                      </p:cBhvr>
                                      <p:to>
                                        <p:strVal val="hidden"/>
                                      </p:to>
                                    </p:set>
                                  </p:childTnLst>
                                </p:cTn>
                              </p:par>
                              <p:par>
                                <p:cTn id="105" presetID="1" presetClass="entr" presetSubtype="0" fill="hold" grpId="0" nodeType="withEffect">
                                  <p:stCondLst>
                                    <p:cond delay="4000"/>
                                  </p:stCondLst>
                                  <p:childTnLst>
                                    <p:set>
                                      <p:cBhvr>
                                        <p:cTn id="106" dur="1" fill="hold">
                                          <p:stCondLst>
                                            <p:cond delay="0"/>
                                          </p:stCondLst>
                                        </p:cTn>
                                        <p:tgtEl>
                                          <p:spTgt spid="283"/>
                                        </p:tgtEl>
                                        <p:attrNameLst>
                                          <p:attrName>style.visibility</p:attrName>
                                        </p:attrNameLst>
                                      </p:cBhvr>
                                      <p:to>
                                        <p:strVal val="visible"/>
                                      </p:to>
                                    </p:set>
                                  </p:childTnLst>
                                </p:cTn>
                              </p:par>
                              <p:par>
                                <p:cTn id="107" presetID="1" presetClass="exit" presetSubtype="0" fill="hold" grpId="1" nodeType="withEffect">
                                  <p:stCondLst>
                                    <p:cond delay="4250"/>
                                  </p:stCondLst>
                                  <p:childTnLst>
                                    <p:set>
                                      <p:cBhvr>
                                        <p:cTn id="108" dur="1" fill="hold">
                                          <p:stCondLst>
                                            <p:cond delay="0"/>
                                          </p:stCondLst>
                                        </p:cTn>
                                        <p:tgtEl>
                                          <p:spTgt spid="275"/>
                                        </p:tgtEl>
                                        <p:attrNameLst>
                                          <p:attrName>style.visibility</p:attrName>
                                        </p:attrNameLst>
                                      </p:cBhvr>
                                      <p:to>
                                        <p:strVal val="hidden"/>
                                      </p:to>
                                    </p:set>
                                  </p:childTnLst>
                                </p:cTn>
                              </p:par>
                              <p:par>
                                <p:cTn id="109" presetID="1" presetClass="entr" presetSubtype="0" fill="hold" grpId="0" nodeType="withEffect">
                                  <p:stCondLst>
                                    <p:cond delay="4250"/>
                                  </p:stCondLst>
                                  <p:childTnLst>
                                    <p:set>
                                      <p:cBhvr>
                                        <p:cTn id="110" dur="1" fill="hold">
                                          <p:stCondLst>
                                            <p:cond delay="0"/>
                                          </p:stCondLst>
                                        </p:cTn>
                                        <p:tgtEl>
                                          <p:spTgt spid="285"/>
                                        </p:tgtEl>
                                        <p:attrNameLst>
                                          <p:attrName>style.visibility</p:attrName>
                                        </p:attrNameLst>
                                      </p:cBhvr>
                                      <p:to>
                                        <p:strVal val="visible"/>
                                      </p:to>
                                    </p:set>
                                  </p:childTnLst>
                                </p:cTn>
                              </p:par>
                              <p:par>
                                <p:cTn id="111" presetID="1" presetClass="exit" presetSubtype="0" fill="hold" grpId="1" nodeType="withEffect">
                                  <p:stCondLst>
                                    <p:cond delay="4500"/>
                                  </p:stCondLst>
                                  <p:childTnLst>
                                    <p:set>
                                      <p:cBhvr>
                                        <p:cTn id="112" dur="1" fill="hold">
                                          <p:stCondLst>
                                            <p:cond delay="0"/>
                                          </p:stCondLst>
                                        </p:cTn>
                                        <p:tgtEl>
                                          <p:spTgt spid="277"/>
                                        </p:tgtEl>
                                        <p:attrNameLst>
                                          <p:attrName>style.visibility</p:attrName>
                                        </p:attrNameLst>
                                      </p:cBhvr>
                                      <p:to>
                                        <p:strVal val="hidden"/>
                                      </p:to>
                                    </p:set>
                                  </p:childTnLst>
                                </p:cTn>
                              </p:par>
                              <p:par>
                                <p:cTn id="113" presetID="1" presetClass="entr" presetSubtype="0" fill="hold" grpId="0" nodeType="withEffect">
                                  <p:stCondLst>
                                    <p:cond delay="4500"/>
                                  </p:stCondLst>
                                  <p:childTnLst>
                                    <p:set>
                                      <p:cBhvr>
                                        <p:cTn id="114" dur="1" fill="hold">
                                          <p:stCondLst>
                                            <p:cond delay="0"/>
                                          </p:stCondLst>
                                        </p:cTn>
                                        <p:tgtEl>
                                          <p:spTgt spid="287"/>
                                        </p:tgtEl>
                                        <p:attrNameLst>
                                          <p:attrName>style.visibility</p:attrName>
                                        </p:attrNameLst>
                                      </p:cBhvr>
                                      <p:to>
                                        <p:strVal val="visible"/>
                                      </p:to>
                                    </p:set>
                                  </p:childTnLst>
                                </p:cTn>
                              </p:par>
                              <p:par>
                                <p:cTn id="115" presetID="1" presetClass="exit" presetSubtype="0" fill="hold" grpId="1" nodeType="withEffect">
                                  <p:stCondLst>
                                    <p:cond delay="4750"/>
                                  </p:stCondLst>
                                  <p:childTnLst>
                                    <p:set>
                                      <p:cBhvr>
                                        <p:cTn id="116" dur="1" fill="hold">
                                          <p:stCondLst>
                                            <p:cond delay="0"/>
                                          </p:stCondLst>
                                        </p:cTn>
                                        <p:tgtEl>
                                          <p:spTgt spid="279"/>
                                        </p:tgtEl>
                                        <p:attrNameLst>
                                          <p:attrName>style.visibility</p:attrName>
                                        </p:attrNameLst>
                                      </p:cBhvr>
                                      <p:to>
                                        <p:strVal val="hidden"/>
                                      </p:to>
                                    </p:set>
                                  </p:childTnLst>
                                </p:cTn>
                              </p:par>
                              <p:par>
                                <p:cTn id="117" presetID="1" presetClass="entr" presetSubtype="0" fill="hold" grpId="0" nodeType="withEffect">
                                  <p:stCondLst>
                                    <p:cond delay="4750"/>
                                  </p:stCondLst>
                                  <p:childTnLst>
                                    <p:set>
                                      <p:cBhvr>
                                        <p:cTn id="118" dur="1" fill="hold">
                                          <p:stCondLst>
                                            <p:cond delay="0"/>
                                          </p:stCondLst>
                                        </p:cTn>
                                        <p:tgtEl>
                                          <p:spTgt spid="289"/>
                                        </p:tgtEl>
                                        <p:attrNameLst>
                                          <p:attrName>style.visibility</p:attrName>
                                        </p:attrNameLst>
                                      </p:cBhvr>
                                      <p:to>
                                        <p:strVal val="visible"/>
                                      </p:to>
                                    </p:set>
                                  </p:childTnLst>
                                </p:cTn>
                              </p:par>
                              <p:par>
                                <p:cTn id="119" presetID="1" presetClass="exit" presetSubtype="0" fill="hold" grpId="1" nodeType="withEffect">
                                  <p:stCondLst>
                                    <p:cond delay="5000"/>
                                  </p:stCondLst>
                                  <p:childTnLst>
                                    <p:set>
                                      <p:cBhvr>
                                        <p:cTn id="120" dur="1" fill="hold">
                                          <p:stCondLst>
                                            <p:cond delay="0"/>
                                          </p:stCondLst>
                                        </p:cTn>
                                        <p:tgtEl>
                                          <p:spTgt spid="281"/>
                                        </p:tgtEl>
                                        <p:attrNameLst>
                                          <p:attrName>style.visibility</p:attrName>
                                        </p:attrNameLst>
                                      </p:cBhvr>
                                      <p:to>
                                        <p:strVal val="hidden"/>
                                      </p:to>
                                    </p:set>
                                  </p:childTnLst>
                                </p:cTn>
                              </p:par>
                              <p:par>
                                <p:cTn id="121" presetID="1" presetClass="entr" presetSubtype="0" fill="hold" grpId="0" nodeType="withEffect">
                                  <p:stCondLst>
                                    <p:cond delay="5000"/>
                                  </p:stCondLst>
                                  <p:childTnLst>
                                    <p:set>
                                      <p:cBhvr>
                                        <p:cTn id="122" dur="1" fill="hold">
                                          <p:stCondLst>
                                            <p:cond delay="0"/>
                                          </p:stCondLst>
                                        </p:cTn>
                                        <p:tgtEl>
                                          <p:spTgt spid="291"/>
                                        </p:tgtEl>
                                        <p:attrNameLst>
                                          <p:attrName>style.visibility</p:attrName>
                                        </p:attrNameLst>
                                      </p:cBhvr>
                                      <p:to>
                                        <p:strVal val="visible"/>
                                      </p:to>
                                    </p:set>
                                  </p:childTnLst>
                                </p:cTn>
                              </p:par>
                              <p:par>
                                <p:cTn id="123" presetID="1" presetClass="exit" presetSubtype="0" fill="hold" grpId="1" nodeType="withEffect">
                                  <p:stCondLst>
                                    <p:cond delay="5250"/>
                                  </p:stCondLst>
                                  <p:childTnLst>
                                    <p:set>
                                      <p:cBhvr>
                                        <p:cTn id="124" dur="1" fill="hold">
                                          <p:stCondLst>
                                            <p:cond delay="0"/>
                                          </p:stCondLst>
                                        </p:cTn>
                                        <p:tgtEl>
                                          <p:spTgt spid="283"/>
                                        </p:tgtEl>
                                        <p:attrNameLst>
                                          <p:attrName>style.visibility</p:attrName>
                                        </p:attrNameLst>
                                      </p:cBhvr>
                                      <p:to>
                                        <p:strVal val="hidden"/>
                                      </p:to>
                                    </p:set>
                                  </p:childTnLst>
                                </p:cTn>
                              </p:par>
                              <p:par>
                                <p:cTn id="125" presetID="10" presetClass="entr" presetSubtype="0" fill="hold" grpId="0" nodeType="withEffect">
                                  <p:stCondLst>
                                    <p:cond delay="5250"/>
                                  </p:stCondLst>
                                  <p:childTnLst>
                                    <p:set>
                                      <p:cBhvr>
                                        <p:cTn id="126" dur="1" fill="hold">
                                          <p:stCondLst>
                                            <p:cond delay="0"/>
                                          </p:stCondLst>
                                        </p:cTn>
                                        <p:tgtEl>
                                          <p:spTgt spid="135"/>
                                        </p:tgtEl>
                                        <p:attrNameLst>
                                          <p:attrName>style.visibility</p:attrName>
                                        </p:attrNameLst>
                                      </p:cBhvr>
                                      <p:to>
                                        <p:strVal val="visible"/>
                                      </p:to>
                                    </p:set>
                                    <p:animEffect transition="in" filter="fade">
                                      <p:cBhvr>
                                        <p:cTn id="127" dur="100"/>
                                        <p:tgtEl>
                                          <p:spTgt spid="135"/>
                                        </p:tgtEl>
                                      </p:cBhvr>
                                    </p:animEffect>
                                  </p:childTnLst>
                                </p:cTn>
                              </p:par>
                              <p:par>
                                <p:cTn id="128" presetID="10" presetClass="entr" presetSubtype="0" fill="hold" nodeType="withEffect">
                                  <p:stCondLst>
                                    <p:cond delay="5250"/>
                                  </p:stCondLst>
                                  <p:childTnLst>
                                    <p:set>
                                      <p:cBhvr>
                                        <p:cTn id="129" dur="1" fill="hold">
                                          <p:stCondLst>
                                            <p:cond delay="0"/>
                                          </p:stCondLst>
                                        </p:cTn>
                                        <p:tgtEl>
                                          <p:spTgt spid="8"/>
                                        </p:tgtEl>
                                        <p:attrNameLst>
                                          <p:attrName>style.visibility</p:attrName>
                                        </p:attrNameLst>
                                      </p:cBhvr>
                                      <p:to>
                                        <p:strVal val="visible"/>
                                      </p:to>
                                    </p:set>
                                    <p:animEffect transition="in" filter="fade">
                                      <p:cBhvr>
                                        <p:cTn id="130" dur="100"/>
                                        <p:tgtEl>
                                          <p:spTgt spid="8"/>
                                        </p:tgtEl>
                                      </p:cBhvr>
                                    </p:animEffect>
                                  </p:childTnLst>
                                </p:cTn>
                              </p:par>
                              <p:par>
                                <p:cTn id="131" presetID="1" presetClass="entr" presetSubtype="0" fill="hold" grpId="0" nodeType="withEffect">
                                  <p:stCondLst>
                                    <p:cond delay="5250"/>
                                  </p:stCondLst>
                                  <p:childTnLst>
                                    <p:set>
                                      <p:cBhvr>
                                        <p:cTn id="132" dur="1" fill="hold">
                                          <p:stCondLst>
                                            <p:cond delay="0"/>
                                          </p:stCondLst>
                                        </p:cTn>
                                        <p:tgtEl>
                                          <p:spTgt spid="293"/>
                                        </p:tgtEl>
                                        <p:attrNameLst>
                                          <p:attrName>style.visibility</p:attrName>
                                        </p:attrNameLst>
                                      </p:cBhvr>
                                      <p:to>
                                        <p:strVal val="visible"/>
                                      </p:to>
                                    </p:set>
                                  </p:childTnLst>
                                </p:cTn>
                              </p:par>
                              <p:par>
                                <p:cTn id="133" presetID="1" presetClass="exit" presetSubtype="0" fill="hold" grpId="1" nodeType="withEffect">
                                  <p:stCondLst>
                                    <p:cond delay="5500"/>
                                  </p:stCondLst>
                                  <p:childTnLst>
                                    <p:set>
                                      <p:cBhvr>
                                        <p:cTn id="134" dur="1" fill="hold">
                                          <p:stCondLst>
                                            <p:cond delay="0"/>
                                          </p:stCondLst>
                                        </p:cTn>
                                        <p:tgtEl>
                                          <p:spTgt spid="285"/>
                                        </p:tgtEl>
                                        <p:attrNameLst>
                                          <p:attrName>style.visibility</p:attrName>
                                        </p:attrNameLst>
                                      </p:cBhvr>
                                      <p:to>
                                        <p:strVal val="hidden"/>
                                      </p:to>
                                    </p:set>
                                  </p:childTnLst>
                                </p:cTn>
                              </p:par>
                              <p:par>
                                <p:cTn id="135" presetID="1" presetClass="entr" presetSubtype="0" fill="hold" nodeType="withEffect">
                                  <p:stCondLst>
                                    <p:cond delay="5500"/>
                                  </p:stCondLst>
                                  <p:childTnLst>
                                    <p:set>
                                      <p:cBhvr>
                                        <p:cTn id="136" dur="1" fill="hold">
                                          <p:stCondLst>
                                            <p:cond delay="0"/>
                                          </p:stCondLst>
                                        </p:cTn>
                                        <p:tgtEl>
                                          <p:spTgt spid="91"/>
                                        </p:tgtEl>
                                        <p:attrNameLst>
                                          <p:attrName>style.visibility</p:attrName>
                                        </p:attrNameLst>
                                      </p:cBhvr>
                                      <p:to>
                                        <p:strVal val="visible"/>
                                      </p:to>
                                    </p:set>
                                  </p:childTnLst>
                                </p:cTn>
                              </p:par>
                              <p:par>
                                <p:cTn id="137" presetID="10" presetClass="entr" presetSubtype="0" fill="hold" nodeType="withEffect">
                                  <p:stCondLst>
                                    <p:cond delay="5500"/>
                                  </p:stCondLst>
                                  <p:childTnLst>
                                    <p:set>
                                      <p:cBhvr>
                                        <p:cTn id="138" dur="1" fill="hold">
                                          <p:stCondLst>
                                            <p:cond delay="0"/>
                                          </p:stCondLst>
                                        </p:cTn>
                                        <p:tgtEl>
                                          <p:spTgt spid="94"/>
                                        </p:tgtEl>
                                        <p:attrNameLst>
                                          <p:attrName>style.visibility</p:attrName>
                                        </p:attrNameLst>
                                      </p:cBhvr>
                                      <p:to>
                                        <p:strVal val="visible"/>
                                      </p:to>
                                    </p:set>
                                    <p:animEffect transition="in" filter="fade">
                                      <p:cBhvr>
                                        <p:cTn id="139" dur="100"/>
                                        <p:tgtEl>
                                          <p:spTgt spid="94"/>
                                        </p:tgtEl>
                                      </p:cBhvr>
                                    </p:animEffect>
                                  </p:childTnLst>
                                </p:cTn>
                              </p:par>
                              <p:par>
                                <p:cTn id="140" presetID="1" presetClass="entr" presetSubtype="0" fill="hold" grpId="0" nodeType="withEffect">
                                  <p:stCondLst>
                                    <p:cond delay="5500"/>
                                  </p:stCondLst>
                                  <p:childTnLst>
                                    <p:set>
                                      <p:cBhvr>
                                        <p:cTn id="141" dur="1" fill="hold">
                                          <p:stCondLst>
                                            <p:cond delay="0"/>
                                          </p:stCondLst>
                                        </p:cTn>
                                        <p:tgtEl>
                                          <p:spTgt spid="295"/>
                                        </p:tgtEl>
                                        <p:attrNameLst>
                                          <p:attrName>style.visibility</p:attrName>
                                        </p:attrNameLst>
                                      </p:cBhvr>
                                      <p:to>
                                        <p:strVal val="visible"/>
                                      </p:to>
                                    </p:set>
                                  </p:childTnLst>
                                </p:cTn>
                              </p:par>
                              <p:par>
                                <p:cTn id="142" presetID="1" presetClass="exit" presetSubtype="0" fill="hold" grpId="1" nodeType="withEffect">
                                  <p:stCondLst>
                                    <p:cond delay="5750"/>
                                  </p:stCondLst>
                                  <p:childTnLst>
                                    <p:set>
                                      <p:cBhvr>
                                        <p:cTn id="143" dur="1" fill="hold">
                                          <p:stCondLst>
                                            <p:cond delay="0"/>
                                          </p:stCondLst>
                                        </p:cTn>
                                        <p:tgtEl>
                                          <p:spTgt spid="287"/>
                                        </p:tgtEl>
                                        <p:attrNameLst>
                                          <p:attrName>style.visibility</p:attrName>
                                        </p:attrNameLst>
                                      </p:cBhvr>
                                      <p:to>
                                        <p:strVal val="hidden"/>
                                      </p:to>
                                    </p:set>
                                  </p:childTnLst>
                                </p:cTn>
                              </p:par>
                              <p:par>
                                <p:cTn id="144" presetID="1" presetClass="entr" presetSubtype="0" fill="hold" nodeType="withEffect">
                                  <p:stCondLst>
                                    <p:cond delay="5750"/>
                                  </p:stCondLst>
                                  <p:childTnLst>
                                    <p:set>
                                      <p:cBhvr>
                                        <p:cTn id="145" dur="1" fill="hold">
                                          <p:stCondLst>
                                            <p:cond delay="0"/>
                                          </p:stCondLst>
                                        </p:cTn>
                                        <p:tgtEl>
                                          <p:spTgt spid="143"/>
                                        </p:tgtEl>
                                        <p:attrNameLst>
                                          <p:attrName>style.visibility</p:attrName>
                                        </p:attrNameLst>
                                      </p:cBhvr>
                                      <p:to>
                                        <p:strVal val="visible"/>
                                      </p:to>
                                    </p:set>
                                  </p:childTnLst>
                                </p:cTn>
                              </p:par>
                              <p:par>
                                <p:cTn id="146" presetID="10" presetClass="entr" presetSubtype="0" fill="hold" nodeType="withEffect">
                                  <p:stCondLst>
                                    <p:cond delay="5750"/>
                                  </p:stCondLst>
                                  <p:childTnLst>
                                    <p:set>
                                      <p:cBhvr>
                                        <p:cTn id="147" dur="1" fill="hold">
                                          <p:stCondLst>
                                            <p:cond delay="0"/>
                                          </p:stCondLst>
                                        </p:cTn>
                                        <p:tgtEl>
                                          <p:spTgt spid="95"/>
                                        </p:tgtEl>
                                        <p:attrNameLst>
                                          <p:attrName>style.visibility</p:attrName>
                                        </p:attrNameLst>
                                      </p:cBhvr>
                                      <p:to>
                                        <p:strVal val="visible"/>
                                      </p:to>
                                    </p:set>
                                    <p:animEffect transition="in" filter="fade">
                                      <p:cBhvr>
                                        <p:cTn id="148" dur="100"/>
                                        <p:tgtEl>
                                          <p:spTgt spid="95"/>
                                        </p:tgtEl>
                                      </p:cBhvr>
                                    </p:animEffect>
                                  </p:childTnLst>
                                </p:cTn>
                              </p:par>
                              <p:par>
                                <p:cTn id="149" presetID="1" presetClass="exit" presetSubtype="0" fill="hold" grpId="1" nodeType="withEffect">
                                  <p:stCondLst>
                                    <p:cond delay="6000"/>
                                  </p:stCondLst>
                                  <p:childTnLst>
                                    <p:set>
                                      <p:cBhvr>
                                        <p:cTn id="150" dur="1" fill="hold">
                                          <p:stCondLst>
                                            <p:cond delay="0"/>
                                          </p:stCondLst>
                                        </p:cTn>
                                        <p:tgtEl>
                                          <p:spTgt spid="289"/>
                                        </p:tgtEl>
                                        <p:attrNameLst>
                                          <p:attrName>style.visibility</p:attrName>
                                        </p:attrNameLst>
                                      </p:cBhvr>
                                      <p:to>
                                        <p:strVal val="hidden"/>
                                      </p:to>
                                    </p:set>
                                  </p:childTnLst>
                                </p:cTn>
                              </p:par>
                              <p:par>
                                <p:cTn id="151" presetID="1" presetClass="entr" presetSubtype="0" fill="hold" nodeType="withEffect">
                                  <p:stCondLst>
                                    <p:cond delay="6000"/>
                                  </p:stCondLst>
                                  <p:childTnLst>
                                    <p:set>
                                      <p:cBhvr>
                                        <p:cTn id="152" dur="1" fill="hold">
                                          <p:stCondLst>
                                            <p:cond delay="0"/>
                                          </p:stCondLst>
                                        </p:cTn>
                                        <p:tgtEl>
                                          <p:spTgt spid="101"/>
                                        </p:tgtEl>
                                        <p:attrNameLst>
                                          <p:attrName>style.visibility</p:attrName>
                                        </p:attrNameLst>
                                      </p:cBhvr>
                                      <p:to>
                                        <p:strVal val="visible"/>
                                      </p:to>
                                    </p:set>
                                  </p:childTnLst>
                                </p:cTn>
                              </p:par>
                              <p:par>
                                <p:cTn id="153" presetID="10" presetClass="entr" presetSubtype="0" fill="hold" nodeType="withEffect">
                                  <p:stCondLst>
                                    <p:cond delay="6000"/>
                                  </p:stCondLst>
                                  <p:childTnLst>
                                    <p:set>
                                      <p:cBhvr>
                                        <p:cTn id="154" dur="1" fill="hold">
                                          <p:stCondLst>
                                            <p:cond delay="0"/>
                                          </p:stCondLst>
                                        </p:cTn>
                                        <p:tgtEl>
                                          <p:spTgt spid="96"/>
                                        </p:tgtEl>
                                        <p:attrNameLst>
                                          <p:attrName>style.visibility</p:attrName>
                                        </p:attrNameLst>
                                      </p:cBhvr>
                                      <p:to>
                                        <p:strVal val="visible"/>
                                      </p:to>
                                    </p:set>
                                    <p:animEffect transition="in" filter="fade">
                                      <p:cBhvr>
                                        <p:cTn id="155" dur="100"/>
                                        <p:tgtEl>
                                          <p:spTgt spid="96"/>
                                        </p:tgtEl>
                                      </p:cBhvr>
                                    </p:animEffect>
                                  </p:childTnLst>
                                </p:cTn>
                              </p:par>
                              <p:par>
                                <p:cTn id="156" presetID="1" presetClass="exit" presetSubtype="0" fill="hold" grpId="1" nodeType="withEffect">
                                  <p:stCondLst>
                                    <p:cond delay="6250"/>
                                  </p:stCondLst>
                                  <p:childTnLst>
                                    <p:set>
                                      <p:cBhvr>
                                        <p:cTn id="157" dur="1" fill="hold">
                                          <p:stCondLst>
                                            <p:cond delay="0"/>
                                          </p:stCondLst>
                                        </p:cTn>
                                        <p:tgtEl>
                                          <p:spTgt spid="291"/>
                                        </p:tgtEl>
                                        <p:attrNameLst>
                                          <p:attrName>style.visibility</p:attrName>
                                        </p:attrNameLst>
                                      </p:cBhvr>
                                      <p:to>
                                        <p:strVal val="hidden"/>
                                      </p:to>
                                    </p:set>
                                  </p:childTnLst>
                                </p:cTn>
                              </p:par>
                              <p:par>
                                <p:cTn id="158" presetID="1" presetClass="entr" presetSubtype="0" fill="hold" nodeType="withEffect">
                                  <p:stCondLst>
                                    <p:cond delay="6250"/>
                                  </p:stCondLst>
                                  <p:childTnLst>
                                    <p:set>
                                      <p:cBhvr>
                                        <p:cTn id="159" dur="1" fill="hold">
                                          <p:stCondLst>
                                            <p:cond delay="0"/>
                                          </p:stCondLst>
                                        </p:cTn>
                                        <p:tgtEl>
                                          <p:spTgt spid="124"/>
                                        </p:tgtEl>
                                        <p:attrNameLst>
                                          <p:attrName>style.visibility</p:attrName>
                                        </p:attrNameLst>
                                      </p:cBhvr>
                                      <p:to>
                                        <p:strVal val="visible"/>
                                      </p:to>
                                    </p:set>
                                  </p:childTnLst>
                                </p:cTn>
                              </p:par>
                              <p:par>
                                <p:cTn id="160" presetID="10" presetClass="entr" presetSubtype="0" fill="hold" nodeType="withEffect">
                                  <p:stCondLst>
                                    <p:cond delay="6250"/>
                                  </p:stCondLst>
                                  <p:childTnLst>
                                    <p:set>
                                      <p:cBhvr>
                                        <p:cTn id="161" dur="1" fill="hold">
                                          <p:stCondLst>
                                            <p:cond delay="0"/>
                                          </p:stCondLst>
                                        </p:cTn>
                                        <p:tgtEl>
                                          <p:spTgt spid="97"/>
                                        </p:tgtEl>
                                        <p:attrNameLst>
                                          <p:attrName>style.visibility</p:attrName>
                                        </p:attrNameLst>
                                      </p:cBhvr>
                                      <p:to>
                                        <p:strVal val="visible"/>
                                      </p:to>
                                    </p:set>
                                    <p:animEffect transition="in" filter="fade">
                                      <p:cBhvr>
                                        <p:cTn id="162" dur="100"/>
                                        <p:tgtEl>
                                          <p:spTgt spid="97"/>
                                        </p:tgtEl>
                                      </p:cBhvr>
                                    </p:animEffect>
                                  </p:childTnLst>
                                </p:cTn>
                              </p:par>
                              <p:par>
                                <p:cTn id="163" presetID="1" presetClass="exit" presetSubtype="0" fill="hold" grpId="1" nodeType="withEffect">
                                  <p:stCondLst>
                                    <p:cond delay="6500"/>
                                  </p:stCondLst>
                                  <p:childTnLst>
                                    <p:set>
                                      <p:cBhvr>
                                        <p:cTn id="164" dur="1" fill="hold">
                                          <p:stCondLst>
                                            <p:cond delay="0"/>
                                          </p:stCondLst>
                                        </p:cTn>
                                        <p:tgtEl>
                                          <p:spTgt spid="293"/>
                                        </p:tgtEl>
                                        <p:attrNameLst>
                                          <p:attrName>style.visibility</p:attrName>
                                        </p:attrNameLst>
                                      </p:cBhvr>
                                      <p:to>
                                        <p:strVal val="hidden"/>
                                      </p:to>
                                    </p:set>
                                  </p:childTnLst>
                                </p:cTn>
                              </p:par>
                              <p:par>
                                <p:cTn id="165" presetID="1" presetClass="exit" presetSubtype="0" fill="hold" grpId="1" nodeType="withEffect">
                                  <p:stCondLst>
                                    <p:cond delay="6750"/>
                                  </p:stCondLst>
                                  <p:childTnLst>
                                    <p:set>
                                      <p:cBhvr>
                                        <p:cTn id="166" dur="1" fill="hold">
                                          <p:stCondLst>
                                            <p:cond delay="0"/>
                                          </p:stCondLst>
                                        </p:cTn>
                                        <p:tgtEl>
                                          <p:spTgt spid="295"/>
                                        </p:tgtEl>
                                        <p:attrNameLst>
                                          <p:attrName>style.visibility</p:attrName>
                                        </p:attrNameLst>
                                      </p:cBhvr>
                                      <p:to>
                                        <p:strVal val="hidden"/>
                                      </p:to>
                                    </p:set>
                                  </p:childTnLst>
                                </p:cTn>
                              </p:par>
                            </p:childTnLst>
                          </p:cTn>
                        </p:par>
                      </p:childTnLst>
                    </p:cTn>
                  </p:par>
                  <p:par>
                    <p:cTn id="167" fill="hold">
                      <p:stCondLst>
                        <p:cond delay="indefinite"/>
                      </p:stCondLst>
                      <p:childTnLst>
                        <p:par>
                          <p:cTn id="168" fill="hold">
                            <p:stCondLst>
                              <p:cond delay="0"/>
                            </p:stCondLst>
                            <p:childTnLst>
                              <p:par>
                                <p:cTn id="169" presetID="22" presetClass="entr" presetSubtype="4" fill="hold" nodeType="clickEffect">
                                  <p:stCondLst>
                                    <p:cond delay="0"/>
                                  </p:stCondLst>
                                  <p:childTnLst>
                                    <p:set>
                                      <p:cBhvr>
                                        <p:cTn id="170" dur="1" fill="hold">
                                          <p:stCondLst>
                                            <p:cond delay="0"/>
                                          </p:stCondLst>
                                        </p:cTn>
                                        <p:tgtEl>
                                          <p:spTgt spid="17"/>
                                        </p:tgtEl>
                                        <p:attrNameLst>
                                          <p:attrName>style.visibility</p:attrName>
                                        </p:attrNameLst>
                                      </p:cBhvr>
                                      <p:to>
                                        <p:strVal val="visible"/>
                                      </p:to>
                                    </p:set>
                                    <p:animEffect transition="in" filter="wipe(down)">
                                      <p:cBhvr>
                                        <p:cTn id="171" dur="500"/>
                                        <p:tgtEl>
                                          <p:spTgt spid="17"/>
                                        </p:tgtEl>
                                      </p:cBhvr>
                                    </p:animEffect>
                                  </p:childTnLst>
                                </p:cTn>
                              </p:par>
                            </p:childTnLst>
                          </p:cTn>
                        </p:par>
                        <p:par>
                          <p:cTn id="172" fill="hold">
                            <p:stCondLst>
                              <p:cond delay="500"/>
                            </p:stCondLst>
                            <p:childTnLst>
                              <p:par>
                                <p:cTn id="173" presetID="10" presetClass="entr" presetSubtype="0" fill="hold" grpId="0" nodeType="afterEffect">
                                  <p:stCondLst>
                                    <p:cond delay="0"/>
                                  </p:stCondLst>
                                  <p:childTnLst>
                                    <p:set>
                                      <p:cBhvr>
                                        <p:cTn id="174" dur="1" fill="hold">
                                          <p:stCondLst>
                                            <p:cond delay="0"/>
                                          </p:stCondLst>
                                        </p:cTn>
                                        <p:tgtEl>
                                          <p:spTgt spid="107"/>
                                        </p:tgtEl>
                                        <p:attrNameLst>
                                          <p:attrName>style.visibility</p:attrName>
                                        </p:attrNameLst>
                                      </p:cBhvr>
                                      <p:to>
                                        <p:strVal val="visible"/>
                                      </p:to>
                                    </p:set>
                                    <p:animEffect transition="in" filter="fade">
                                      <p:cBhvr>
                                        <p:cTn id="175" dur="500"/>
                                        <p:tgtEl>
                                          <p:spTgt spid="107"/>
                                        </p:tgtEl>
                                      </p:cBhvr>
                                    </p:animEffect>
                                  </p:childTnLst>
                                </p:cTn>
                              </p:par>
                            </p:childTnLst>
                          </p:cTn>
                        </p:par>
                      </p:childTnLst>
                    </p:cTn>
                  </p:par>
                  <p:par>
                    <p:cTn id="176" fill="hold">
                      <p:stCondLst>
                        <p:cond delay="indefinite"/>
                      </p:stCondLst>
                      <p:childTnLst>
                        <p:par>
                          <p:cTn id="177" fill="hold">
                            <p:stCondLst>
                              <p:cond delay="0"/>
                            </p:stCondLst>
                            <p:childTnLst>
                              <p:par>
                                <p:cTn id="178" presetID="10" presetClass="entr" presetSubtype="0" fill="hold" nodeType="clickEffect">
                                  <p:stCondLst>
                                    <p:cond delay="0"/>
                                  </p:stCondLst>
                                  <p:childTnLst>
                                    <p:set>
                                      <p:cBhvr>
                                        <p:cTn id="179" dur="1" fill="hold">
                                          <p:stCondLst>
                                            <p:cond delay="0"/>
                                          </p:stCondLst>
                                        </p:cTn>
                                        <p:tgtEl>
                                          <p:spTgt spid="136"/>
                                        </p:tgtEl>
                                        <p:attrNameLst>
                                          <p:attrName>style.visibility</p:attrName>
                                        </p:attrNameLst>
                                      </p:cBhvr>
                                      <p:to>
                                        <p:strVal val="visible"/>
                                      </p:to>
                                    </p:set>
                                    <p:animEffect transition="in" filter="fade">
                                      <p:cBhvr>
                                        <p:cTn id="180" dur="500"/>
                                        <p:tgtEl>
                                          <p:spTgt spid="136"/>
                                        </p:tgtEl>
                                      </p:cBhvr>
                                    </p:animEffect>
                                  </p:childTnLst>
                                </p:cTn>
                              </p:par>
                            </p:childTnLst>
                          </p:cTn>
                        </p:par>
                        <p:par>
                          <p:cTn id="181" fill="hold">
                            <p:stCondLst>
                              <p:cond delay="500"/>
                            </p:stCondLst>
                            <p:childTnLst>
                              <p:par>
                                <p:cTn id="182" presetID="10" presetClass="entr" presetSubtype="0" fill="hold" nodeType="afterEffect">
                                  <p:stCondLst>
                                    <p:cond delay="0"/>
                                  </p:stCondLst>
                                  <p:childTnLst>
                                    <p:set>
                                      <p:cBhvr>
                                        <p:cTn id="183" dur="1" fill="hold">
                                          <p:stCondLst>
                                            <p:cond delay="0"/>
                                          </p:stCondLst>
                                        </p:cTn>
                                        <p:tgtEl>
                                          <p:spTgt spid="103"/>
                                        </p:tgtEl>
                                        <p:attrNameLst>
                                          <p:attrName>style.visibility</p:attrName>
                                        </p:attrNameLst>
                                      </p:cBhvr>
                                      <p:to>
                                        <p:strVal val="visible"/>
                                      </p:to>
                                    </p:set>
                                    <p:animEffect transition="in" filter="fade">
                                      <p:cBhvr>
                                        <p:cTn id="184" dur="500"/>
                                        <p:tgtEl>
                                          <p:spTgt spid="103"/>
                                        </p:tgtEl>
                                      </p:cBhvr>
                                    </p:animEffect>
                                  </p:childTnLst>
                                </p:cTn>
                              </p:par>
                              <p:par>
                                <p:cTn id="185" presetID="10" presetClass="entr" presetSubtype="0" fill="hold" grpId="0" nodeType="withEffect">
                                  <p:stCondLst>
                                    <p:cond delay="0"/>
                                  </p:stCondLst>
                                  <p:childTnLst>
                                    <p:set>
                                      <p:cBhvr>
                                        <p:cTn id="186" dur="1" fill="hold">
                                          <p:stCondLst>
                                            <p:cond delay="0"/>
                                          </p:stCondLst>
                                        </p:cTn>
                                        <p:tgtEl>
                                          <p:spTgt spid="128"/>
                                        </p:tgtEl>
                                        <p:attrNameLst>
                                          <p:attrName>style.visibility</p:attrName>
                                        </p:attrNameLst>
                                      </p:cBhvr>
                                      <p:to>
                                        <p:strVal val="visible"/>
                                      </p:to>
                                    </p:set>
                                    <p:animEffect transition="in" filter="fade">
                                      <p:cBhvr>
                                        <p:cTn id="187" dur="500"/>
                                        <p:tgtEl>
                                          <p:spTgt spid="128"/>
                                        </p:tgtEl>
                                      </p:cBhvr>
                                    </p:animEffect>
                                  </p:childTnLst>
                                </p:cTn>
                              </p:par>
                            </p:childTnLst>
                          </p:cTn>
                        </p:par>
                        <p:par>
                          <p:cTn id="188" fill="hold">
                            <p:stCondLst>
                              <p:cond delay="1000"/>
                            </p:stCondLst>
                            <p:childTnLst>
                              <p:par>
                                <p:cTn id="189" presetID="10" presetClass="entr" presetSubtype="0" fill="hold" grpId="0" nodeType="afterEffect">
                                  <p:stCondLst>
                                    <p:cond delay="0"/>
                                  </p:stCondLst>
                                  <p:childTnLst>
                                    <p:set>
                                      <p:cBhvr>
                                        <p:cTn id="190" dur="1" fill="hold">
                                          <p:stCondLst>
                                            <p:cond delay="0"/>
                                          </p:stCondLst>
                                        </p:cTn>
                                        <p:tgtEl>
                                          <p:spTgt spid="129"/>
                                        </p:tgtEl>
                                        <p:attrNameLst>
                                          <p:attrName>style.visibility</p:attrName>
                                        </p:attrNameLst>
                                      </p:cBhvr>
                                      <p:to>
                                        <p:strVal val="visible"/>
                                      </p:to>
                                    </p:set>
                                    <p:animEffect transition="in" filter="fade">
                                      <p:cBhvr>
                                        <p:cTn id="191" dur="500"/>
                                        <p:tgtEl>
                                          <p:spTgt spid="129"/>
                                        </p:tgtEl>
                                      </p:cBhvr>
                                    </p:animEffect>
                                  </p:childTnLst>
                                </p:cTn>
                              </p:par>
                              <p:par>
                                <p:cTn id="192" presetID="10" presetClass="entr" presetSubtype="0" fill="hold" grpId="0" nodeType="withEffect">
                                  <p:stCondLst>
                                    <p:cond delay="0"/>
                                  </p:stCondLst>
                                  <p:childTnLst>
                                    <p:set>
                                      <p:cBhvr>
                                        <p:cTn id="193" dur="1" fill="hold">
                                          <p:stCondLst>
                                            <p:cond delay="0"/>
                                          </p:stCondLst>
                                        </p:cTn>
                                        <p:tgtEl>
                                          <p:spTgt spid="130"/>
                                        </p:tgtEl>
                                        <p:attrNameLst>
                                          <p:attrName>style.visibility</p:attrName>
                                        </p:attrNameLst>
                                      </p:cBhvr>
                                      <p:to>
                                        <p:strVal val="visible"/>
                                      </p:to>
                                    </p:set>
                                    <p:animEffect transition="in" filter="fade">
                                      <p:cBhvr>
                                        <p:cTn id="194" dur="500"/>
                                        <p:tgtEl>
                                          <p:spTgt spid="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animBg="1"/>
      <p:bldP spid="275" grpId="0" animBg="1"/>
      <p:bldP spid="275" grpId="1" animBg="1"/>
      <p:bldP spid="277" grpId="0" animBg="1"/>
      <p:bldP spid="277" grpId="1" animBg="1"/>
      <p:bldP spid="279" grpId="0" animBg="1"/>
      <p:bldP spid="279" grpId="1" animBg="1"/>
      <p:bldP spid="281" grpId="0" animBg="1"/>
      <p:bldP spid="281" grpId="1" animBg="1"/>
      <p:bldP spid="283" grpId="0" animBg="1"/>
      <p:bldP spid="283" grpId="1" animBg="1"/>
      <p:bldP spid="285" grpId="0" animBg="1"/>
      <p:bldP spid="285" grpId="1" animBg="1"/>
      <p:bldP spid="287" grpId="0" animBg="1"/>
      <p:bldP spid="287" grpId="1" animBg="1"/>
      <p:bldP spid="289" grpId="0" animBg="1"/>
      <p:bldP spid="289" grpId="1" animBg="1"/>
      <p:bldP spid="291" grpId="0" animBg="1"/>
      <p:bldP spid="291" grpId="1" animBg="1"/>
      <p:bldP spid="293" grpId="0" animBg="1"/>
      <p:bldP spid="293" grpId="1" animBg="1"/>
      <p:bldP spid="295" grpId="0" animBg="1"/>
      <p:bldP spid="295" grpId="1" animBg="1"/>
      <p:bldP spid="306" grpId="0" animBg="1"/>
      <p:bldP spid="306" grpId="1" animBg="1"/>
      <p:bldP spid="26" grpId="0" animBg="1"/>
      <p:bldP spid="80" grpId="0"/>
      <p:bldP spid="107" grpId="0"/>
      <p:bldP spid="127" grpId="0"/>
      <p:bldP spid="128" grpId="0"/>
      <p:bldP spid="129" grpId="0" animBg="1"/>
      <p:bldP spid="13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 name="Group 87"/>
          <p:cNvGrpSpPr/>
          <p:nvPr/>
        </p:nvGrpSpPr>
        <p:grpSpPr>
          <a:xfrm>
            <a:off x="7946136" y="2670048"/>
            <a:ext cx="685800" cy="523494"/>
            <a:chOff x="5001768" y="2560320"/>
            <a:chExt cx="685800" cy="523494"/>
          </a:xfrm>
        </p:grpSpPr>
        <p:sp>
          <p:nvSpPr>
            <p:cNvPr id="89" name="Rectangle 88"/>
            <p:cNvSpPr>
              <a:spLocks noChangeAspect="1"/>
            </p:cNvSpPr>
            <p:nvPr/>
          </p:nvSpPr>
          <p:spPr>
            <a:xfrm>
              <a:off x="5001768" y="2569464"/>
              <a:ext cx="685800" cy="514350"/>
            </a:xfrm>
            <a:prstGeom prst="rect">
              <a:avLst/>
            </a:prstGeom>
            <a:solidFill>
              <a:schemeClr val="tx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90" name="Picture 8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9296" y="2560320"/>
              <a:ext cx="653442" cy="512064"/>
            </a:xfrm>
            <a:prstGeom prst="rect">
              <a:avLst/>
            </a:prstGeom>
            <a:ln w="12700">
              <a:noFill/>
            </a:ln>
          </p:spPr>
        </p:pic>
      </p:grpSp>
      <p:sp>
        <p:nvSpPr>
          <p:cNvPr id="157" name="Rectangle 156"/>
          <p:cNvSpPr/>
          <p:nvPr/>
        </p:nvSpPr>
        <p:spPr>
          <a:xfrm>
            <a:off x="7946136" y="2670807"/>
            <a:ext cx="684641" cy="521208"/>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91" name="Group 90"/>
          <p:cNvGrpSpPr/>
          <p:nvPr/>
        </p:nvGrpSpPr>
        <p:grpSpPr>
          <a:xfrm>
            <a:off x="7946136" y="3255264"/>
            <a:ext cx="685800" cy="523494"/>
            <a:chOff x="5001768" y="2560320"/>
            <a:chExt cx="685800" cy="523494"/>
          </a:xfrm>
        </p:grpSpPr>
        <p:sp>
          <p:nvSpPr>
            <p:cNvPr id="92" name="Rectangle 91"/>
            <p:cNvSpPr>
              <a:spLocks noChangeAspect="1"/>
            </p:cNvSpPr>
            <p:nvPr/>
          </p:nvSpPr>
          <p:spPr>
            <a:xfrm>
              <a:off x="5001768" y="2569464"/>
              <a:ext cx="685800" cy="514350"/>
            </a:xfrm>
            <a:prstGeom prst="rect">
              <a:avLst/>
            </a:prstGeom>
            <a:solidFill>
              <a:schemeClr val="tx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93" name="Picture 9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19296" y="2560320"/>
              <a:ext cx="653442" cy="512064"/>
            </a:xfrm>
            <a:prstGeom prst="rect">
              <a:avLst/>
            </a:prstGeom>
            <a:ln w="12700">
              <a:noFill/>
            </a:ln>
          </p:spPr>
        </p:pic>
      </p:grpSp>
      <p:grpSp>
        <p:nvGrpSpPr>
          <p:cNvPr id="98" name="Group 97"/>
          <p:cNvGrpSpPr/>
          <p:nvPr/>
        </p:nvGrpSpPr>
        <p:grpSpPr>
          <a:xfrm>
            <a:off x="7790688" y="868680"/>
            <a:ext cx="1007235" cy="2967550"/>
            <a:chOff x="7375230" y="1097280"/>
            <a:chExt cx="1342980" cy="3980985"/>
          </a:xfrm>
        </p:grpSpPr>
        <p:cxnSp>
          <p:nvCxnSpPr>
            <p:cNvPr id="99" name="Straight Connector 98"/>
            <p:cNvCxnSpPr/>
            <p:nvPr/>
          </p:nvCxnSpPr>
          <p:spPr>
            <a:xfrm>
              <a:off x="8718210" y="1097280"/>
              <a:ext cx="0" cy="3980985"/>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7375230" y="1097280"/>
              <a:ext cx="0" cy="3980985"/>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grpSp>
      <p:sp>
        <p:nvSpPr>
          <p:cNvPr id="135" name="Rectangle 134"/>
          <p:cNvSpPr/>
          <p:nvPr/>
        </p:nvSpPr>
        <p:spPr>
          <a:xfrm>
            <a:off x="4443368" y="3147634"/>
            <a:ext cx="3533820" cy="1270630"/>
          </a:xfrm>
          <a:prstGeom prst="rect">
            <a:avLst/>
          </a:prstGeom>
          <a:solidFill>
            <a:schemeClr val="tx1"/>
          </a:solid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115" name="Group 114"/>
          <p:cNvGrpSpPr/>
          <p:nvPr/>
        </p:nvGrpSpPr>
        <p:grpSpPr>
          <a:xfrm>
            <a:off x="3648456" y="548640"/>
            <a:ext cx="1866224" cy="1064621"/>
            <a:chOff x="3648456" y="548640"/>
            <a:chExt cx="1866224" cy="1064621"/>
          </a:xfrm>
        </p:grpSpPr>
        <p:sp>
          <p:nvSpPr>
            <p:cNvPr id="124" name="Rectangle 123"/>
            <p:cNvSpPr/>
            <p:nvPr/>
          </p:nvSpPr>
          <p:spPr>
            <a:xfrm>
              <a:off x="4547573" y="698678"/>
              <a:ext cx="967107" cy="461665"/>
            </a:xfrm>
            <a:prstGeom prst="rect">
              <a:avLst/>
            </a:prstGeom>
          </p:spPr>
          <p:txBody>
            <a:bodyPr wrap="square">
              <a:spAutoFit/>
            </a:bodyPr>
            <a:lstStyle/>
            <a:p>
              <a:pPr lvl="0" algn="ctr">
                <a:spcBef>
                  <a:spcPct val="20000"/>
                </a:spcBef>
              </a:pPr>
              <a:r>
                <a:rPr lang="en-US" sz="2400" dirty="0">
                  <a:solidFill>
                    <a:schemeClr val="bg1"/>
                  </a:solidFill>
                </a:rPr>
                <a:t>scene</a:t>
              </a:r>
            </a:p>
          </p:txBody>
        </p:sp>
        <p:grpSp>
          <p:nvGrpSpPr>
            <p:cNvPr id="125" name="Group 124"/>
            <p:cNvGrpSpPr/>
            <p:nvPr/>
          </p:nvGrpSpPr>
          <p:grpSpPr>
            <a:xfrm>
              <a:off x="3648456" y="548640"/>
              <a:ext cx="795392" cy="945270"/>
              <a:chOff x="4020806" y="3012206"/>
              <a:chExt cx="795392" cy="945270"/>
            </a:xfrm>
          </p:grpSpPr>
          <p:sp>
            <p:nvSpPr>
              <p:cNvPr id="130" name="Parallelogram 129"/>
              <p:cNvSpPr/>
              <p:nvPr/>
            </p:nvSpPr>
            <p:spPr>
              <a:xfrm rot="5400000" flipV="1">
                <a:off x="3963798" y="3109249"/>
                <a:ext cx="915664" cy="769840"/>
              </a:xfrm>
              <a:prstGeom prst="parallelogram">
                <a:avLst>
                  <a:gd name="adj" fmla="val 27498"/>
                </a:avLst>
              </a:prstGeom>
              <a:solidFill>
                <a:srgbClr val="A7C4D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4" name="Picture 1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20806" y="3012206"/>
                <a:ext cx="795392" cy="945270"/>
              </a:xfrm>
              <a:prstGeom prst="rect">
                <a:avLst/>
              </a:prstGeom>
            </p:spPr>
          </p:pic>
        </p:grpSp>
        <p:pic>
          <p:nvPicPr>
            <p:cNvPr id="126" name="Picture 125"/>
            <p:cNvPicPr>
              <a:picLocks noChangeAspect="1"/>
            </p:cNvPicPr>
            <p:nvPr/>
          </p:nvPicPr>
          <p:blipFill rotWithShape="1">
            <a:blip r:embed="rId6" cstate="print">
              <a:extLst>
                <a:ext uri="{28A0092B-C50C-407E-A947-70E740481C1C}">
                  <a14:useLocalDpi xmlns:a14="http://schemas.microsoft.com/office/drawing/2010/main" val="0"/>
                </a:ext>
              </a:extLst>
            </a:blip>
            <a:srcRect l="46827"/>
            <a:stretch/>
          </p:blipFill>
          <p:spPr>
            <a:xfrm>
              <a:off x="4153452" y="889235"/>
              <a:ext cx="491279" cy="724026"/>
            </a:xfrm>
            <a:prstGeom prst="rect">
              <a:avLst/>
            </a:prstGeom>
            <a:ln w="12700">
              <a:noFill/>
            </a:ln>
          </p:spPr>
        </p:pic>
      </p:grpSp>
      <p:sp>
        <p:nvSpPr>
          <p:cNvPr id="79" name="Rectangle 78"/>
          <p:cNvSpPr>
            <a:spLocks/>
          </p:cNvSpPr>
          <p:nvPr/>
        </p:nvSpPr>
        <p:spPr>
          <a:xfrm>
            <a:off x="7946136" y="911471"/>
            <a:ext cx="685800" cy="521208"/>
          </a:xfrm>
          <a:prstGeom prst="rect">
            <a:avLst/>
          </a:prstGeom>
          <a:solidFill>
            <a:schemeClr val="tx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80" name="Group 79"/>
          <p:cNvGrpSpPr/>
          <p:nvPr/>
        </p:nvGrpSpPr>
        <p:grpSpPr>
          <a:xfrm>
            <a:off x="7946136" y="1490472"/>
            <a:ext cx="685800" cy="523494"/>
            <a:chOff x="5001768" y="2560320"/>
            <a:chExt cx="685800" cy="523494"/>
          </a:xfrm>
        </p:grpSpPr>
        <p:sp>
          <p:nvSpPr>
            <p:cNvPr id="83" name="Rectangle 82"/>
            <p:cNvSpPr>
              <a:spLocks noChangeAspect="1"/>
            </p:cNvSpPr>
            <p:nvPr/>
          </p:nvSpPr>
          <p:spPr>
            <a:xfrm>
              <a:off x="5001768" y="2569464"/>
              <a:ext cx="685800" cy="514350"/>
            </a:xfrm>
            <a:prstGeom prst="rect">
              <a:avLst/>
            </a:prstGeom>
            <a:solidFill>
              <a:schemeClr val="tx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4" name="Picture 8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19296" y="2560320"/>
              <a:ext cx="653442" cy="512064"/>
            </a:xfrm>
            <a:prstGeom prst="rect">
              <a:avLst/>
            </a:prstGeom>
            <a:ln w="12700">
              <a:noFill/>
            </a:ln>
          </p:spPr>
        </p:pic>
      </p:grpSp>
      <p:grpSp>
        <p:nvGrpSpPr>
          <p:cNvPr id="101" name="Group 100"/>
          <p:cNvGrpSpPr/>
          <p:nvPr/>
        </p:nvGrpSpPr>
        <p:grpSpPr>
          <a:xfrm>
            <a:off x="7946136" y="2075688"/>
            <a:ext cx="685800" cy="523494"/>
            <a:chOff x="5001768" y="2560320"/>
            <a:chExt cx="685800" cy="523494"/>
          </a:xfrm>
        </p:grpSpPr>
        <p:sp>
          <p:nvSpPr>
            <p:cNvPr id="113" name="Rectangle 112"/>
            <p:cNvSpPr>
              <a:spLocks noChangeAspect="1"/>
            </p:cNvSpPr>
            <p:nvPr/>
          </p:nvSpPr>
          <p:spPr>
            <a:xfrm>
              <a:off x="5001768" y="2569464"/>
              <a:ext cx="685800" cy="514350"/>
            </a:xfrm>
            <a:prstGeom prst="rect">
              <a:avLst/>
            </a:prstGeom>
            <a:solidFill>
              <a:schemeClr val="tx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14" name="Picture 1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19296" y="2560320"/>
              <a:ext cx="653442" cy="512064"/>
            </a:xfrm>
            <a:prstGeom prst="rect">
              <a:avLst/>
            </a:prstGeom>
            <a:ln w="12700">
              <a:noFill/>
            </a:ln>
          </p:spPr>
        </p:pic>
      </p:grpSp>
      <p:sp>
        <p:nvSpPr>
          <p:cNvPr id="178" name="Rectangle 177"/>
          <p:cNvSpPr/>
          <p:nvPr/>
        </p:nvSpPr>
        <p:spPr>
          <a:xfrm>
            <a:off x="6102589" y="4727915"/>
            <a:ext cx="3274730" cy="461665"/>
          </a:xfrm>
          <a:prstGeom prst="rect">
            <a:avLst/>
          </a:prstGeom>
        </p:spPr>
        <p:txBody>
          <a:bodyPr wrap="square">
            <a:spAutoFit/>
          </a:bodyPr>
          <a:lstStyle/>
          <a:p>
            <a:pPr lvl="0" algn="ctr">
              <a:spcBef>
                <a:spcPct val="20000"/>
              </a:spcBef>
            </a:pPr>
            <a:r>
              <a:rPr lang="en-US" sz="2400" dirty="0" smtClean="0">
                <a:solidFill>
                  <a:srgbClr val="F19158"/>
                </a:solidFill>
              </a:rPr>
              <a:t>optical </a:t>
            </a:r>
            <a:r>
              <a:rPr lang="en-US" sz="2400" dirty="0" err="1" smtClean="0">
                <a:solidFill>
                  <a:srgbClr val="F19158"/>
                </a:solidFill>
              </a:rPr>
              <a:t>pathlength</a:t>
            </a:r>
            <a:endParaRPr lang="en-US" sz="2400" dirty="0">
              <a:solidFill>
                <a:srgbClr val="F19158"/>
              </a:solidFill>
            </a:endParaRPr>
          </a:p>
        </p:txBody>
      </p:sp>
      <p:cxnSp>
        <p:nvCxnSpPr>
          <p:cNvPr id="96" name="Straight Connector 95"/>
          <p:cNvCxnSpPr/>
          <p:nvPr/>
        </p:nvCxnSpPr>
        <p:spPr>
          <a:xfrm flipV="1">
            <a:off x="4312581" y="1319214"/>
            <a:ext cx="0" cy="1079368"/>
          </a:xfrm>
          <a:prstGeom prst="line">
            <a:avLst/>
          </a:prstGeom>
          <a:ln w="38100"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flipV="1">
            <a:off x="4286525" y="1317605"/>
            <a:ext cx="0" cy="2467123"/>
          </a:xfrm>
          <a:prstGeom prst="line">
            <a:avLst/>
          </a:prstGeom>
          <a:ln w="38100"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flipV="1">
            <a:off x="4258908" y="1306840"/>
            <a:ext cx="0" cy="2477888"/>
          </a:xfrm>
          <a:prstGeom prst="line">
            <a:avLst/>
          </a:prstGeom>
          <a:ln w="38100" cap="sq" cmpd="sng">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2152650" y="2398581"/>
            <a:ext cx="2141974"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2152650" y="2748960"/>
            <a:ext cx="1805057"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flipV="1">
            <a:off x="3957707" y="1244122"/>
            <a:ext cx="0" cy="1504838"/>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3957706" y="1244122"/>
            <a:ext cx="301202" cy="55148"/>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pic>
        <p:nvPicPr>
          <p:cNvPr id="201" name="Picture 200"/>
          <p:cNvPicPr>
            <a:picLocks noChangeAspect="1"/>
          </p:cNvPicPr>
          <p:nvPr/>
        </p:nvPicPr>
        <p:blipFill rotWithShape="1">
          <a:blip r:embed="rId9" cstate="print">
            <a:extLst>
              <a:ext uri="{28A0092B-C50C-407E-A947-70E740481C1C}">
                <a14:useLocalDpi xmlns:a14="http://schemas.microsoft.com/office/drawing/2010/main" val="0"/>
              </a:ext>
            </a:extLst>
          </a:blip>
          <a:srcRect t="33599" r="78963" b="46339"/>
          <a:stretch/>
        </p:blipFill>
        <p:spPr>
          <a:xfrm>
            <a:off x="1359333" y="2246712"/>
            <a:ext cx="832467" cy="651510"/>
          </a:xfrm>
          <a:prstGeom prst="rect">
            <a:avLst/>
          </a:prstGeom>
        </p:spPr>
      </p:pic>
      <p:sp>
        <p:nvSpPr>
          <p:cNvPr id="209" name="Rectangle 208"/>
          <p:cNvSpPr/>
          <p:nvPr/>
        </p:nvSpPr>
        <p:spPr>
          <a:xfrm rot="2700000">
            <a:off x="4100257" y="1650386"/>
            <a:ext cx="55364" cy="1833188"/>
          </a:xfrm>
          <a:prstGeom prst="rect">
            <a:avLst/>
          </a:prstGeom>
          <a:solidFill>
            <a:srgbClr val="A7C4D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1712982" y="4638979"/>
            <a:ext cx="5718036" cy="149918"/>
          </a:xfrm>
          <a:prstGeom prst="rect">
            <a:avLst/>
          </a:prstGeom>
          <a:solidFill>
            <a:schemeClr val="tx1">
              <a:lumMod val="75000"/>
              <a:lumOff val="2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82" name="Straight Connector 81"/>
          <p:cNvCxnSpPr/>
          <p:nvPr/>
        </p:nvCxnSpPr>
        <p:spPr>
          <a:xfrm>
            <a:off x="7432183" y="4638752"/>
            <a:ext cx="0" cy="14991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09" name="Rectangle 108"/>
          <p:cNvSpPr/>
          <p:nvPr/>
        </p:nvSpPr>
        <p:spPr>
          <a:xfrm>
            <a:off x="7284594" y="4710771"/>
            <a:ext cx="1008779" cy="461665"/>
          </a:xfrm>
          <a:prstGeom prst="rect">
            <a:avLst/>
          </a:prstGeom>
        </p:spPr>
        <p:txBody>
          <a:bodyPr wrap="square">
            <a:spAutoFit/>
          </a:bodyPr>
          <a:lstStyle/>
          <a:p>
            <a:pPr lvl="0" algn="ctr">
              <a:spcBef>
                <a:spcPct val="20000"/>
              </a:spcBef>
            </a:pPr>
            <a:r>
              <a:rPr lang="en-US" sz="2400" dirty="0" smtClean="0">
                <a:solidFill>
                  <a:schemeClr val="bg1"/>
                </a:solidFill>
              </a:rPr>
              <a:t>time</a:t>
            </a:r>
            <a:endParaRPr lang="en-US" sz="2400" dirty="0">
              <a:solidFill>
                <a:schemeClr val="bg1"/>
              </a:solidFill>
            </a:endParaRPr>
          </a:p>
        </p:txBody>
      </p:sp>
      <p:sp>
        <p:nvSpPr>
          <p:cNvPr id="111" name="Rectangle 110"/>
          <p:cNvSpPr/>
          <p:nvPr/>
        </p:nvSpPr>
        <p:spPr>
          <a:xfrm>
            <a:off x="5775364" y="4059759"/>
            <a:ext cx="561266" cy="461665"/>
          </a:xfrm>
          <a:prstGeom prst="rect">
            <a:avLst/>
          </a:prstGeom>
        </p:spPr>
        <p:txBody>
          <a:bodyPr wrap="square">
            <a:spAutoFit/>
          </a:bodyPr>
          <a:lstStyle/>
          <a:p>
            <a:pPr lvl="0" algn="ctr">
              <a:spcBef>
                <a:spcPct val="20000"/>
              </a:spcBef>
            </a:pPr>
            <a:r>
              <a:rPr lang="el-GR" sz="2400" dirty="0">
                <a:solidFill>
                  <a:schemeClr val="bg1"/>
                </a:solidFill>
                <a:latin typeface="Meiryo" panose="020B0604030504040204" pitchFamily="34" charset="-128"/>
                <a:ea typeface="Meiryo" panose="020B0604030504040204" pitchFamily="34" charset="-128"/>
                <a:cs typeface="Meiryo" panose="020B0604030504040204" pitchFamily="34" charset="-128"/>
              </a:rPr>
              <a:t>Δ</a:t>
            </a:r>
            <a:r>
              <a:rPr lang="en-US" sz="2400" dirty="0">
                <a:solidFill>
                  <a:schemeClr val="bg1"/>
                </a:solidFill>
              </a:rPr>
              <a:t>t</a:t>
            </a:r>
          </a:p>
        </p:txBody>
      </p:sp>
      <p:cxnSp>
        <p:nvCxnSpPr>
          <p:cNvPr id="112" name="Straight Connector 111"/>
          <p:cNvCxnSpPr/>
          <p:nvPr/>
        </p:nvCxnSpPr>
        <p:spPr>
          <a:xfrm flipV="1">
            <a:off x="6744563" y="4636008"/>
            <a:ext cx="0" cy="15087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flipV="1">
            <a:off x="7017454" y="4636008"/>
            <a:ext cx="0" cy="15087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17" name="Group 116"/>
          <p:cNvGrpSpPr/>
          <p:nvPr/>
        </p:nvGrpSpPr>
        <p:grpSpPr>
          <a:xfrm rot="16200000" flipV="1">
            <a:off x="6005379" y="4386698"/>
            <a:ext cx="103910" cy="274320"/>
            <a:chOff x="7207724" y="1646061"/>
            <a:chExt cx="229810" cy="886317"/>
          </a:xfrm>
        </p:grpSpPr>
        <p:cxnSp>
          <p:nvCxnSpPr>
            <p:cNvPr id="118" name="Straight Connector 117"/>
            <p:cNvCxnSpPr/>
            <p:nvPr/>
          </p:nvCxnSpPr>
          <p:spPr>
            <a:xfrm flipV="1">
              <a:off x="7207724" y="2530631"/>
              <a:ext cx="229810" cy="1747"/>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flipV="1">
              <a:off x="7207724" y="1646061"/>
              <a:ext cx="229810" cy="1747"/>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7436313" y="1654696"/>
              <a:ext cx="0" cy="877682"/>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121" name="Straight Connector 120"/>
          <p:cNvCxnSpPr/>
          <p:nvPr/>
        </p:nvCxnSpPr>
        <p:spPr>
          <a:xfrm flipV="1">
            <a:off x="5920174" y="4636008"/>
            <a:ext cx="0" cy="15087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flipV="1">
            <a:off x="6194494" y="4636008"/>
            <a:ext cx="0" cy="15087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flipV="1">
            <a:off x="6470243" y="4636008"/>
            <a:ext cx="0" cy="15087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44" name="Rectangle 143"/>
          <p:cNvSpPr/>
          <p:nvPr/>
        </p:nvSpPr>
        <p:spPr>
          <a:xfrm>
            <a:off x="5093498" y="4059759"/>
            <a:ext cx="848157" cy="461665"/>
          </a:xfrm>
          <a:prstGeom prst="rect">
            <a:avLst/>
          </a:prstGeom>
        </p:spPr>
        <p:txBody>
          <a:bodyPr wrap="square">
            <a:spAutoFit/>
          </a:bodyPr>
          <a:lstStyle/>
          <a:p>
            <a:pPr algn="r">
              <a:spcBef>
                <a:spcPct val="20000"/>
              </a:spcBef>
            </a:pPr>
            <a:r>
              <a:rPr lang="en-US" sz="2400" dirty="0">
                <a:solidFill>
                  <a:schemeClr val="bg1"/>
                </a:solidFill>
                <a:latin typeface="Meiryo" panose="020B0604030504040204" pitchFamily="34" charset="-128"/>
                <a:ea typeface="Meiryo" panose="020B0604030504040204" pitchFamily="34" charset="-128"/>
                <a:cs typeface="Meiryo" panose="020B0604030504040204" pitchFamily="34" charset="-128"/>
              </a:rPr>
              <a:t>c</a:t>
            </a:r>
            <a:r>
              <a:rPr lang="en-US" sz="2400" dirty="0">
                <a:solidFill>
                  <a:schemeClr val="bg1"/>
                </a:solidFill>
                <a:latin typeface="+mj-lt"/>
                <a:ea typeface="Meiryo" panose="020B0604030504040204" pitchFamily="34" charset="-128"/>
                <a:cs typeface="Meiryo" panose="020B0604030504040204" pitchFamily="34" charset="-128"/>
              </a:rPr>
              <a:t> </a:t>
            </a:r>
            <a:r>
              <a:rPr lang="en-US" sz="2400" dirty="0">
                <a:solidFill>
                  <a:schemeClr val="bg1"/>
                </a:solidFill>
                <a:latin typeface="Meiryo" panose="020B0604030504040204" pitchFamily="34" charset="-128"/>
                <a:ea typeface="Meiryo" panose="020B0604030504040204" pitchFamily="34" charset="-128"/>
                <a:cs typeface="Meiryo" panose="020B0604030504040204" pitchFamily="34" charset="-128"/>
              </a:rPr>
              <a:t>∙</a:t>
            </a:r>
            <a:endParaRPr lang="en-US" sz="2400" dirty="0">
              <a:solidFill>
                <a:schemeClr val="bg1"/>
              </a:solidFill>
              <a:latin typeface="+mj-lt"/>
            </a:endParaRPr>
          </a:p>
        </p:txBody>
      </p:sp>
      <p:sp>
        <p:nvSpPr>
          <p:cNvPr id="156" name="Rectangle 155"/>
          <p:cNvSpPr/>
          <p:nvPr/>
        </p:nvSpPr>
        <p:spPr>
          <a:xfrm>
            <a:off x="7946136" y="1494401"/>
            <a:ext cx="685801" cy="519766"/>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1" name="Rectangle 160"/>
          <p:cNvSpPr/>
          <p:nvPr/>
        </p:nvSpPr>
        <p:spPr>
          <a:xfrm>
            <a:off x="2843190" y="1944406"/>
            <a:ext cx="317568" cy="461665"/>
          </a:xfrm>
          <a:prstGeom prst="rect">
            <a:avLst/>
          </a:prstGeom>
        </p:spPr>
        <p:txBody>
          <a:bodyPr wrap="square">
            <a:spAutoFit/>
          </a:bodyPr>
          <a:lstStyle/>
          <a:p>
            <a:pPr lvl="0">
              <a:spcBef>
                <a:spcPct val="20000"/>
              </a:spcBef>
            </a:pPr>
            <a:r>
              <a:rPr lang="el-GR" sz="2400" dirty="0">
                <a:solidFill>
                  <a:schemeClr val="bg1"/>
                </a:solidFill>
              </a:rPr>
              <a:t>τ</a:t>
            </a:r>
            <a:endParaRPr lang="en-US" sz="2400" dirty="0">
              <a:solidFill>
                <a:schemeClr val="bg1"/>
              </a:solidFill>
            </a:endParaRPr>
          </a:p>
        </p:txBody>
      </p:sp>
      <p:sp>
        <p:nvSpPr>
          <p:cNvPr id="162" name="Rectangle 161"/>
          <p:cNvSpPr/>
          <p:nvPr/>
        </p:nvSpPr>
        <p:spPr>
          <a:xfrm>
            <a:off x="2605631" y="2733261"/>
            <a:ext cx="777079" cy="461665"/>
          </a:xfrm>
          <a:prstGeom prst="rect">
            <a:avLst/>
          </a:prstGeom>
        </p:spPr>
        <p:txBody>
          <a:bodyPr wrap="square">
            <a:spAutoFit/>
          </a:bodyPr>
          <a:lstStyle/>
          <a:p>
            <a:pPr lvl="0">
              <a:spcBef>
                <a:spcPct val="20000"/>
              </a:spcBef>
            </a:pPr>
            <a:r>
              <a:rPr lang="el-GR" sz="2400" dirty="0">
                <a:solidFill>
                  <a:schemeClr val="bg1"/>
                </a:solidFill>
              </a:rPr>
              <a:t>τ</a:t>
            </a:r>
            <a:r>
              <a:rPr lang="en-US" sz="2400" dirty="0">
                <a:solidFill>
                  <a:schemeClr val="bg1"/>
                </a:solidFill>
              </a:rPr>
              <a:t>' &gt; </a:t>
            </a:r>
            <a:r>
              <a:rPr lang="el-GR" sz="2400" dirty="0">
                <a:solidFill>
                  <a:schemeClr val="bg1"/>
                </a:solidFill>
              </a:rPr>
              <a:t>τ</a:t>
            </a:r>
            <a:endParaRPr lang="en-US" sz="2400" dirty="0">
              <a:solidFill>
                <a:schemeClr val="bg1"/>
              </a:solidFill>
            </a:endParaRPr>
          </a:p>
        </p:txBody>
      </p:sp>
      <p:sp>
        <p:nvSpPr>
          <p:cNvPr id="85" name="Oval 84"/>
          <p:cNvSpPr/>
          <p:nvPr/>
        </p:nvSpPr>
        <p:spPr>
          <a:xfrm>
            <a:off x="4251490" y="1265961"/>
            <a:ext cx="65762" cy="65762"/>
          </a:xfrm>
          <a:prstGeom prst="ellipse">
            <a:avLst/>
          </a:prstGeom>
          <a:solidFill>
            <a:srgbClr val="00B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6" name="Oval 85"/>
          <p:cNvSpPr/>
          <p:nvPr/>
        </p:nvSpPr>
        <p:spPr>
          <a:xfrm>
            <a:off x="3927247" y="1205685"/>
            <a:ext cx="65762" cy="65762"/>
          </a:xfrm>
          <a:prstGeom prst="ellipse">
            <a:avLst/>
          </a:prstGeom>
          <a:solidFill>
            <a:srgbClr val="7030A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7" name="Oval 86"/>
          <p:cNvSpPr/>
          <p:nvPr/>
        </p:nvSpPr>
        <p:spPr>
          <a:xfrm>
            <a:off x="4250977" y="1267566"/>
            <a:ext cx="65762" cy="65762"/>
          </a:xfrm>
          <a:prstGeom prst="ellipse">
            <a:avLst/>
          </a:prstGeom>
          <a:solidFill>
            <a:srgbClr val="7030A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7" name="Oval Callout 126"/>
          <p:cNvSpPr/>
          <p:nvPr/>
        </p:nvSpPr>
        <p:spPr>
          <a:xfrm>
            <a:off x="4471659" y="3226183"/>
            <a:ext cx="1802328" cy="816611"/>
          </a:xfrm>
          <a:prstGeom prst="wedgeEllipseCallout">
            <a:avLst>
              <a:gd name="adj1" fmla="val -12749"/>
              <a:gd name="adj2" fmla="val 61215"/>
            </a:avLst>
          </a:prstGeom>
          <a:noFill/>
          <a:ln w="25400">
            <a:solidFill>
              <a:srgbClr val="F191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7" name="Oval Callout 106"/>
          <p:cNvSpPr/>
          <p:nvPr/>
        </p:nvSpPr>
        <p:spPr>
          <a:xfrm>
            <a:off x="6325401" y="3457298"/>
            <a:ext cx="1600372" cy="902552"/>
          </a:xfrm>
          <a:prstGeom prst="wedgeEllipseCallout">
            <a:avLst>
              <a:gd name="adj1" fmla="val -54143"/>
              <a:gd name="adj2" fmla="val 33499"/>
            </a:avLst>
          </a:prstGeom>
          <a:solidFill>
            <a:schemeClr val="tx1"/>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8" name="Rectangle 107"/>
          <p:cNvSpPr/>
          <p:nvPr/>
        </p:nvSpPr>
        <p:spPr>
          <a:xfrm>
            <a:off x="7441504" y="1515438"/>
            <a:ext cx="317568" cy="461665"/>
          </a:xfrm>
          <a:prstGeom prst="rect">
            <a:avLst/>
          </a:prstGeom>
        </p:spPr>
        <p:txBody>
          <a:bodyPr wrap="square">
            <a:spAutoFit/>
          </a:bodyPr>
          <a:lstStyle/>
          <a:p>
            <a:pPr lvl="0">
              <a:spcBef>
                <a:spcPct val="20000"/>
              </a:spcBef>
            </a:pPr>
            <a:r>
              <a:rPr lang="el-GR" sz="2400" dirty="0">
                <a:solidFill>
                  <a:schemeClr val="bg1"/>
                </a:solidFill>
              </a:rPr>
              <a:t>τ</a:t>
            </a:r>
            <a:endParaRPr lang="en-US" sz="2400" dirty="0">
              <a:solidFill>
                <a:schemeClr val="bg1"/>
              </a:solidFill>
            </a:endParaRPr>
          </a:p>
        </p:txBody>
      </p:sp>
      <p:sp>
        <p:nvSpPr>
          <p:cNvPr id="110" name="Rectangle 109"/>
          <p:cNvSpPr/>
          <p:nvPr/>
        </p:nvSpPr>
        <p:spPr>
          <a:xfrm>
            <a:off x="6986144" y="2695042"/>
            <a:ext cx="777267" cy="461665"/>
          </a:xfrm>
          <a:prstGeom prst="rect">
            <a:avLst/>
          </a:prstGeom>
        </p:spPr>
        <p:txBody>
          <a:bodyPr wrap="square">
            <a:spAutoFit/>
          </a:bodyPr>
          <a:lstStyle/>
          <a:p>
            <a:pPr lvl="0">
              <a:spcBef>
                <a:spcPct val="20000"/>
              </a:spcBef>
            </a:pPr>
            <a:r>
              <a:rPr lang="el-GR" sz="2400" dirty="0">
                <a:solidFill>
                  <a:schemeClr val="bg1"/>
                </a:solidFill>
              </a:rPr>
              <a:t>τ</a:t>
            </a:r>
            <a:r>
              <a:rPr lang="en-US" sz="2400" dirty="0">
                <a:solidFill>
                  <a:schemeClr val="bg1"/>
                </a:solidFill>
              </a:rPr>
              <a:t>' &gt; </a:t>
            </a:r>
            <a:r>
              <a:rPr lang="el-GR" sz="2400" dirty="0">
                <a:solidFill>
                  <a:schemeClr val="bg1"/>
                </a:solidFill>
              </a:rPr>
              <a:t>τ</a:t>
            </a:r>
            <a:endParaRPr lang="en-US" sz="2400" dirty="0">
              <a:solidFill>
                <a:schemeClr val="bg1"/>
              </a:solidFill>
            </a:endParaRPr>
          </a:p>
        </p:txBody>
      </p:sp>
      <p:sp>
        <p:nvSpPr>
          <p:cNvPr id="94" name="Rectangle 93"/>
          <p:cNvSpPr/>
          <p:nvPr/>
        </p:nvSpPr>
        <p:spPr>
          <a:xfrm>
            <a:off x="6327693" y="3479185"/>
            <a:ext cx="1568984" cy="830997"/>
          </a:xfrm>
          <a:prstGeom prst="rect">
            <a:avLst/>
          </a:prstGeom>
        </p:spPr>
        <p:txBody>
          <a:bodyPr wrap="square">
            <a:spAutoFit/>
          </a:bodyPr>
          <a:lstStyle/>
          <a:p>
            <a:pPr algn="ctr">
              <a:spcBef>
                <a:spcPct val="20000"/>
              </a:spcBef>
            </a:pPr>
            <a:r>
              <a:rPr lang="en-US" sz="2400" dirty="0">
                <a:solidFill>
                  <a:schemeClr val="bg1"/>
                </a:solidFill>
              </a:rPr>
              <a:t>temporal resolution</a:t>
            </a:r>
          </a:p>
        </p:txBody>
      </p:sp>
      <p:sp>
        <p:nvSpPr>
          <p:cNvPr id="128" name="Rectangle 127"/>
          <p:cNvSpPr/>
          <p:nvPr/>
        </p:nvSpPr>
        <p:spPr>
          <a:xfrm>
            <a:off x="4769852" y="4059986"/>
            <a:ext cx="612099" cy="461665"/>
          </a:xfrm>
          <a:prstGeom prst="rect">
            <a:avLst/>
          </a:prstGeom>
        </p:spPr>
        <p:txBody>
          <a:bodyPr wrap="square">
            <a:spAutoFit/>
          </a:bodyPr>
          <a:lstStyle/>
          <a:p>
            <a:pPr lvl="0" algn="ctr">
              <a:spcBef>
                <a:spcPct val="20000"/>
              </a:spcBef>
            </a:pPr>
            <a:r>
              <a:rPr lang="el-GR" sz="2400" dirty="0">
                <a:solidFill>
                  <a:srgbClr val="F19158"/>
                </a:solidFill>
                <a:latin typeface="Meiryo" panose="020B0604030504040204" pitchFamily="34" charset="-128"/>
                <a:ea typeface="Meiryo" panose="020B0604030504040204" pitchFamily="34" charset="-128"/>
                <a:cs typeface="Meiryo" panose="020B0604030504040204" pitchFamily="34" charset="-128"/>
              </a:rPr>
              <a:t>Δ</a:t>
            </a:r>
            <a:r>
              <a:rPr lang="el-GR" sz="2400" dirty="0">
                <a:solidFill>
                  <a:srgbClr val="F19158"/>
                </a:solidFill>
              </a:rPr>
              <a:t>τ</a:t>
            </a:r>
            <a:endParaRPr lang="en-US" sz="2400" dirty="0">
              <a:solidFill>
                <a:srgbClr val="F19158"/>
              </a:solidFill>
            </a:endParaRPr>
          </a:p>
        </p:txBody>
      </p:sp>
      <p:sp>
        <p:nvSpPr>
          <p:cNvPr id="129" name="Rectangle 128"/>
          <p:cNvSpPr/>
          <p:nvPr/>
        </p:nvSpPr>
        <p:spPr>
          <a:xfrm>
            <a:off x="5135369" y="4044428"/>
            <a:ext cx="414098" cy="461665"/>
          </a:xfrm>
          <a:prstGeom prst="rect">
            <a:avLst/>
          </a:prstGeom>
        </p:spPr>
        <p:txBody>
          <a:bodyPr wrap="square">
            <a:spAutoFit/>
          </a:bodyPr>
          <a:lstStyle/>
          <a:p>
            <a:pPr algn="r">
              <a:spcBef>
                <a:spcPct val="20000"/>
              </a:spcBef>
            </a:pPr>
            <a:r>
              <a:rPr lang="en-US" sz="2400" dirty="0">
                <a:solidFill>
                  <a:schemeClr val="bg1"/>
                </a:solidFill>
              </a:rPr>
              <a:t> =</a:t>
            </a:r>
            <a:endParaRPr lang="en-US" sz="2400" dirty="0">
              <a:solidFill>
                <a:schemeClr val="bg1"/>
              </a:solidFill>
              <a:latin typeface="+mj-lt"/>
            </a:endParaRPr>
          </a:p>
        </p:txBody>
      </p:sp>
      <p:sp>
        <p:nvSpPr>
          <p:cNvPr id="131" name="Rectangle 130"/>
          <p:cNvSpPr/>
          <p:nvPr/>
        </p:nvSpPr>
        <p:spPr>
          <a:xfrm>
            <a:off x="4588147" y="3211797"/>
            <a:ext cx="1543255" cy="830997"/>
          </a:xfrm>
          <a:prstGeom prst="rect">
            <a:avLst/>
          </a:prstGeom>
        </p:spPr>
        <p:txBody>
          <a:bodyPr wrap="square">
            <a:spAutoFit/>
          </a:bodyPr>
          <a:lstStyle/>
          <a:p>
            <a:pPr algn="ctr">
              <a:spcBef>
                <a:spcPct val="20000"/>
              </a:spcBef>
            </a:pPr>
            <a:r>
              <a:rPr lang="en-US" sz="2400" dirty="0" err="1">
                <a:solidFill>
                  <a:srgbClr val="F19158"/>
                </a:solidFill>
              </a:rPr>
              <a:t>pathlength</a:t>
            </a:r>
            <a:r>
              <a:rPr lang="en-US" sz="2400" dirty="0">
                <a:solidFill>
                  <a:srgbClr val="F19158"/>
                </a:solidFill>
              </a:rPr>
              <a:t> resolution</a:t>
            </a:r>
          </a:p>
        </p:txBody>
      </p:sp>
      <p:sp>
        <p:nvSpPr>
          <p:cNvPr id="106" name="Title 1"/>
          <p:cNvSpPr>
            <a:spLocks noGrp="1"/>
          </p:cNvSpPr>
          <p:nvPr>
            <p:ph type="title"/>
          </p:nvPr>
        </p:nvSpPr>
        <p:spPr>
          <a:xfrm>
            <a:off x="0" y="0"/>
            <a:ext cx="9144000" cy="621792"/>
          </a:xfrm>
        </p:spPr>
        <p:txBody>
          <a:bodyPr>
            <a:noAutofit/>
          </a:bodyPr>
          <a:lstStyle/>
          <a:p>
            <a:r>
              <a:rPr lang="en-US" dirty="0" smtClean="0"/>
              <a:t>Transient imaging: </a:t>
            </a:r>
            <a:r>
              <a:rPr lang="en-US" dirty="0" err="1" smtClean="0"/>
              <a:t>pathlength</a:t>
            </a:r>
            <a:r>
              <a:rPr lang="en-US" dirty="0" smtClean="0"/>
              <a:t> decomposition</a:t>
            </a:r>
            <a:endParaRPr lang="en-US" dirty="0"/>
          </a:p>
        </p:txBody>
      </p:sp>
      <p:sp>
        <p:nvSpPr>
          <p:cNvPr id="132" name="Rectangle 131"/>
          <p:cNvSpPr/>
          <p:nvPr/>
        </p:nvSpPr>
        <p:spPr>
          <a:xfrm>
            <a:off x="202284" y="2175239"/>
            <a:ext cx="1221284" cy="830997"/>
          </a:xfrm>
          <a:prstGeom prst="rect">
            <a:avLst/>
          </a:prstGeom>
        </p:spPr>
        <p:txBody>
          <a:bodyPr wrap="square">
            <a:spAutoFit/>
          </a:bodyPr>
          <a:lstStyle/>
          <a:p>
            <a:pPr lvl="0" algn="ctr">
              <a:spcBef>
                <a:spcPct val="20000"/>
              </a:spcBef>
            </a:pPr>
            <a:r>
              <a:rPr lang="en-US" sz="2400" dirty="0">
                <a:solidFill>
                  <a:schemeClr val="bg1"/>
                </a:solidFill>
              </a:rPr>
              <a:t>light source</a:t>
            </a:r>
          </a:p>
        </p:txBody>
      </p:sp>
      <p:grpSp>
        <p:nvGrpSpPr>
          <p:cNvPr id="133" name="Group 132"/>
          <p:cNvGrpSpPr/>
          <p:nvPr/>
        </p:nvGrpSpPr>
        <p:grpSpPr>
          <a:xfrm>
            <a:off x="706342" y="544068"/>
            <a:ext cx="2302856" cy="1779322"/>
            <a:chOff x="-145335" y="3604404"/>
            <a:chExt cx="3070474" cy="2372429"/>
          </a:xfrm>
        </p:grpSpPr>
        <p:sp>
          <p:nvSpPr>
            <p:cNvPr id="137" name="Rectangle 136"/>
            <p:cNvSpPr/>
            <p:nvPr/>
          </p:nvSpPr>
          <p:spPr>
            <a:xfrm>
              <a:off x="1378511" y="5460790"/>
              <a:ext cx="1307636" cy="492443"/>
            </a:xfrm>
            <a:prstGeom prst="rect">
              <a:avLst/>
            </a:prstGeom>
          </p:spPr>
          <p:txBody>
            <a:bodyPr wrap="square">
              <a:spAutoFit/>
            </a:bodyPr>
            <a:lstStyle/>
            <a:p>
              <a:pPr lvl="0" algn="ctr">
                <a:spcBef>
                  <a:spcPct val="20000"/>
                </a:spcBef>
              </a:pPr>
              <a:r>
                <a:rPr lang="en-US" dirty="0">
                  <a:solidFill>
                    <a:schemeClr val="bg1"/>
                  </a:solidFill>
                </a:rPr>
                <a:t>time</a:t>
              </a:r>
            </a:p>
          </p:txBody>
        </p:sp>
        <p:grpSp>
          <p:nvGrpSpPr>
            <p:cNvPr id="138" name="Group 137"/>
            <p:cNvGrpSpPr/>
            <p:nvPr/>
          </p:nvGrpSpPr>
          <p:grpSpPr>
            <a:xfrm>
              <a:off x="-145335" y="3604404"/>
              <a:ext cx="3070474" cy="2372429"/>
              <a:chOff x="-145335" y="3604404"/>
              <a:chExt cx="3070474" cy="2372429"/>
            </a:xfrm>
          </p:grpSpPr>
          <p:grpSp>
            <p:nvGrpSpPr>
              <p:cNvPr id="145" name="Group 144"/>
              <p:cNvGrpSpPr/>
              <p:nvPr/>
            </p:nvGrpSpPr>
            <p:grpSpPr>
              <a:xfrm>
                <a:off x="-94534" y="3818900"/>
                <a:ext cx="2468792" cy="2157933"/>
                <a:chOff x="-94534" y="3818900"/>
                <a:chExt cx="2468792" cy="2157933"/>
              </a:xfrm>
            </p:grpSpPr>
            <p:grpSp>
              <p:nvGrpSpPr>
                <p:cNvPr id="147" name="Group 146"/>
                <p:cNvGrpSpPr/>
                <p:nvPr/>
              </p:nvGrpSpPr>
              <p:grpSpPr>
                <a:xfrm>
                  <a:off x="-94534" y="3818900"/>
                  <a:ext cx="2468792" cy="2157933"/>
                  <a:chOff x="4611879" y="4666245"/>
                  <a:chExt cx="2468792" cy="2157933"/>
                </a:xfrm>
              </p:grpSpPr>
              <p:sp>
                <p:nvSpPr>
                  <p:cNvPr id="150" name="Rectangle 149"/>
                  <p:cNvSpPr/>
                  <p:nvPr/>
                </p:nvSpPr>
                <p:spPr>
                  <a:xfrm rot="16200000" flipH="1">
                    <a:off x="3779134" y="5498990"/>
                    <a:ext cx="2157933" cy="492443"/>
                  </a:xfrm>
                  <a:prstGeom prst="rect">
                    <a:avLst/>
                  </a:prstGeom>
                </p:spPr>
                <p:txBody>
                  <a:bodyPr wrap="square">
                    <a:spAutoFit/>
                  </a:bodyPr>
                  <a:lstStyle/>
                  <a:p>
                    <a:pPr lvl="0" algn="ctr">
                      <a:spcBef>
                        <a:spcPct val="20000"/>
                      </a:spcBef>
                    </a:pPr>
                    <a:r>
                      <a:rPr lang="en-US" dirty="0">
                        <a:solidFill>
                          <a:schemeClr val="bg1"/>
                        </a:solidFill>
                      </a:rPr>
                      <a:t>intensity</a:t>
                    </a:r>
                  </a:p>
                </p:txBody>
              </p:sp>
              <p:grpSp>
                <p:nvGrpSpPr>
                  <p:cNvPr id="151" name="Group 150"/>
                  <p:cNvGrpSpPr>
                    <a:grpSpLocks noChangeAspect="1"/>
                  </p:cNvGrpSpPr>
                  <p:nvPr/>
                </p:nvGrpSpPr>
                <p:grpSpPr>
                  <a:xfrm>
                    <a:off x="5166909" y="5014725"/>
                    <a:ext cx="1913762" cy="1293411"/>
                    <a:chOff x="2661273" y="3419046"/>
                    <a:chExt cx="3214624" cy="2278202"/>
                  </a:xfrm>
                </p:grpSpPr>
                <p:cxnSp>
                  <p:nvCxnSpPr>
                    <p:cNvPr id="152" name="Straight Arrow Connector 151"/>
                    <p:cNvCxnSpPr/>
                    <p:nvPr/>
                  </p:nvCxnSpPr>
                  <p:spPr>
                    <a:xfrm flipH="1">
                      <a:off x="2661273" y="3419046"/>
                      <a:ext cx="3" cy="2278202"/>
                    </a:xfrm>
                    <a:prstGeom prst="straightConnector1">
                      <a:avLst/>
                    </a:prstGeom>
                    <a:ln w="38100">
                      <a:solidFill>
                        <a:schemeClr val="bg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153" name="Straight Arrow Connector 152"/>
                    <p:cNvCxnSpPr/>
                    <p:nvPr/>
                  </p:nvCxnSpPr>
                  <p:spPr>
                    <a:xfrm flipH="1" flipV="1">
                      <a:off x="2661276" y="5687745"/>
                      <a:ext cx="3214621" cy="9503"/>
                    </a:xfrm>
                    <a:prstGeom prst="straightConnector1">
                      <a:avLst/>
                    </a:prstGeom>
                    <a:ln w="38100">
                      <a:solidFill>
                        <a:schemeClr val="bg1"/>
                      </a:solidFill>
                      <a:headEnd type="arrow"/>
                      <a:tailEnd type="none"/>
                    </a:ln>
                  </p:spPr>
                  <p:style>
                    <a:lnRef idx="1">
                      <a:schemeClr val="accent1"/>
                    </a:lnRef>
                    <a:fillRef idx="0">
                      <a:schemeClr val="accent1"/>
                    </a:fillRef>
                    <a:effectRef idx="0">
                      <a:schemeClr val="accent1"/>
                    </a:effectRef>
                    <a:fontRef idx="minor">
                      <a:schemeClr val="tx1"/>
                    </a:fontRef>
                  </p:style>
                </p:cxnSp>
              </p:grpSp>
            </p:grpSp>
            <p:sp>
              <p:nvSpPr>
                <p:cNvPr id="148" name="Freeform 147"/>
                <p:cNvSpPr/>
                <p:nvPr/>
              </p:nvSpPr>
              <p:spPr>
                <a:xfrm>
                  <a:off x="549729" y="4553783"/>
                  <a:ext cx="747241" cy="868485"/>
                </a:xfrm>
                <a:custGeom>
                  <a:avLst/>
                  <a:gdLst>
                    <a:gd name="connsiteX0" fmla="*/ 0 w 747241"/>
                    <a:gd name="connsiteY0" fmla="*/ 867303 h 868485"/>
                    <a:gd name="connsiteX1" fmla="*/ 478971 w 747241"/>
                    <a:gd name="connsiteY1" fmla="*/ 861860 h 868485"/>
                    <a:gd name="connsiteX2" fmla="*/ 674914 w 747241"/>
                    <a:gd name="connsiteY2" fmla="*/ 867303 h 868485"/>
                    <a:gd name="connsiteX3" fmla="*/ 702128 w 747241"/>
                    <a:gd name="connsiteY3" fmla="*/ 834645 h 868485"/>
                    <a:gd name="connsiteX4" fmla="*/ 718457 w 747241"/>
                    <a:gd name="connsiteY4" fmla="*/ 747560 h 868485"/>
                    <a:gd name="connsiteX5" fmla="*/ 729342 w 747241"/>
                    <a:gd name="connsiteY5" fmla="*/ 459088 h 868485"/>
                    <a:gd name="connsiteX6" fmla="*/ 729342 w 747241"/>
                    <a:gd name="connsiteY6" fmla="*/ 241374 h 868485"/>
                    <a:gd name="connsiteX7" fmla="*/ 745671 w 747241"/>
                    <a:gd name="connsiteY7" fmla="*/ 29103 h 868485"/>
                    <a:gd name="connsiteX8" fmla="*/ 745671 w 747241"/>
                    <a:gd name="connsiteY8" fmla="*/ 7331 h 868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7241" h="868485">
                      <a:moveTo>
                        <a:pt x="0" y="867303"/>
                      </a:moveTo>
                      <a:lnTo>
                        <a:pt x="478971" y="861860"/>
                      </a:lnTo>
                      <a:cubicBezTo>
                        <a:pt x="591457" y="861860"/>
                        <a:pt x="637721" y="871839"/>
                        <a:pt x="674914" y="867303"/>
                      </a:cubicBezTo>
                      <a:cubicBezTo>
                        <a:pt x="712107" y="862767"/>
                        <a:pt x="694871" y="854602"/>
                        <a:pt x="702128" y="834645"/>
                      </a:cubicBezTo>
                      <a:cubicBezTo>
                        <a:pt x="709385" y="814688"/>
                        <a:pt x="713921" y="810153"/>
                        <a:pt x="718457" y="747560"/>
                      </a:cubicBezTo>
                      <a:cubicBezTo>
                        <a:pt x="722993" y="684967"/>
                        <a:pt x="727528" y="543452"/>
                        <a:pt x="729342" y="459088"/>
                      </a:cubicBezTo>
                      <a:cubicBezTo>
                        <a:pt x="731156" y="374724"/>
                        <a:pt x="726621" y="313038"/>
                        <a:pt x="729342" y="241374"/>
                      </a:cubicBezTo>
                      <a:cubicBezTo>
                        <a:pt x="732063" y="169710"/>
                        <a:pt x="742950" y="68110"/>
                        <a:pt x="745671" y="29103"/>
                      </a:cubicBezTo>
                      <a:cubicBezTo>
                        <a:pt x="748392" y="-9904"/>
                        <a:pt x="747031" y="-1287"/>
                        <a:pt x="745671" y="7331"/>
                      </a:cubicBezTo>
                    </a:path>
                  </a:pathLst>
                </a:custGeom>
                <a:noFill/>
                <a:ln w="38100">
                  <a:solidFill>
                    <a:srgbClr val="F996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9" name="Freeform 148"/>
                <p:cNvSpPr/>
                <p:nvPr/>
              </p:nvSpPr>
              <p:spPr>
                <a:xfrm flipH="1">
                  <a:off x="1301650" y="4560671"/>
                  <a:ext cx="747241" cy="868485"/>
                </a:xfrm>
                <a:custGeom>
                  <a:avLst/>
                  <a:gdLst>
                    <a:gd name="connsiteX0" fmla="*/ 0 w 747241"/>
                    <a:gd name="connsiteY0" fmla="*/ 867303 h 868485"/>
                    <a:gd name="connsiteX1" fmla="*/ 478971 w 747241"/>
                    <a:gd name="connsiteY1" fmla="*/ 861860 h 868485"/>
                    <a:gd name="connsiteX2" fmla="*/ 674914 w 747241"/>
                    <a:gd name="connsiteY2" fmla="*/ 867303 h 868485"/>
                    <a:gd name="connsiteX3" fmla="*/ 702128 w 747241"/>
                    <a:gd name="connsiteY3" fmla="*/ 834645 h 868485"/>
                    <a:gd name="connsiteX4" fmla="*/ 718457 w 747241"/>
                    <a:gd name="connsiteY4" fmla="*/ 747560 h 868485"/>
                    <a:gd name="connsiteX5" fmla="*/ 729342 w 747241"/>
                    <a:gd name="connsiteY5" fmla="*/ 459088 h 868485"/>
                    <a:gd name="connsiteX6" fmla="*/ 729342 w 747241"/>
                    <a:gd name="connsiteY6" fmla="*/ 241374 h 868485"/>
                    <a:gd name="connsiteX7" fmla="*/ 745671 w 747241"/>
                    <a:gd name="connsiteY7" fmla="*/ 29103 h 868485"/>
                    <a:gd name="connsiteX8" fmla="*/ 745671 w 747241"/>
                    <a:gd name="connsiteY8" fmla="*/ 7331 h 868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7241" h="868485">
                      <a:moveTo>
                        <a:pt x="0" y="867303"/>
                      </a:moveTo>
                      <a:lnTo>
                        <a:pt x="478971" y="861860"/>
                      </a:lnTo>
                      <a:cubicBezTo>
                        <a:pt x="591457" y="861860"/>
                        <a:pt x="637721" y="871839"/>
                        <a:pt x="674914" y="867303"/>
                      </a:cubicBezTo>
                      <a:cubicBezTo>
                        <a:pt x="712107" y="862767"/>
                        <a:pt x="694871" y="854602"/>
                        <a:pt x="702128" y="834645"/>
                      </a:cubicBezTo>
                      <a:cubicBezTo>
                        <a:pt x="709385" y="814688"/>
                        <a:pt x="713921" y="810153"/>
                        <a:pt x="718457" y="747560"/>
                      </a:cubicBezTo>
                      <a:cubicBezTo>
                        <a:pt x="722993" y="684967"/>
                        <a:pt x="727528" y="543452"/>
                        <a:pt x="729342" y="459088"/>
                      </a:cubicBezTo>
                      <a:cubicBezTo>
                        <a:pt x="731156" y="374724"/>
                        <a:pt x="726621" y="313038"/>
                        <a:pt x="729342" y="241374"/>
                      </a:cubicBezTo>
                      <a:cubicBezTo>
                        <a:pt x="732063" y="169710"/>
                        <a:pt x="742950" y="68110"/>
                        <a:pt x="745671" y="29103"/>
                      </a:cubicBezTo>
                      <a:cubicBezTo>
                        <a:pt x="748392" y="-9904"/>
                        <a:pt x="747031" y="-1287"/>
                        <a:pt x="745671" y="7331"/>
                      </a:cubicBezTo>
                    </a:path>
                  </a:pathLst>
                </a:custGeom>
                <a:noFill/>
                <a:ln w="38100">
                  <a:solidFill>
                    <a:srgbClr val="F996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146" name="Rectangle 145"/>
              <p:cNvSpPr/>
              <p:nvPr/>
            </p:nvSpPr>
            <p:spPr>
              <a:xfrm>
                <a:off x="-145335" y="3604404"/>
                <a:ext cx="3070474" cy="615553"/>
              </a:xfrm>
              <a:prstGeom prst="rect">
                <a:avLst/>
              </a:prstGeom>
            </p:spPr>
            <p:txBody>
              <a:bodyPr wrap="square">
                <a:spAutoFit/>
              </a:bodyPr>
              <a:lstStyle/>
              <a:p>
                <a:pPr lvl="0" algn="ctr">
                  <a:spcBef>
                    <a:spcPct val="20000"/>
                  </a:spcBef>
                </a:pPr>
                <a:r>
                  <a:rPr lang="en-US" sz="2400" dirty="0">
                    <a:solidFill>
                      <a:schemeClr val="bg1"/>
                    </a:solidFill>
                  </a:rPr>
                  <a:t>ultra-short pulse</a:t>
                </a:r>
              </a:p>
            </p:txBody>
          </p:sp>
        </p:grpSp>
      </p:grpSp>
      <p:sp>
        <p:nvSpPr>
          <p:cNvPr id="154" name="Rectangle 153"/>
          <p:cNvSpPr/>
          <p:nvPr/>
        </p:nvSpPr>
        <p:spPr>
          <a:xfrm>
            <a:off x="4547573" y="698678"/>
            <a:ext cx="967107" cy="461665"/>
          </a:xfrm>
          <a:prstGeom prst="rect">
            <a:avLst/>
          </a:prstGeom>
        </p:spPr>
        <p:txBody>
          <a:bodyPr wrap="square">
            <a:spAutoFit/>
          </a:bodyPr>
          <a:lstStyle/>
          <a:p>
            <a:pPr lvl="0" algn="ctr">
              <a:spcBef>
                <a:spcPct val="20000"/>
              </a:spcBef>
            </a:pPr>
            <a:r>
              <a:rPr lang="en-US" sz="2400" dirty="0">
                <a:solidFill>
                  <a:schemeClr val="bg1"/>
                </a:solidFill>
              </a:rPr>
              <a:t>scene</a:t>
            </a:r>
          </a:p>
        </p:txBody>
      </p:sp>
      <p:sp>
        <p:nvSpPr>
          <p:cNvPr id="158" name="Rectangle 157"/>
          <p:cNvSpPr/>
          <p:nvPr/>
        </p:nvSpPr>
        <p:spPr>
          <a:xfrm>
            <a:off x="2418388" y="3749743"/>
            <a:ext cx="1539320" cy="461665"/>
          </a:xfrm>
          <a:prstGeom prst="rect">
            <a:avLst/>
          </a:prstGeom>
        </p:spPr>
        <p:txBody>
          <a:bodyPr wrap="square">
            <a:spAutoFit/>
          </a:bodyPr>
          <a:lstStyle/>
          <a:p>
            <a:pPr lvl="0" algn="ctr">
              <a:spcBef>
                <a:spcPct val="20000"/>
              </a:spcBef>
            </a:pPr>
            <a:r>
              <a:rPr lang="en-US" sz="2400" dirty="0">
                <a:solidFill>
                  <a:schemeClr val="bg1"/>
                </a:solidFill>
              </a:rPr>
              <a:t>ultra-fast</a:t>
            </a:r>
          </a:p>
        </p:txBody>
      </p:sp>
      <p:sp>
        <p:nvSpPr>
          <p:cNvPr id="177" name="Rectangle 176"/>
          <p:cNvSpPr/>
          <p:nvPr/>
        </p:nvSpPr>
        <p:spPr>
          <a:xfrm>
            <a:off x="1811376" y="3203747"/>
            <a:ext cx="1774149" cy="461665"/>
          </a:xfrm>
          <a:prstGeom prst="rect">
            <a:avLst/>
          </a:prstGeom>
        </p:spPr>
        <p:txBody>
          <a:bodyPr wrap="square">
            <a:spAutoFit/>
          </a:bodyPr>
          <a:lstStyle/>
          <a:p>
            <a:pPr lvl="0" algn="ctr">
              <a:spcBef>
                <a:spcPct val="20000"/>
              </a:spcBef>
            </a:pPr>
            <a:r>
              <a:rPr lang="en-US" sz="2400" dirty="0" err="1">
                <a:solidFill>
                  <a:schemeClr val="bg1"/>
                </a:solidFill>
              </a:rPr>
              <a:t>beamsplitter</a:t>
            </a:r>
            <a:endParaRPr lang="en-US" sz="2400" dirty="0">
              <a:solidFill>
                <a:schemeClr val="bg1"/>
              </a:solidFill>
            </a:endParaRPr>
          </a:p>
        </p:txBody>
      </p:sp>
      <p:grpSp>
        <p:nvGrpSpPr>
          <p:cNvPr id="172" name="Group 171"/>
          <p:cNvGrpSpPr/>
          <p:nvPr/>
        </p:nvGrpSpPr>
        <p:grpSpPr>
          <a:xfrm>
            <a:off x="2418388" y="3779963"/>
            <a:ext cx="1969787" cy="739299"/>
            <a:chOff x="1122659" y="3385296"/>
            <a:chExt cx="2626383" cy="985733"/>
          </a:xfrm>
        </p:grpSpPr>
        <p:sp>
          <p:nvSpPr>
            <p:cNvPr id="173" name="Rectangle 172"/>
            <p:cNvSpPr/>
            <p:nvPr/>
          </p:nvSpPr>
          <p:spPr>
            <a:xfrm>
              <a:off x="1122659" y="3755475"/>
              <a:ext cx="2052427" cy="615554"/>
            </a:xfrm>
            <a:prstGeom prst="rect">
              <a:avLst/>
            </a:prstGeom>
          </p:spPr>
          <p:txBody>
            <a:bodyPr wrap="square">
              <a:spAutoFit/>
            </a:bodyPr>
            <a:lstStyle/>
            <a:p>
              <a:pPr lvl="0" algn="ctr">
                <a:spcBef>
                  <a:spcPct val="20000"/>
                </a:spcBef>
              </a:pPr>
              <a:r>
                <a:rPr lang="en-US" sz="2400" dirty="0">
                  <a:solidFill>
                    <a:schemeClr val="bg1"/>
                  </a:solidFill>
                </a:rPr>
                <a:t>camera</a:t>
              </a:r>
            </a:p>
          </p:txBody>
        </p:sp>
        <p:grpSp>
          <p:nvGrpSpPr>
            <p:cNvPr id="174" name="Group 173"/>
            <p:cNvGrpSpPr/>
            <p:nvPr/>
          </p:nvGrpSpPr>
          <p:grpSpPr>
            <a:xfrm>
              <a:off x="2978878" y="3385296"/>
              <a:ext cx="770164" cy="922585"/>
              <a:chOff x="2994015" y="3946194"/>
              <a:chExt cx="739889" cy="945779"/>
            </a:xfrm>
          </p:grpSpPr>
          <p:sp>
            <p:nvSpPr>
              <p:cNvPr id="175" name="Isosceles Triangle 174"/>
              <p:cNvSpPr/>
              <p:nvPr/>
            </p:nvSpPr>
            <p:spPr>
              <a:xfrm flipV="1">
                <a:off x="2994015" y="3946194"/>
                <a:ext cx="739889" cy="671059"/>
              </a:xfrm>
              <a:prstGeom prst="triangle">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u="sng"/>
              </a:p>
            </p:txBody>
          </p:sp>
          <p:sp>
            <p:nvSpPr>
              <p:cNvPr id="176" name="Rectangle 175"/>
              <p:cNvSpPr/>
              <p:nvPr/>
            </p:nvSpPr>
            <p:spPr>
              <a:xfrm flipV="1">
                <a:off x="2994015" y="4245301"/>
                <a:ext cx="739889" cy="646672"/>
              </a:xfrm>
              <a:prstGeom prst="rect">
                <a:avLst/>
              </a:prstGeom>
              <a:solidFill>
                <a:schemeClr val="tx1">
                  <a:lumMod val="65000"/>
                  <a:lumOff val="3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u="sng"/>
              </a:p>
            </p:txBody>
          </p:sp>
        </p:grpSp>
      </p:grpSp>
      <p:grpSp>
        <p:nvGrpSpPr>
          <p:cNvPr id="179" name="Group 178"/>
          <p:cNvGrpSpPr/>
          <p:nvPr/>
        </p:nvGrpSpPr>
        <p:grpSpPr>
          <a:xfrm>
            <a:off x="8657408" y="1170432"/>
            <a:ext cx="73660" cy="590243"/>
            <a:chOff x="7207724" y="1646061"/>
            <a:chExt cx="229810" cy="886317"/>
          </a:xfrm>
        </p:grpSpPr>
        <p:cxnSp>
          <p:nvCxnSpPr>
            <p:cNvPr id="180" name="Straight Connector 179"/>
            <p:cNvCxnSpPr/>
            <p:nvPr/>
          </p:nvCxnSpPr>
          <p:spPr>
            <a:xfrm>
              <a:off x="7207724" y="2530631"/>
              <a:ext cx="229810" cy="1"/>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7207724" y="1646061"/>
              <a:ext cx="229810" cy="1"/>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7436313" y="1654696"/>
              <a:ext cx="0" cy="877682"/>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8" name="Rectangle 77"/>
          <p:cNvSpPr/>
          <p:nvPr/>
        </p:nvSpPr>
        <p:spPr>
          <a:xfrm>
            <a:off x="6819514" y="482899"/>
            <a:ext cx="2324486" cy="461665"/>
          </a:xfrm>
          <a:prstGeom prst="rect">
            <a:avLst/>
          </a:prstGeom>
        </p:spPr>
        <p:txBody>
          <a:bodyPr wrap="square">
            <a:spAutoFit/>
          </a:bodyPr>
          <a:lstStyle/>
          <a:p>
            <a:pPr lvl="0" algn="ctr">
              <a:spcBef>
                <a:spcPct val="20000"/>
              </a:spcBef>
            </a:pPr>
            <a:r>
              <a:rPr lang="en-US" sz="2400" dirty="0">
                <a:solidFill>
                  <a:schemeClr val="bg1"/>
                </a:solidFill>
              </a:rPr>
              <a:t>transient image</a:t>
            </a:r>
          </a:p>
        </p:txBody>
      </p:sp>
    </p:spTree>
    <p:extLst>
      <p:ext uri="{BB962C8B-B14F-4D97-AF65-F5344CB8AC3E}">
        <p14:creationId xmlns:p14="http://schemas.microsoft.com/office/powerpoint/2010/main" val="7768957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mph" presetSubtype="2" fill="hold" nodeType="withEffect">
                                  <p:stCondLst>
                                    <p:cond delay="0"/>
                                  </p:stCondLst>
                                  <p:childTnLst>
                                    <p:animClr clrSpc="rgb" dir="cw">
                                      <p:cBhvr>
                                        <p:cTn id="6" dur="500" fill="hold"/>
                                        <p:tgtEl>
                                          <p:spTgt spid="107"/>
                                        </p:tgtEl>
                                        <p:attrNameLst>
                                          <p:attrName>stroke.color</p:attrName>
                                        </p:attrNameLst>
                                      </p:cBhvr>
                                      <p:to>
                                        <a:srgbClr val="4C9ED9"/>
                                      </p:to>
                                    </p:animClr>
                                    <p:set>
                                      <p:cBhvr>
                                        <p:cTn id="7" dur="500" fill="hold"/>
                                        <p:tgtEl>
                                          <p:spTgt spid="107"/>
                                        </p:tgtEl>
                                        <p:attrNameLst>
                                          <p:attrName>stroke.on</p:attrName>
                                        </p:attrNameLst>
                                      </p:cBhvr>
                                      <p:to>
                                        <p:strVal val="true"/>
                                      </p:to>
                                    </p:set>
                                  </p:childTnLst>
                                </p:cTn>
                              </p:par>
                              <p:par>
                                <p:cTn id="8" presetID="3" presetClass="emph" presetSubtype="2" fill="hold" grpId="1" nodeType="withEffect">
                                  <p:stCondLst>
                                    <p:cond delay="0"/>
                                  </p:stCondLst>
                                  <p:childTnLst>
                                    <p:animClr clrSpc="rgb" dir="cw">
                                      <p:cBhvr override="childStyle">
                                        <p:cTn id="9" dur="500" fill="hold"/>
                                        <p:tgtEl>
                                          <p:spTgt spid="111"/>
                                        </p:tgtEl>
                                        <p:attrNameLst>
                                          <p:attrName>style.color</p:attrName>
                                        </p:attrNameLst>
                                      </p:cBhvr>
                                      <p:to>
                                        <a:srgbClr val="4C9ED9"/>
                                      </p:to>
                                    </p:animClr>
                                  </p:childTnLst>
                                </p:cTn>
                              </p:par>
                              <p:par>
                                <p:cTn id="10" presetID="3" presetClass="emph" presetSubtype="2" fill="hold" grpId="1" nodeType="withEffect">
                                  <p:stCondLst>
                                    <p:cond delay="0"/>
                                  </p:stCondLst>
                                  <p:childTnLst>
                                    <p:animClr clrSpc="rgb" dir="cw">
                                      <p:cBhvr override="childStyle">
                                        <p:cTn id="11" dur="500" fill="hold"/>
                                        <p:tgtEl>
                                          <p:spTgt spid="109"/>
                                        </p:tgtEl>
                                        <p:attrNameLst>
                                          <p:attrName>style.color</p:attrName>
                                        </p:attrNameLst>
                                      </p:cBhvr>
                                      <p:to>
                                        <a:srgbClr val="4C9ED9"/>
                                      </p:to>
                                    </p:animClr>
                                  </p:childTnLst>
                                </p:cTn>
                              </p:par>
                              <p:par>
                                <p:cTn id="12" presetID="3" presetClass="emph" presetSubtype="2" fill="hold" grpId="0" nodeType="withEffect">
                                  <p:stCondLst>
                                    <p:cond delay="0"/>
                                  </p:stCondLst>
                                  <p:childTnLst>
                                    <p:animClr clrSpc="rgb" dir="cw">
                                      <p:cBhvr override="childStyle">
                                        <p:cTn id="13" dur="500" fill="hold"/>
                                        <p:tgtEl>
                                          <p:spTgt spid="94"/>
                                        </p:tgtEl>
                                        <p:attrNameLst>
                                          <p:attrName>style.color</p:attrName>
                                        </p:attrNameLst>
                                      </p:cBhvr>
                                      <p:to>
                                        <a:srgbClr val="4C9ED9"/>
                                      </p:to>
                                    </p:animClr>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44"/>
                                        </p:tgtEl>
                                        <p:attrNameLst>
                                          <p:attrName>style.visibility</p:attrName>
                                        </p:attrNameLst>
                                      </p:cBhvr>
                                      <p:to>
                                        <p:strVal val="visible"/>
                                      </p:to>
                                    </p:set>
                                    <p:animEffect transition="in" filter="fade">
                                      <p:cBhvr>
                                        <p:cTn id="17" dur="500"/>
                                        <p:tgtEl>
                                          <p:spTgt spid="14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9"/>
                                        </p:tgtEl>
                                        <p:attrNameLst>
                                          <p:attrName>style.visibility</p:attrName>
                                        </p:attrNameLst>
                                      </p:cBhvr>
                                      <p:to>
                                        <p:strVal val="visible"/>
                                      </p:to>
                                    </p:set>
                                    <p:animEffect transition="in" filter="fade">
                                      <p:cBhvr>
                                        <p:cTn id="22" dur="500"/>
                                        <p:tgtEl>
                                          <p:spTgt spid="129"/>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128"/>
                                        </p:tgtEl>
                                        <p:attrNameLst>
                                          <p:attrName>style.visibility</p:attrName>
                                        </p:attrNameLst>
                                      </p:cBhvr>
                                      <p:to>
                                        <p:strVal val="visible"/>
                                      </p:to>
                                    </p:set>
                                    <p:animEffect transition="in" filter="fade">
                                      <p:cBhvr>
                                        <p:cTn id="26" dur="500"/>
                                        <p:tgtEl>
                                          <p:spTgt spid="12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31"/>
                                        </p:tgtEl>
                                        <p:attrNameLst>
                                          <p:attrName>style.visibility</p:attrName>
                                        </p:attrNameLst>
                                      </p:cBhvr>
                                      <p:to>
                                        <p:strVal val="visible"/>
                                      </p:to>
                                    </p:set>
                                    <p:animEffect transition="in" filter="fade">
                                      <p:cBhvr>
                                        <p:cTn id="29" dur="500"/>
                                        <p:tgtEl>
                                          <p:spTgt spid="13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27"/>
                                        </p:tgtEl>
                                        <p:attrNameLst>
                                          <p:attrName>style.visibility</p:attrName>
                                        </p:attrNameLst>
                                      </p:cBhvr>
                                      <p:to>
                                        <p:strVal val="visible"/>
                                      </p:to>
                                    </p:set>
                                    <p:animEffect transition="in" filter="fade">
                                      <p:cBhvr>
                                        <p:cTn id="32" dur="500"/>
                                        <p:tgtEl>
                                          <p:spTgt spid="12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09"/>
                                        </p:tgtEl>
                                      </p:cBhvr>
                                    </p:animEffect>
                                    <p:set>
                                      <p:cBhvr>
                                        <p:cTn id="37" dur="1" fill="hold">
                                          <p:stCondLst>
                                            <p:cond delay="499"/>
                                          </p:stCondLst>
                                        </p:cTn>
                                        <p:tgtEl>
                                          <p:spTgt spid="109"/>
                                        </p:tgtEl>
                                        <p:attrNameLst>
                                          <p:attrName>style.visibility</p:attrName>
                                        </p:attrNameLst>
                                      </p:cBhvr>
                                      <p:to>
                                        <p:strVal val="hidden"/>
                                      </p:to>
                                    </p:se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178"/>
                                        </p:tgtEl>
                                        <p:attrNameLst>
                                          <p:attrName>style.visibility</p:attrName>
                                        </p:attrNameLst>
                                      </p:cBhvr>
                                      <p:to>
                                        <p:strVal val="visible"/>
                                      </p:to>
                                    </p:set>
                                    <p:animEffect transition="in" filter="fade">
                                      <p:cBhvr>
                                        <p:cTn id="41" dur="500"/>
                                        <p:tgtEl>
                                          <p:spTgt spid="17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95"/>
                                        </p:tgtEl>
                                        <p:attrNameLst>
                                          <p:attrName>style.visibility</p:attrName>
                                        </p:attrNameLst>
                                      </p:cBhvr>
                                      <p:to>
                                        <p:strVal val="visible"/>
                                      </p:to>
                                    </p:set>
                                    <p:animEffect transition="in" filter="wipe(left)">
                                      <p:cBhvr>
                                        <p:cTn id="46" dur="250"/>
                                        <p:tgtEl>
                                          <p:spTgt spid="95"/>
                                        </p:tgtEl>
                                      </p:cBhvr>
                                    </p:animEffect>
                                  </p:childTnLst>
                                </p:cTn>
                              </p:par>
                            </p:childTnLst>
                          </p:cTn>
                        </p:par>
                        <p:par>
                          <p:cTn id="47" fill="hold">
                            <p:stCondLst>
                              <p:cond delay="250"/>
                            </p:stCondLst>
                            <p:childTnLst>
                              <p:par>
                                <p:cTn id="48" presetID="22" presetClass="entr" presetSubtype="4" fill="hold" nodeType="afterEffect">
                                  <p:stCondLst>
                                    <p:cond delay="0"/>
                                  </p:stCondLst>
                                  <p:childTnLst>
                                    <p:set>
                                      <p:cBhvr>
                                        <p:cTn id="49" dur="1" fill="hold">
                                          <p:stCondLst>
                                            <p:cond delay="0"/>
                                          </p:stCondLst>
                                        </p:cTn>
                                        <p:tgtEl>
                                          <p:spTgt spid="96"/>
                                        </p:tgtEl>
                                        <p:attrNameLst>
                                          <p:attrName>style.visibility</p:attrName>
                                        </p:attrNameLst>
                                      </p:cBhvr>
                                      <p:to>
                                        <p:strVal val="visible"/>
                                      </p:to>
                                    </p:set>
                                    <p:animEffect transition="in" filter="wipe(down)">
                                      <p:cBhvr>
                                        <p:cTn id="50" dur="250"/>
                                        <p:tgtEl>
                                          <p:spTgt spid="96"/>
                                        </p:tgtEl>
                                      </p:cBhvr>
                                    </p:animEffect>
                                  </p:childTnLst>
                                </p:cTn>
                              </p:par>
                            </p:childTnLst>
                          </p:cTn>
                        </p:par>
                        <p:par>
                          <p:cTn id="51" fill="hold">
                            <p:stCondLst>
                              <p:cond delay="500"/>
                            </p:stCondLst>
                            <p:childTnLst>
                              <p:par>
                                <p:cTn id="52" presetID="10" presetClass="entr" presetSubtype="0" fill="hold" grpId="0" nodeType="afterEffect">
                                  <p:stCondLst>
                                    <p:cond delay="0"/>
                                  </p:stCondLst>
                                  <p:childTnLst>
                                    <p:set>
                                      <p:cBhvr>
                                        <p:cTn id="53" dur="1" fill="hold">
                                          <p:stCondLst>
                                            <p:cond delay="0"/>
                                          </p:stCondLst>
                                        </p:cTn>
                                        <p:tgtEl>
                                          <p:spTgt spid="85"/>
                                        </p:tgtEl>
                                        <p:attrNameLst>
                                          <p:attrName>style.visibility</p:attrName>
                                        </p:attrNameLst>
                                      </p:cBhvr>
                                      <p:to>
                                        <p:strVal val="visible"/>
                                      </p:to>
                                    </p:set>
                                    <p:animEffect transition="in" filter="fade">
                                      <p:cBhvr>
                                        <p:cTn id="54" dur="250"/>
                                        <p:tgtEl>
                                          <p:spTgt spid="85"/>
                                        </p:tgtEl>
                                      </p:cBhvr>
                                    </p:animEffect>
                                  </p:childTnLst>
                                </p:cTn>
                              </p:par>
                            </p:childTnLst>
                          </p:cTn>
                        </p:par>
                        <p:par>
                          <p:cTn id="55" fill="hold">
                            <p:stCondLst>
                              <p:cond delay="750"/>
                            </p:stCondLst>
                            <p:childTnLst>
                              <p:par>
                                <p:cTn id="56" presetID="22" presetClass="entr" presetSubtype="1" fill="hold" nodeType="afterEffect">
                                  <p:stCondLst>
                                    <p:cond delay="0"/>
                                  </p:stCondLst>
                                  <p:childTnLst>
                                    <p:set>
                                      <p:cBhvr>
                                        <p:cTn id="57" dur="1" fill="hold">
                                          <p:stCondLst>
                                            <p:cond delay="0"/>
                                          </p:stCondLst>
                                        </p:cTn>
                                        <p:tgtEl>
                                          <p:spTgt spid="97"/>
                                        </p:tgtEl>
                                        <p:attrNameLst>
                                          <p:attrName>style.visibility</p:attrName>
                                        </p:attrNameLst>
                                      </p:cBhvr>
                                      <p:to>
                                        <p:strVal val="visible"/>
                                      </p:to>
                                    </p:set>
                                    <p:animEffect transition="in" filter="wipe(up)">
                                      <p:cBhvr>
                                        <p:cTn id="58" dur="250"/>
                                        <p:tgtEl>
                                          <p:spTgt spid="97"/>
                                        </p:tgtEl>
                                      </p:cBhvr>
                                    </p:animEffect>
                                  </p:childTnLst>
                                </p:cTn>
                              </p:par>
                            </p:childTnLst>
                          </p:cTn>
                        </p:par>
                        <p:par>
                          <p:cTn id="59" fill="hold">
                            <p:stCondLst>
                              <p:cond delay="1000"/>
                            </p:stCondLst>
                            <p:childTnLst>
                              <p:par>
                                <p:cTn id="60" presetID="10" presetClass="entr" presetSubtype="0" fill="hold" grpId="0" nodeType="afterEffect">
                                  <p:stCondLst>
                                    <p:cond delay="0"/>
                                  </p:stCondLst>
                                  <p:childTnLst>
                                    <p:set>
                                      <p:cBhvr>
                                        <p:cTn id="61" dur="1" fill="hold">
                                          <p:stCondLst>
                                            <p:cond delay="0"/>
                                          </p:stCondLst>
                                        </p:cTn>
                                        <p:tgtEl>
                                          <p:spTgt spid="161"/>
                                        </p:tgtEl>
                                        <p:attrNameLst>
                                          <p:attrName>style.visibility</p:attrName>
                                        </p:attrNameLst>
                                      </p:cBhvr>
                                      <p:to>
                                        <p:strVal val="visible"/>
                                      </p:to>
                                    </p:set>
                                    <p:animEffect transition="in" filter="fade">
                                      <p:cBhvr>
                                        <p:cTn id="62" dur="500"/>
                                        <p:tgtEl>
                                          <p:spTgt spid="161"/>
                                        </p:tgtEl>
                                      </p:cBhvr>
                                    </p:animEffect>
                                  </p:childTnLst>
                                </p:cTn>
                              </p:par>
                            </p:childTnLst>
                          </p:cTn>
                        </p:par>
                        <p:par>
                          <p:cTn id="63" fill="hold">
                            <p:stCondLst>
                              <p:cond delay="1500"/>
                            </p:stCondLst>
                            <p:childTnLst>
                              <p:par>
                                <p:cTn id="64" presetID="10" presetClass="entr" presetSubtype="0" fill="hold" grpId="0" nodeType="afterEffect">
                                  <p:stCondLst>
                                    <p:cond delay="0"/>
                                  </p:stCondLst>
                                  <p:childTnLst>
                                    <p:set>
                                      <p:cBhvr>
                                        <p:cTn id="65" dur="1" fill="hold">
                                          <p:stCondLst>
                                            <p:cond delay="0"/>
                                          </p:stCondLst>
                                        </p:cTn>
                                        <p:tgtEl>
                                          <p:spTgt spid="156"/>
                                        </p:tgtEl>
                                        <p:attrNameLst>
                                          <p:attrName>style.visibility</p:attrName>
                                        </p:attrNameLst>
                                      </p:cBhvr>
                                      <p:to>
                                        <p:strVal val="visible"/>
                                      </p:to>
                                    </p:set>
                                    <p:animEffect transition="in" filter="fade">
                                      <p:cBhvr>
                                        <p:cTn id="66" dur="500"/>
                                        <p:tgtEl>
                                          <p:spTgt spid="156"/>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108"/>
                                        </p:tgtEl>
                                        <p:attrNameLst>
                                          <p:attrName>style.visibility</p:attrName>
                                        </p:attrNameLst>
                                      </p:cBhvr>
                                      <p:to>
                                        <p:strVal val="visible"/>
                                      </p:to>
                                    </p:set>
                                    <p:animEffect transition="in" filter="fade">
                                      <p:cBhvr>
                                        <p:cTn id="69" dur="500"/>
                                        <p:tgtEl>
                                          <p:spTgt spid="108"/>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nodeType="clickEffect">
                                  <p:stCondLst>
                                    <p:cond delay="0"/>
                                  </p:stCondLst>
                                  <p:childTnLst>
                                    <p:set>
                                      <p:cBhvr>
                                        <p:cTn id="73" dur="1" fill="hold">
                                          <p:stCondLst>
                                            <p:cond delay="0"/>
                                          </p:stCondLst>
                                        </p:cTn>
                                        <p:tgtEl>
                                          <p:spTgt spid="102"/>
                                        </p:tgtEl>
                                        <p:attrNameLst>
                                          <p:attrName>style.visibility</p:attrName>
                                        </p:attrNameLst>
                                      </p:cBhvr>
                                      <p:to>
                                        <p:strVal val="visible"/>
                                      </p:to>
                                    </p:set>
                                    <p:animEffect transition="in" filter="wipe(left)">
                                      <p:cBhvr>
                                        <p:cTn id="74" dur="250"/>
                                        <p:tgtEl>
                                          <p:spTgt spid="102"/>
                                        </p:tgtEl>
                                      </p:cBhvr>
                                    </p:animEffect>
                                  </p:childTnLst>
                                </p:cTn>
                              </p:par>
                            </p:childTnLst>
                          </p:cTn>
                        </p:par>
                        <p:par>
                          <p:cTn id="75" fill="hold">
                            <p:stCondLst>
                              <p:cond delay="250"/>
                            </p:stCondLst>
                            <p:childTnLst>
                              <p:par>
                                <p:cTn id="76" presetID="22" presetClass="entr" presetSubtype="4" fill="hold" nodeType="afterEffect">
                                  <p:stCondLst>
                                    <p:cond delay="0"/>
                                  </p:stCondLst>
                                  <p:childTnLst>
                                    <p:set>
                                      <p:cBhvr>
                                        <p:cTn id="77" dur="1" fill="hold">
                                          <p:stCondLst>
                                            <p:cond delay="0"/>
                                          </p:stCondLst>
                                        </p:cTn>
                                        <p:tgtEl>
                                          <p:spTgt spid="103"/>
                                        </p:tgtEl>
                                        <p:attrNameLst>
                                          <p:attrName>style.visibility</p:attrName>
                                        </p:attrNameLst>
                                      </p:cBhvr>
                                      <p:to>
                                        <p:strVal val="visible"/>
                                      </p:to>
                                    </p:set>
                                    <p:animEffect transition="in" filter="wipe(down)">
                                      <p:cBhvr>
                                        <p:cTn id="78" dur="250"/>
                                        <p:tgtEl>
                                          <p:spTgt spid="103"/>
                                        </p:tgtEl>
                                      </p:cBhvr>
                                    </p:animEffect>
                                  </p:childTnLst>
                                </p:cTn>
                              </p:par>
                            </p:childTnLst>
                          </p:cTn>
                        </p:par>
                        <p:par>
                          <p:cTn id="79" fill="hold">
                            <p:stCondLst>
                              <p:cond delay="500"/>
                            </p:stCondLst>
                            <p:childTnLst>
                              <p:par>
                                <p:cTn id="80" presetID="10" presetClass="entr" presetSubtype="0" fill="hold" grpId="0" nodeType="afterEffect">
                                  <p:stCondLst>
                                    <p:cond delay="0"/>
                                  </p:stCondLst>
                                  <p:childTnLst>
                                    <p:set>
                                      <p:cBhvr>
                                        <p:cTn id="81" dur="1" fill="hold">
                                          <p:stCondLst>
                                            <p:cond delay="0"/>
                                          </p:stCondLst>
                                        </p:cTn>
                                        <p:tgtEl>
                                          <p:spTgt spid="86"/>
                                        </p:tgtEl>
                                        <p:attrNameLst>
                                          <p:attrName>style.visibility</p:attrName>
                                        </p:attrNameLst>
                                      </p:cBhvr>
                                      <p:to>
                                        <p:strVal val="visible"/>
                                      </p:to>
                                    </p:set>
                                    <p:animEffect transition="in" filter="fade">
                                      <p:cBhvr>
                                        <p:cTn id="82" dur="250"/>
                                        <p:tgtEl>
                                          <p:spTgt spid="86"/>
                                        </p:tgtEl>
                                      </p:cBhvr>
                                    </p:animEffect>
                                  </p:childTnLst>
                                </p:cTn>
                              </p:par>
                            </p:childTnLst>
                          </p:cTn>
                        </p:par>
                        <p:par>
                          <p:cTn id="83" fill="hold">
                            <p:stCondLst>
                              <p:cond delay="750"/>
                            </p:stCondLst>
                            <p:childTnLst>
                              <p:par>
                                <p:cTn id="84" presetID="22" presetClass="entr" presetSubtype="8" fill="hold" nodeType="afterEffect">
                                  <p:stCondLst>
                                    <p:cond delay="0"/>
                                  </p:stCondLst>
                                  <p:childTnLst>
                                    <p:set>
                                      <p:cBhvr>
                                        <p:cTn id="85" dur="1" fill="hold">
                                          <p:stCondLst>
                                            <p:cond delay="0"/>
                                          </p:stCondLst>
                                        </p:cTn>
                                        <p:tgtEl>
                                          <p:spTgt spid="104"/>
                                        </p:tgtEl>
                                        <p:attrNameLst>
                                          <p:attrName>style.visibility</p:attrName>
                                        </p:attrNameLst>
                                      </p:cBhvr>
                                      <p:to>
                                        <p:strVal val="visible"/>
                                      </p:to>
                                    </p:set>
                                    <p:animEffect transition="in" filter="wipe(left)">
                                      <p:cBhvr>
                                        <p:cTn id="86" dur="250"/>
                                        <p:tgtEl>
                                          <p:spTgt spid="104"/>
                                        </p:tgtEl>
                                      </p:cBhvr>
                                    </p:animEffect>
                                  </p:childTnLst>
                                </p:cTn>
                              </p:par>
                            </p:childTnLst>
                          </p:cTn>
                        </p:par>
                        <p:par>
                          <p:cTn id="87" fill="hold">
                            <p:stCondLst>
                              <p:cond delay="1000"/>
                            </p:stCondLst>
                            <p:childTnLst>
                              <p:par>
                                <p:cTn id="88" presetID="10" presetClass="entr" presetSubtype="0" fill="hold" grpId="0" nodeType="afterEffect">
                                  <p:stCondLst>
                                    <p:cond delay="0"/>
                                  </p:stCondLst>
                                  <p:childTnLst>
                                    <p:set>
                                      <p:cBhvr>
                                        <p:cTn id="89" dur="1" fill="hold">
                                          <p:stCondLst>
                                            <p:cond delay="0"/>
                                          </p:stCondLst>
                                        </p:cTn>
                                        <p:tgtEl>
                                          <p:spTgt spid="87"/>
                                        </p:tgtEl>
                                        <p:attrNameLst>
                                          <p:attrName>style.visibility</p:attrName>
                                        </p:attrNameLst>
                                      </p:cBhvr>
                                      <p:to>
                                        <p:strVal val="visible"/>
                                      </p:to>
                                    </p:set>
                                    <p:animEffect transition="in" filter="fade">
                                      <p:cBhvr>
                                        <p:cTn id="90" dur="250"/>
                                        <p:tgtEl>
                                          <p:spTgt spid="87"/>
                                        </p:tgtEl>
                                      </p:cBhvr>
                                    </p:animEffect>
                                  </p:childTnLst>
                                </p:cTn>
                              </p:par>
                            </p:childTnLst>
                          </p:cTn>
                        </p:par>
                        <p:par>
                          <p:cTn id="91" fill="hold">
                            <p:stCondLst>
                              <p:cond delay="1250"/>
                            </p:stCondLst>
                            <p:childTnLst>
                              <p:par>
                                <p:cTn id="92" presetID="22" presetClass="entr" presetSubtype="1" fill="hold" nodeType="afterEffect">
                                  <p:stCondLst>
                                    <p:cond delay="0"/>
                                  </p:stCondLst>
                                  <p:childTnLst>
                                    <p:set>
                                      <p:cBhvr>
                                        <p:cTn id="93" dur="1" fill="hold">
                                          <p:stCondLst>
                                            <p:cond delay="0"/>
                                          </p:stCondLst>
                                        </p:cTn>
                                        <p:tgtEl>
                                          <p:spTgt spid="105"/>
                                        </p:tgtEl>
                                        <p:attrNameLst>
                                          <p:attrName>style.visibility</p:attrName>
                                        </p:attrNameLst>
                                      </p:cBhvr>
                                      <p:to>
                                        <p:strVal val="visible"/>
                                      </p:to>
                                    </p:set>
                                    <p:animEffect transition="in" filter="wipe(up)">
                                      <p:cBhvr>
                                        <p:cTn id="94" dur="250"/>
                                        <p:tgtEl>
                                          <p:spTgt spid="105"/>
                                        </p:tgtEl>
                                      </p:cBhvr>
                                    </p:animEffect>
                                  </p:childTnLst>
                                </p:cTn>
                              </p:par>
                            </p:childTnLst>
                          </p:cTn>
                        </p:par>
                        <p:par>
                          <p:cTn id="95" fill="hold">
                            <p:stCondLst>
                              <p:cond delay="1500"/>
                            </p:stCondLst>
                            <p:childTnLst>
                              <p:par>
                                <p:cTn id="96" presetID="10" presetClass="entr" presetSubtype="0" fill="hold" grpId="0" nodeType="afterEffect">
                                  <p:stCondLst>
                                    <p:cond delay="0"/>
                                  </p:stCondLst>
                                  <p:childTnLst>
                                    <p:set>
                                      <p:cBhvr>
                                        <p:cTn id="97" dur="1" fill="hold">
                                          <p:stCondLst>
                                            <p:cond delay="0"/>
                                          </p:stCondLst>
                                        </p:cTn>
                                        <p:tgtEl>
                                          <p:spTgt spid="162"/>
                                        </p:tgtEl>
                                        <p:attrNameLst>
                                          <p:attrName>style.visibility</p:attrName>
                                        </p:attrNameLst>
                                      </p:cBhvr>
                                      <p:to>
                                        <p:strVal val="visible"/>
                                      </p:to>
                                    </p:set>
                                    <p:animEffect transition="in" filter="fade">
                                      <p:cBhvr>
                                        <p:cTn id="98" dur="500"/>
                                        <p:tgtEl>
                                          <p:spTgt spid="162"/>
                                        </p:tgtEl>
                                      </p:cBhvr>
                                    </p:animEffect>
                                  </p:childTnLst>
                                </p:cTn>
                              </p:par>
                            </p:childTnLst>
                          </p:cTn>
                        </p:par>
                        <p:par>
                          <p:cTn id="99" fill="hold">
                            <p:stCondLst>
                              <p:cond delay="2000"/>
                            </p:stCondLst>
                            <p:childTnLst>
                              <p:par>
                                <p:cTn id="100" presetID="10" presetClass="entr" presetSubtype="0" fill="hold" grpId="0" nodeType="afterEffect">
                                  <p:stCondLst>
                                    <p:cond delay="0"/>
                                  </p:stCondLst>
                                  <p:childTnLst>
                                    <p:set>
                                      <p:cBhvr>
                                        <p:cTn id="101" dur="1" fill="hold">
                                          <p:stCondLst>
                                            <p:cond delay="0"/>
                                          </p:stCondLst>
                                        </p:cTn>
                                        <p:tgtEl>
                                          <p:spTgt spid="157"/>
                                        </p:tgtEl>
                                        <p:attrNameLst>
                                          <p:attrName>style.visibility</p:attrName>
                                        </p:attrNameLst>
                                      </p:cBhvr>
                                      <p:to>
                                        <p:strVal val="visible"/>
                                      </p:to>
                                    </p:set>
                                    <p:animEffect transition="in" filter="fade">
                                      <p:cBhvr>
                                        <p:cTn id="102" dur="500"/>
                                        <p:tgtEl>
                                          <p:spTgt spid="157"/>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110"/>
                                        </p:tgtEl>
                                        <p:attrNameLst>
                                          <p:attrName>style.visibility</p:attrName>
                                        </p:attrNameLst>
                                      </p:cBhvr>
                                      <p:to>
                                        <p:strVal val="visible"/>
                                      </p:to>
                                    </p:set>
                                    <p:animEffect transition="in" filter="fade">
                                      <p:cBhvr>
                                        <p:cTn id="105" dur="500"/>
                                        <p:tgtEl>
                                          <p:spTgt spid="110"/>
                                        </p:tgtEl>
                                      </p:cBhvr>
                                    </p:animEffect>
                                  </p:child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grpId="0" nodeType="clickEffect">
                                  <p:stCondLst>
                                    <p:cond delay="0"/>
                                  </p:stCondLst>
                                  <p:childTnLst>
                                    <p:set>
                                      <p:cBhvr>
                                        <p:cTn id="109" dur="1" fill="hold">
                                          <p:stCondLst>
                                            <p:cond delay="0"/>
                                          </p:stCondLst>
                                        </p:cTn>
                                        <p:tgtEl>
                                          <p:spTgt spid="135"/>
                                        </p:tgtEl>
                                        <p:attrNameLst>
                                          <p:attrName>style.visibility</p:attrName>
                                        </p:attrNameLst>
                                      </p:cBhvr>
                                      <p:to>
                                        <p:strVal val="visible"/>
                                      </p:to>
                                    </p:set>
                                    <p:animEffect transition="in" filter="fade">
                                      <p:cBhvr>
                                        <p:cTn id="110" dur="500"/>
                                        <p:tgtEl>
                                          <p:spTgt spid="135"/>
                                        </p:tgtEl>
                                      </p:cBhvr>
                                    </p:animEffect>
                                  </p:childTnLst>
                                </p:cTn>
                              </p:par>
                            </p:childTnLst>
                          </p:cTn>
                        </p:par>
                      </p:childTnLst>
                    </p:cTn>
                  </p:par>
                  <p:par>
                    <p:cTn id="111" fill="hold">
                      <p:stCondLst>
                        <p:cond delay="indefinite"/>
                      </p:stCondLst>
                      <p:childTnLst>
                        <p:par>
                          <p:cTn id="112" fill="hold">
                            <p:stCondLst>
                              <p:cond delay="0"/>
                            </p:stCondLst>
                            <p:childTnLst>
                              <p:par>
                                <p:cTn id="113" presetID="10" presetClass="exit" presetSubtype="0" fill="hold" grpId="1" nodeType="clickEffect">
                                  <p:stCondLst>
                                    <p:cond delay="0"/>
                                  </p:stCondLst>
                                  <p:childTnLst>
                                    <p:animEffect transition="out" filter="fade">
                                      <p:cBhvr>
                                        <p:cTn id="114" dur="500"/>
                                        <p:tgtEl>
                                          <p:spTgt spid="144"/>
                                        </p:tgtEl>
                                      </p:cBhvr>
                                    </p:animEffect>
                                    <p:set>
                                      <p:cBhvr>
                                        <p:cTn id="115" dur="1" fill="hold">
                                          <p:stCondLst>
                                            <p:cond delay="499"/>
                                          </p:stCondLst>
                                        </p:cTn>
                                        <p:tgtEl>
                                          <p:spTgt spid="144"/>
                                        </p:tgtEl>
                                        <p:attrNameLst>
                                          <p:attrName>style.visibility</p:attrName>
                                        </p:attrNameLst>
                                      </p:cBhvr>
                                      <p:to>
                                        <p:strVal val="hidden"/>
                                      </p:to>
                                    </p:set>
                                  </p:childTnLst>
                                </p:cTn>
                              </p:par>
                              <p:par>
                                <p:cTn id="116" presetID="10" presetClass="exit" presetSubtype="0" fill="hold" grpId="1" nodeType="withEffect">
                                  <p:stCondLst>
                                    <p:cond delay="0"/>
                                  </p:stCondLst>
                                  <p:childTnLst>
                                    <p:animEffect transition="out" filter="fade">
                                      <p:cBhvr>
                                        <p:cTn id="117" dur="500"/>
                                        <p:tgtEl>
                                          <p:spTgt spid="161"/>
                                        </p:tgtEl>
                                      </p:cBhvr>
                                    </p:animEffect>
                                    <p:set>
                                      <p:cBhvr>
                                        <p:cTn id="118" dur="1" fill="hold">
                                          <p:stCondLst>
                                            <p:cond delay="499"/>
                                          </p:stCondLst>
                                        </p:cTn>
                                        <p:tgtEl>
                                          <p:spTgt spid="161"/>
                                        </p:tgtEl>
                                        <p:attrNameLst>
                                          <p:attrName>style.visibility</p:attrName>
                                        </p:attrNameLst>
                                      </p:cBhvr>
                                      <p:to>
                                        <p:strVal val="hidden"/>
                                      </p:to>
                                    </p:set>
                                  </p:childTnLst>
                                </p:cTn>
                              </p:par>
                              <p:par>
                                <p:cTn id="119" presetID="10" presetClass="exit" presetSubtype="0" fill="hold" grpId="1" nodeType="withEffect">
                                  <p:stCondLst>
                                    <p:cond delay="0"/>
                                  </p:stCondLst>
                                  <p:childTnLst>
                                    <p:animEffect transition="out" filter="fade">
                                      <p:cBhvr>
                                        <p:cTn id="120" dur="500"/>
                                        <p:tgtEl>
                                          <p:spTgt spid="135"/>
                                        </p:tgtEl>
                                      </p:cBhvr>
                                    </p:animEffect>
                                    <p:set>
                                      <p:cBhvr>
                                        <p:cTn id="121" dur="1" fill="hold">
                                          <p:stCondLst>
                                            <p:cond delay="499"/>
                                          </p:stCondLst>
                                        </p:cTn>
                                        <p:tgtEl>
                                          <p:spTgt spid="135"/>
                                        </p:tgtEl>
                                        <p:attrNameLst>
                                          <p:attrName>style.visibility</p:attrName>
                                        </p:attrNameLst>
                                      </p:cBhvr>
                                      <p:to>
                                        <p:strVal val="hidden"/>
                                      </p:to>
                                    </p:set>
                                  </p:childTnLst>
                                </p:cTn>
                              </p:par>
                              <p:par>
                                <p:cTn id="122" presetID="10" presetClass="exit" presetSubtype="0" fill="hold" grpId="1" nodeType="withEffect">
                                  <p:stCondLst>
                                    <p:cond delay="0"/>
                                  </p:stCondLst>
                                  <p:childTnLst>
                                    <p:animEffect transition="out" filter="fade">
                                      <p:cBhvr>
                                        <p:cTn id="123" dur="500"/>
                                        <p:tgtEl>
                                          <p:spTgt spid="156"/>
                                        </p:tgtEl>
                                      </p:cBhvr>
                                    </p:animEffect>
                                    <p:set>
                                      <p:cBhvr>
                                        <p:cTn id="124" dur="1" fill="hold">
                                          <p:stCondLst>
                                            <p:cond delay="499"/>
                                          </p:stCondLst>
                                        </p:cTn>
                                        <p:tgtEl>
                                          <p:spTgt spid="156"/>
                                        </p:tgtEl>
                                        <p:attrNameLst>
                                          <p:attrName>style.visibility</p:attrName>
                                        </p:attrNameLst>
                                      </p:cBhvr>
                                      <p:to>
                                        <p:strVal val="hidden"/>
                                      </p:to>
                                    </p:set>
                                  </p:childTnLst>
                                </p:cTn>
                              </p:par>
                              <p:par>
                                <p:cTn id="125" presetID="10" presetClass="exit" presetSubtype="0" fill="hold" grpId="1" nodeType="withEffect">
                                  <p:stCondLst>
                                    <p:cond delay="0"/>
                                  </p:stCondLst>
                                  <p:childTnLst>
                                    <p:animEffect transition="out" filter="fade">
                                      <p:cBhvr>
                                        <p:cTn id="126" dur="500"/>
                                        <p:tgtEl>
                                          <p:spTgt spid="162"/>
                                        </p:tgtEl>
                                      </p:cBhvr>
                                    </p:animEffect>
                                    <p:set>
                                      <p:cBhvr>
                                        <p:cTn id="127" dur="1" fill="hold">
                                          <p:stCondLst>
                                            <p:cond delay="499"/>
                                          </p:stCondLst>
                                        </p:cTn>
                                        <p:tgtEl>
                                          <p:spTgt spid="162"/>
                                        </p:tgtEl>
                                        <p:attrNameLst>
                                          <p:attrName>style.visibility</p:attrName>
                                        </p:attrNameLst>
                                      </p:cBhvr>
                                      <p:to>
                                        <p:strVal val="hidden"/>
                                      </p:to>
                                    </p:set>
                                  </p:childTnLst>
                                </p:cTn>
                              </p:par>
                              <p:par>
                                <p:cTn id="128" presetID="10" presetClass="exit" presetSubtype="0" fill="hold" grpId="1" nodeType="withEffect">
                                  <p:stCondLst>
                                    <p:cond delay="0"/>
                                  </p:stCondLst>
                                  <p:childTnLst>
                                    <p:animEffect transition="out" filter="fade">
                                      <p:cBhvr>
                                        <p:cTn id="129" dur="500"/>
                                        <p:tgtEl>
                                          <p:spTgt spid="157"/>
                                        </p:tgtEl>
                                      </p:cBhvr>
                                    </p:animEffect>
                                    <p:set>
                                      <p:cBhvr>
                                        <p:cTn id="130" dur="1" fill="hold">
                                          <p:stCondLst>
                                            <p:cond delay="499"/>
                                          </p:stCondLst>
                                        </p:cTn>
                                        <p:tgtEl>
                                          <p:spTgt spid="157"/>
                                        </p:tgtEl>
                                        <p:attrNameLst>
                                          <p:attrName>style.visibility</p:attrName>
                                        </p:attrNameLst>
                                      </p:cBhvr>
                                      <p:to>
                                        <p:strVal val="hidden"/>
                                      </p:to>
                                    </p:set>
                                  </p:childTnLst>
                                </p:cTn>
                              </p:par>
                              <p:par>
                                <p:cTn id="131" presetID="10" presetClass="exit" presetSubtype="0" fill="hold" nodeType="withEffect">
                                  <p:stCondLst>
                                    <p:cond delay="0"/>
                                  </p:stCondLst>
                                  <p:childTnLst>
                                    <p:animEffect transition="out" filter="fade">
                                      <p:cBhvr>
                                        <p:cTn id="132" dur="500"/>
                                        <p:tgtEl>
                                          <p:spTgt spid="82"/>
                                        </p:tgtEl>
                                      </p:cBhvr>
                                    </p:animEffect>
                                    <p:set>
                                      <p:cBhvr>
                                        <p:cTn id="133" dur="1" fill="hold">
                                          <p:stCondLst>
                                            <p:cond delay="499"/>
                                          </p:stCondLst>
                                        </p:cTn>
                                        <p:tgtEl>
                                          <p:spTgt spid="82"/>
                                        </p:tgtEl>
                                        <p:attrNameLst>
                                          <p:attrName>style.visibility</p:attrName>
                                        </p:attrNameLst>
                                      </p:cBhvr>
                                      <p:to>
                                        <p:strVal val="hidden"/>
                                      </p:to>
                                    </p:set>
                                  </p:childTnLst>
                                </p:cTn>
                              </p:par>
                              <p:par>
                                <p:cTn id="134" presetID="10" presetClass="exit" presetSubtype="0" fill="hold" grpId="1" nodeType="withEffect">
                                  <p:stCondLst>
                                    <p:cond delay="0"/>
                                  </p:stCondLst>
                                  <p:childTnLst>
                                    <p:animEffect transition="out" filter="fade">
                                      <p:cBhvr>
                                        <p:cTn id="135" dur="500"/>
                                        <p:tgtEl>
                                          <p:spTgt spid="110"/>
                                        </p:tgtEl>
                                      </p:cBhvr>
                                    </p:animEffect>
                                    <p:set>
                                      <p:cBhvr>
                                        <p:cTn id="136" dur="1" fill="hold">
                                          <p:stCondLst>
                                            <p:cond delay="499"/>
                                          </p:stCondLst>
                                        </p:cTn>
                                        <p:tgtEl>
                                          <p:spTgt spid="110"/>
                                        </p:tgtEl>
                                        <p:attrNameLst>
                                          <p:attrName>style.visibility</p:attrName>
                                        </p:attrNameLst>
                                      </p:cBhvr>
                                      <p:to>
                                        <p:strVal val="hidden"/>
                                      </p:to>
                                    </p:set>
                                  </p:childTnLst>
                                </p:cTn>
                              </p:par>
                              <p:par>
                                <p:cTn id="137" presetID="10" presetClass="exit" presetSubtype="0" fill="hold" grpId="0" nodeType="withEffect">
                                  <p:stCondLst>
                                    <p:cond delay="0"/>
                                  </p:stCondLst>
                                  <p:childTnLst>
                                    <p:animEffect transition="out" filter="fade">
                                      <p:cBhvr>
                                        <p:cTn id="138" dur="500"/>
                                        <p:tgtEl>
                                          <p:spTgt spid="111"/>
                                        </p:tgtEl>
                                      </p:cBhvr>
                                    </p:animEffect>
                                    <p:set>
                                      <p:cBhvr>
                                        <p:cTn id="139" dur="1" fill="hold">
                                          <p:stCondLst>
                                            <p:cond delay="499"/>
                                          </p:stCondLst>
                                        </p:cTn>
                                        <p:tgtEl>
                                          <p:spTgt spid="111"/>
                                        </p:tgtEl>
                                        <p:attrNameLst>
                                          <p:attrName>style.visibility</p:attrName>
                                        </p:attrNameLst>
                                      </p:cBhvr>
                                      <p:to>
                                        <p:strVal val="hidden"/>
                                      </p:to>
                                    </p:set>
                                  </p:childTnLst>
                                </p:cTn>
                              </p:par>
                              <p:par>
                                <p:cTn id="140" presetID="10" presetClass="exit" presetSubtype="0" fill="hold" nodeType="withEffect">
                                  <p:stCondLst>
                                    <p:cond delay="0"/>
                                  </p:stCondLst>
                                  <p:childTnLst>
                                    <p:animEffect transition="out" filter="fade">
                                      <p:cBhvr>
                                        <p:cTn id="141" dur="500"/>
                                        <p:tgtEl>
                                          <p:spTgt spid="112"/>
                                        </p:tgtEl>
                                      </p:cBhvr>
                                    </p:animEffect>
                                    <p:set>
                                      <p:cBhvr>
                                        <p:cTn id="142" dur="1" fill="hold">
                                          <p:stCondLst>
                                            <p:cond delay="499"/>
                                          </p:stCondLst>
                                        </p:cTn>
                                        <p:tgtEl>
                                          <p:spTgt spid="112"/>
                                        </p:tgtEl>
                                        <p:attrNameLst>
                                          <p:attrName>style.visibility</p:attrName>
                                        </p:attrNameLst>
                                      </p:cBhvr>
                                      <p:to>
                                        <p:strVal val="hidden"/>
                                      </p:to>
                                    </p:set>
                                  </p:childTnLst>
                                </p:cTn>
                              </p:par>
                              <p:par>
                                <p:cTn id="143" presetID="10" presetClass="exit" presetSubtype="0" fill="hold" nodeType="withEffect">
                                  <p:stCondLst>
                                    <p:cond delay="0"/>
                                  </p:stCondLst>
                                  <p:childTnLst>
                                    <p:animEffect transition="out" filter="fade">
                                      <p:cBhvr>
                                        <p:cTn id="144" dur="500"/>
                                        <p:tgtEl>
                                          <p:spTgt spid="116"/>
                                        </p:tgtEl>
                                      </p:cBhvr>
                                    </p:animEffect>
                                    <p:set>
                                      <p:cBhvr>
                                        <p:cTn id="145" dur="1" fill="hold">
                                          <p:stCondLst>
                                            <p:cond delay="499"/>
                                          </p:stCondLst>
                                        </p:cTn>
                                        <p:tgtEl>
                                          <p:spTgt spid="116"/>
                                        </p:tgtEl>
                                        <p:attrNameLst>
                                          <p:attrName>style.visibility</p:attrName>
                                        </p:attrNameLst>
                                      </p:cBhvr>
                                      <p:to>
                                        <p:strVal val="hidden"/>
                                      </p:to>
                                    </p:set>
                                  </p:childTnLst>
                                </p:cTn>
                              </p:par>
                              <p:par>
                                <p:cTn id="146" presetID="10" presetClass="exit" presetSubtype="0" fill="hold" nodeType="withEffect">
                                  <p:stCondLst>
                                    <p:cond delay="0"/>
                                  </p:stCondLst>
                                  <p:childTnLst>
                                    <p:animEffect transition="out" filter="fade">
                                      <p:cBhvr>
                                        <p:cTn id="147" dur="500"/>
                                        <p:tgtEl>
                                          <p:spTgt spid="117"/>
                                        </p:tgtEl>
                                      </p:cBhvr>
                                    </p:animEffect>
                                    <p:set>
                                      <p:cBhvr>
                                        <p:cTn id="148" dur="1" fill="hold">
                                          <p:stCondLst>
                                            <p:cond delay="499"/>
                                          </p:stCondLst>
                                        </p:cTn>
                                        <p:tgtEl>
                                          <p:spTgt spid="117"/>
                                        </p:tgtEl>
                                        <p:attrNameLst>
                                          <p:attrName>style.visibility</p:attrName>
                                        </p:attrNameLst>
                                      </p:cBhvr>
                                      <p:to>
                                        <p:strVal val="hidden"/>
                                      </p:to>
                                    </p:set>
                                  </p:childTnLst>
                                </p:cTn>
                              </p:par>
                              <p:par>
                                <p:cTn id="149" presetID="10" presetClass="exit" presetSubtype="0" fill="hold" nodeType="withEffect">
                                  <p:stCondLst>
                                    <p:cond delay="0"/>
                                  </p:stCondLst>
                                  <p:childTnLst>
                                    <p:animEffect transition="out" filter="fade">
                                      <p:cBhvr>
                                        <p:cTn id="150" dur="500"/>
                                        <p:tgtEl>
                                          <p:spTgt spid="121"/>
                                        </p:tgtEl>
                                      </p:cBhvr>
                                    </p:animEffect>
                                    <p:set>
                                      <p:cBhvr>
                                        <p:cTn id="151" dur="1" fill="hold">
                                          <p:stCondLst>
                                            <p:cond delay="499"/>
                                          </p:stCondLst>
                                        </p:cTn>
                                        <p:tgtEl>
                                          <p:spTgt spid="121"/>
                                        </p:tgtEl>
                                        <p:attrNameLst>
                                          <p:attrName>style.visibility</p:attrName>
                                        </p:attrNameLst>
                                      </p:cBhvr>
                                      <p:to>
                                        <p:strVal val="hidden"/>
                                      </p:to>
                                    </p:set>
                                  </p:childTnLst>
                                </p:cTn>
                              </p:par>
                              <p:par>
                                <p:cTn id="152" presetID="10" presetClass="exit" presetSubtype="0" fill="hold" nodeType="withEffect">
                                  <p:stCondLst>
                                    <p:cond delay="0"/>
                                  </p:stCondLst>
                                  <p:childTnLst>
                                    <p:animEffect transition="out" filter="fade">
                                      <p:cBhvr>
                                        <p:cTn id="153" dur="500"/>
                                        <p:tgtEl>
                                          <p:spTgt spid="122"/>
                                        </p:tgtEl>
                                      </p:cBhvr>
                                    </p:animEffect>
                                    <p:set>
                                      <p:cBhvr>
                                        <p:cTn id="154" dur="1" fill="hold">
                                          <p:stCondLst>
                                            <p:cond delay="499"/>
                                          </p:stCondLst>
                                        </p:cTn>
                                        <p:tgtEl>
                                          <p:spTgt spid="122"/>
                                        </p:tgtEl>
                                        <p:attrNameLst>
                                          <p:attrName>style.visibility</p:attrName>
                                        </p:attrNameLst>
                                      </p:cBhvr>
                                      <p:to>
                                        <p:strVal val="hidden"/>
                                      </p:to>
                                    </p:set>
                                  </p:childTnLst>
                                </p:cTn>
                              </p:par>
                              <p:par>
                                <p:cTn id="155" presetID="10" presetClass="exit" presetSubtype="0" fill="hold" nodeType="withEffect">
                                  <p:stCondLst>
                                    <p:cond delay="0"/>
                                  </p:stCondLst>
                                  <p:childTnLst>
                                    <p:animEffect transition="out" filter="fade">
                                      <p:cBhvr>
                                        <p:cTn id="156" dur="500"/>
                                        <p:tgtEl>
                                          <p:spTgt spid="123"/>
                                        </p:tgtEl>
                                      </p:cBhvr>
                                    </p:animEffect>
                                    <p:set>
                                      <p:cBhvr>
                                        <p:cTn id="157" dur="1" fill="hold">
                                          <p:stCondLst>
                                            <p:cond delay="499"/>
                                          </p:stCondLst>
                                        </p:cTn>
                                        <p:tgtEl>
                                          <p:spTgt spid="123"/>
                                        </p:tgtEl>
                                        <p:attrNameLst>
                                          <p:attrName>style.visibility</p:attrName>
                                        </p:attrNameLst>
                                      </p:cBhvr>
                                      <p:to>
                                        <p:strVal val="hidden"/>
                                      </p:to>
                                    </p:set>
                                  </p:childTnLst>
                                </p:cTn>
                              </p:par>
                              <p:par>
                                <p:cTn id="158" presetID="10" presetClass="exit" presetSubtype="0" fill="hold" grpId="1" nodeType="withEffect">
                                  <p:stCondLst>
                                    <p:cond delay="0"/>
                                  </p:stCondLst>
                                  <p:childTnLst>
                                    <p:animEffect transition="out" filter="fade">
                                      <p:cBhvr>
                                        <p:cTn id="159" dur="500"/>
                                        <p:tgtEl>
                                          <p:spTgt spid="108"/>
                                        </p:tgtEl>
                                      </p:cBhvr>
                                    </p:animEffect>
                                    <p:set>
                                      <p:cBhvr>
                                        <p:cTn id="160" dur="1" fill="hold">
                                          <p:stCondLst>
                                            <p:cond delay="499"/>
                                          </p:stCondLst>
                                        </p:cTn>
                                        <p:tgtEl>
                                          <p:spTgt spid="108"/>
                                        </p:tgtEl>
                                        <p:attrNameLst>
                                          <p:attrName>style.visibility</p:attrName>
                                        </p:attrNameLst>
                                      </p:cBhvr>
                                      <p:to>
                                        <p:strVal val="hidden"/>
                                      </p:to>
                                    </p:set>
                                  </p:childTnLst>
                                </p:cTn>
                              </p:par>
                              <p:par>
                                <p:cTn id="161" presetID="10" presetClass="exit" presetSubtype="0" fill="hold" nodeType="withEffect">
                                  <p:stCondLst>
                                    <p:cond delay="0"/>
                                  </p:stCondLst>
                                  <p:childTnLst>
                                    <p:animEffect transition="out" filter="fade">
                                      <p:cBhvr>
                                        <p:cTn id="162" dur="500"/>
                                        <p:tgtEl>
                                          <p:spTgt spid="98"/>
                                        </p:tgtEl>
                                      </p:cBhvr>
                                    </p:animEffect>
                                    <p:set>
                                      <p:cBhvr>
                                        <p:cTn id="163" dur="1" fill="hold">
                                          <p:stCondLst>
                                            <p:cond delay="499"/>
                                          </p:stCondLst>
                                        </p:cTn>
                                        <p:tgtEl>
                                          <p:spTgt spid="98"/>
                                        </p:tgtEl>
                                        <p:attrNameLst>
                                          <p:attrName>style.visibility</p:attrName>
                                        </p:attrNameLst>
                                      </p:cBhvr>
                                      <p:to>
                                        <p:strVal val="hidden"/>
                                      </p:to>
                                    </p:set>
                                  </p:childTnLst>
                                </p:cTn>
                              </p:par>
                              <p:par>
                                <p:cTn id="164" presetID="10" presetClass="exit" presetSubtype="0" fill="hold" grpId="0" nodeType="withEffect">
                                  <p:stCondLst>
                                    <p:cond delay="0"/>
                                  </p:stCondLst>
                                  <p:childTnLst>
                                    <p:animEffect transition="out" filter="fade">
                                      <p:cBhvr>
                                        <p:cTn id="165" dur="500"/>
                                        <p:tgtEl>
                                          <p:spTgt spid="81"/>
                                        </p:tgtEl>
                                      </p:cBhvr>
                                    </p:animEffect>
                                    <p:set>
                                      <p:cBhvr>
                                        <p:cTn id="166" dur="1" fill="hold">
                                          <p:stCondLst>
                                            <p:cond delay="499"/>
                                          </p:stCondLst>
                                        </p:cTn>
                                        <p:tgtEl>
                                          <p:spTgt spid="81"/>
                                        </p:tgtEl>
                                        <p:attrNameLst>
                                          <p:attrName>style.visibility</p:attrName>
                                        </p:attrNameLst>
                                      </p:cBhvr>
                                      <p:to>
                                        <p:strVal val="hidden"/>
                                      </p:to>
                                    </p:set>
                                  </p:childTnLst>
                                </p:cTn>
                              </p:par>
                              <p:par>
                                <p:cTn id="167" presetID="10" presetClass="exit" presetSubtype="0" fill="hold" grpId="0" nodeType="withEffect">
                                  <p:stCondLst>
                                    <p:cond delay="0"/>
                                  </p:stCondLst>
                                  <p:childTnLst>
                                    <p:animEffect transition="out" filter="fade">
                                      <p:cBhvr>
                                        <p:cTn id="168" dur="500"/>
                                        <p:tgtEl>
                                          <p:spTgt spid="107"/>
                                        </p:tgtEl>
                                      </p:cBhvr>
                                    </p:animEffect>
                                    <p:set>
                                      <p:cBhvr>
                                        <p:cTn id="169" dur="1" fill="hold">
                                          <p:stCondLst>
                                            <p:cond delay="499"/>
                                          </p:stCondLst>
                                        </p:cTn>
                                        <p:tgtEl>
                                          <p:spTgt spid="107"/>
                                        </p:tgtEl>
                                        <p:attrNameLst>
                                          <p:attrName>style.visibility</p:attrName>
                                        </p:attrNameLst>
                                      </p:cBhvr>
                                      <p:to>
                                        <p:strVal val="hidden"/>
                                      </p:to>
                                    </p:set>
                                  </p:childTnLst>
                                </p:cTn>
                              </p:par>
                              <p:par>
                                <p:cTn id="170" presetID="10" presetClass="exit" presetSubtype="0" fill="hold" grpId="1" nodeType="withEffect">
                                  <p:stCondLst>
                                    <p:cond delay="0"/>
                                  </p:stCondLst>
                                  <p:childTnLst>
                                    <p:animEffect transition="out" filter="fade">
                                      <p:cBhvr>
                                        <p:cTn id="171" dur="500"/>
                                        <p:tgtEl>
                                          <p:spTgt spid="94"/>
                                        </p:tgtEl>
                                      </p:cBhvr>
                                    </p:animEffect>
                                    <p:set>
                                      <p:cBhvr>
                                        <p:cTn id="172" dur="1" fill="hold">
                                          <p:stCondLst>
                                            <p:cond delay="499"/>
                                          </p:stCondLst>
                                        </p:cTn>
                                        <p:tgtEl>
                                          <p:spTgt spid="94"/>
                                        </p:tgtEl>
                                        <p:attrNameLst>
                                          <p:attrName>style.visibility</p:attrName>
                                        </p:attrNameLst>
                                      </p:cBhvr>
                                      <p:to>
                                        <p:strVal val="hidden"/>
                                      </p:to>
                                    </p:set>
                                  </p:childTnLst>
                                </p:cTn>
                              </p:par>
                              <p:par>
                                <p:cTn id="173" presetID="10" presetClass="exit" presetSubtype="0" fill="hold" grpId="1" nodeType="withEffect">
                                  <p:stCondLst>
                                    <p:cond delay="0"/>
                                  </p:stCondLst>
                                  <p:childTnLst>
                                    <p:animEffect transition="out" filter="fade">
                                      <p:cBhvr>
                                        <p:cTn id="174" dur="500"/>
                                        <p:tgtEl>
                                          <p:spTgt spid="128"/>
                                        </p:tgtEl>
                                      </p:cBhvr>
                                    </p:animEffect>
                                    <p:set>
                                      <p:cBhvr>
                                        <p:cTn id="175" dur="1" fill="hold">
                                          <p:stCondLst>
                                            <p:cond delay="499"/>
                                          </p:stCondLst>
                                        </p:cTn>
                                        <p:tgtEl>
                                          <p:spTgt spid="128"/>
                                        </p:tgtEl>
                                        <p:attrNameLst>
                                          <p:attrName>style.visibility</p:attrName>
                                        </p:attrNameLst>
                                      </p:cBhvr>
                                      <p:to>
                                        <p:strVal val="hidden"/>
                                      </p:to>
                                    </p:set>
                                  </p:childTnLst>
                                </p:cTn>
                              </p:par>
                              <p:par>
                                <p:cTn id="176" presetID="10" presetClass="exit" presetSubtype="0" fill="hold" grpId="1" nodeType="withEffect">
                                  <p:stCondLst>
                                    <p:cond delay="0"/>
                                  </p:stCondLst>
                                  <p:childTnLst>
                                    <p:animEffect transition="out" filter="fade">
                                      <p:cBhvr>
                                        <p:cTn id="177" dur="500"/>
                                        <p:tgtEl>
                                          <p:spTgt spid="131"/>
                                        </p:tgtEl>
                                      </p:cBhvr>
                                    </p:animEffect>
                                    <p:set>
                                      <p:cBhvr>
                                        <p:cTn id="178" dur="1" fill="hold">
                                          <p:stCondLst>
                                            <p:cond delay="499"/>
                                          </p:stCondLst>
                                        </p:cTn>
                                        <p:tgtEl>
                                          <p:spTgt spid="131"/>
                                        </p:tgtEl>
                                        <p:attrNameLst>
                                          <p:attrName>style.visibility</p:attrName>
                                        </p:attrNameLst>
                                      </p:cBhvr>
                                      <p:to>
                                        <p:strVal val="hidden"/>
                                      </p:to>
                                    </p:set>
                                  </p:childTnLst>
                                </p:cTn>
                              </p:par>
                              <p:par>
                                <p:cTn id="179" presetID="10" presetClass="exit" presetSubtype="0" fill="hold" grpId="1" nodeType="withEffect">
                                  <p:stCondLst>
                                    <p:cond delay="0"/>
                                  </p:stCondLst>
                                  <p:childTnLst>
                                    <p:animEffect transition="out" filter="fade">
                                      <p:cBhvr>
                                        <p:cTn id="180" dur="500"/>
                                        <p:tgtEl>
                                          <p:spTgt spid="127"/>
                                        </p:tgtEl>
                                      </p:cBhvr>
                                    </p:animEffect>
                                    <p:set>
                                      <p:cBhvr>
                                        <p:cTn id="181" dur="1" fill="hold">
                                          <p:stCondLst>
                                            <p:cond delay="499"/>
                                          </p:stCondLst>
                                        </p:cTn>
                                        <p:tgtEl>
                                          <p:spTgt spid="127"/>
                                        </p:tgtEl>
                                        <p:attrNameLst>
                                          <p:attrName>style.visibility</p:attrName>
                                        </p:attrNameLst>
                                      </p:cBhvr>
                                      <p:to>
                                        <p:strVal val="hidden"/>
                                      </p:to>
                                    </p:set>
                                  </p:childTnLst>
                                </p:cTn>
                              </p:par>
                              <p:par>
                                <p:cTn id="182" presetID="10" presetClass="exit" presetSubtype="0" fill="hold" grpId="1" nodeType="withEffect">
                                  <p:stCondLst>
                                    <p:cond delay="0"/>
                                  </p:stCondLst>
                                  <p:childTnLst>
                                    <p:animEffect transition="out" filter="fade">
                                      <p:cBhvr>
                                        <p:cTn id="183" dur="500"/>
                                        <p:tgtEl>
                                          <p:spTgt spid="129"/>
                                        </p:tgtEl>
                                      </p:cBhvr>
                                    </p:animEffect>
                                    <p:set>
                                      <p:cBhvr>
                                        <p:cTn id="184" dur="1" fill="hold">
                                          <p:stCondLst>
                                            <p:cond delay="499"/>
                                          </p:stCondLst>
                                        </p:cTn>
                                        <p:tgtEl>
                                          <p:spTgt spid="129"/>
                                        </p:tgtEl>
                                        <p:attrNameLst>
                                          <p:attrName>style.visibility</p:attrName>
                                        </p:attrNameLst>
                                      </p:cBhvr>
                                      <p:to>
                                        <p:strVal val="hidden"/>
                                      </p:to>
                                    </p:set>
                                  </p:childTnLst>
                                </p:cTn>
                              </p:par>
                              <p:par>
                                <p:cTn id="185" presetID="10" presetClass="exit" presetSubtype="0" fill="hold" grpId="1" nodeType="withEffect">
                                  <p:stCondLst>
                                    <p:cond delay="0"/>
                                  </p:stCondLst>
                                  <p:childTnLst>
                                    <p:animEffect transition="out" filter="fade">
                                      <p:cBhvr>
                                        <p:cTn id="186" dur="500"/>
                                        <p:tgtEl>
                                          <p:spTgt spid="178"/>
                                        </p:tgtEl>
                                      </p:cBhvr>
                                    </p:animEffect>
                                    <p:set>
                                      <p:cBhvr>
                                        <p:cTn id="187" dur="1" fill="hold">
                                          <p:stCondLst>
                                            <p:cond delay="499"/>
                                          </p:stCondLst>
                                        </p:cTn>
                                        <p:tgtEl>
                                          <p:spTgt spid="178"/>
                                        </p:tgtEl>
                                        <p:attrNameLst>
                                          <p:attrName>style.visibility</p:attrName>
                                        </p:attrNameLst>
                                      </p:cBhvr>
                                      <p:to>
                                        <p:strVal val="hidden"/>
                                      </p:to>
                                    </p:set>
                                  </p:childTnLst>
                                </p:cTn>
                              </p:par>
                              <p:par>
                                <p:cTn id="188" presetID="10" presetClass="exit" presetSubtype="0" fill="hold" nodeType="withEffect">
                                  <p:stCondLst>
                                    <p:cond delay="0"/>
                                  </p:stCondLst>
                                  <p:childTnLst>
                                    <p:animEffect transition="out" filter="fade">
                                      <p:cBhvr>
                                        <p:cTn id="189" dur="500"/>
                                        <p:tgtEl>
                                          <p:spTgt spid="179"/>
                                        </p:tgtEl>
                                      </p:cBhvr>
                                    </p:animEffect>
                                    <p:set>
                                      <p:cBhvr>
                                        <p:cTn id="190" dur="1" fill="hold">
                                          <p:stCondLst>
                                            <p:cond delay="499"/>
                                          </p:stCondLst>
                                        </p:cTn>
                                        <p:tgtEl>
                                          <p:spTgt spid="179"/>
                                        </p:tgtEl>
                                        <p:attrNameLst>
                                          <p:attrName>style.visibility</p:attrName>
                                        </p:attrNameLst>
                                      </p:cBhvr>
                                      <p:to>
                                        <p:strVal val="hidden"/>
                                      </p:to>
                                    </p:set>
                                  </p:childTnLst>
                                </p:cTn>
                              </p:par>
                              <p:par>
                                <p:cTn id="191" presetID="10" presetClass="exit" presetSubtype="0" fill="hold" grpId="1" nodeType="withEffect">
                                  <p:stCondLst>
                                    <p:cond delay="0"/>
                                  </p:stCondLst>
                                  <p:childTnLst>
                                    <p:animEffect transition="out" filter="fade">
                                      <p:cBhvr>
                                        <p:cTn id="192" dur="500"/>
                                        <p:tgtEl>
                                          <p:spTgt spid="107"/>
                                        </p:tgtEl>
                                      </p:cBhvr>
                                    </p:animEffect>
                                    <p:set>
                                      <p:cBhvr>
                                        <p:cTn id="193" dur="1" fill="hold">
                                          <p:stCondLst>
                                            <p:cond delay="499"/>
                                          </p:stCondLst>
                                        </p:cTn>
                                        <p:tgtEl>
                                          <p:spTgt spid="107"/>
                                        </p:tgtEl>
                                        <p:attrNameLst>
                                          <p:attrName>style.visibility</p:attrName>
                                        </p:attrNameLst>
                                      </p:cBhvr>
                                      <p:to>
                                        <p:strVal val="hidden"/>
                                      </p:to>
                                    </p:set>
                                  </p:childTnLst>
                                </p:cTn>
                              </p:par>
                              <p:par>
                                <p:cTn id="194" presetID="10" presetClass="exit" presetSubtype="0" fill="hold" grpId="2" nodeType="withEffect">
                                  <p:stCondLst>
                                    <p:cond delay="0"/>
                                  </p:stCondLst>
                                  <p:childTnLst>
                                    <p:animEffect transition="out" filter="fade">
                                      <p:cBhvr>
                                        <p:cTn id="195" dur="500"/>
                                        <p:tgtEl>
                                          <p:spTgt spid="109"/>
                                        </p:tgtEl>
                                      </p:cBhvr>
                                    </p:animEffect>
                                    <p:set>
                                      <p:cBhvr>
                                        <p:cTn id="196" dur="1" fill="hold">
                                          <p:stCondLst>
                                            <p:cond delay="499"/>
                                          </p:stCondLst>
                                        </p:cTn>
                                        <p:tgtEl>
                                          <p:spTgt spid="109"/>
                                        </p:tgtEl>
                                        <p:attrNameLst>
                                          <p:attrName>style.visibility</p:attrName>
                                        </p:attrNameLst>
                                      </p:cBhvr>
                                      <p:to>
                                        <p:strVal val="hidden"/>
                                      </p:to>
                                    </p:set>
                                  </p:childTnLst>
                                </p:cTn>
                              </p:par>
                              <p:par>
                                <p:cTn id="197" presetID="10" presetClass="exit" presetSubtype="0" fill="hold" grpId="2" nodeType="withEffect">
                                  <p:stCondLst>
                                    <p:cond delay="0"/>
                                  </p:stCondLst>
                                  <p:childTnLst>
                                    <p:animEffect transition="out" filter="fade">
                                      <p:cBhvr>
                                        <p:cTn id="198" dur="500"/>
                                        <p:tgtEl>
                                          <p:spTgt spid="94"/>
                                        </p:tgtEl>
                                      </p:cBhvr>
                                    </p:animEffect>
                                    <p:set>
                                      <p:cBhvr>
                                        <p:cTn id="199" dur="1" fill="hold">
                                          <p:stCondLst>
                                            <p:cond delay="499"/>
                                          </p:stCondLst>
                                        </p:cTn>
                                        <p:tgtEl>
                                          <p:spTgt spid="94"/>
                                        </p:tgtEl>
                                        <p:attrNameLst>
                                          <p:attrName>style.visibility</p:attrName>
                                        </p:attrNameLst>
                                      </p:cBhvr>
                                      <p:to>
                                        <p:strVal val="hidden"/>
                                      </p:to>
                                    </p:set>
                                  </p:childTnLst>
                                </p:cTn>
                              </p:par>
                              <p:par>
                                <p:cTn id="200" presetID="10" presetClass="exit" presetSubtype="0" fill="hold" grpId="2" nodeType="withEffect">
                                  <p:stCondLst>
                                    <p:cond delay="0"/>
                                  </p:stCondLst>
                                  <p:childTnLst>
                                    <p:animEffect transition="out" filter="fade">
                                      <p:cBhvr>
                                        <p:cTn id="201" dur="500"/>
                                        <p:tgtEl>
                                          <p:spTgt spid="131"/>
                                        </p:tgtEl>
                                      </p:cBhvr>
                                    </p:animEffect>
                                    <p:set>
                                      <p:cBhvr>
                                        <p:cTn id="202" dur="1" fill="hold">
                                          <p:stCondLst>
                                            <p:cond delay="499"/>
                                          </p:stCondLst>
                                        </p:cTn>
                                        <p:tgtEl>
                                          <p:spTgt spid="131"/>
                                        </p:tgtEl>
                                        <p:attrNameLst>
                                          <p:attrName>style.visibility</p:attrName>
                                        </p:attrNameLst>
                                      </p:cBhvr>
                                      <p:to>
                                        <p:strVal val="hidden"/>
                                      </p:to>
                                    </p:set>
                                  </p:childTnLst>
                                </p:cTn>
                              </p:par>
                              <p:par>
                                <p:cTn id="203" presetID="10" presetClass="exit" presetSubtype="0" fill="hold" grpId="2" nodeType="withEffect">
                                  <p:stCondLst>
                                    <p:cond delay="0"/>
                                  </p:stCondLst>
                                  <p:childTnLst>
                                    <p:animEffect transition="out" filter="fade">
                                      <p:cBhvr>
                                        <p:cTn id="204" dur="500"/>
                                        <p:tgtEl>
                                          <p:spTgt spid="127"/>
                                        </p:tgtEl>
                                      </p:cBhvr>
                                    </p:animEffect>
                                    <p:set>
                                      <p:cBhvr>
                                        <p:cTn id="205" dur="1" fill="hold">
                                          <p:stCondLst>
                                            <p:cond delay="499"/>
                                          </p:stCondLst>
                                        </p:cTn>
                                        <p:tgtEl>
                                          <p:spTgt spid="127"/>
                                        </p:tgtEl>
                                        <p:attrNameLst>
                                          <p:attrName>style.visibility</p:attrName>
                                        </p:attrNameLst>
                                      </p:cBhvr>
                                      <p:to>
                                        <p:strVal val="hidden"/>
                                      </p:to>
                                    </p:set>
                                  </p:childTnLst>
                                </p:cTn>
                              </p:par>
                              <p:par>
                                <p:cTn id="206" presetID="10" presetClass="exit" presetSubtype="0" fill="hold" grpId="2" nodeType="withEffect">
                                  <p:stCondLst>
                                    <p:cond delay="0"/>
                                  </p:stCondLst>
                                  <p:childTnLst>
                                    <p:animEffect transition="out" filter="fade">
                                      <p:cBhvr>
                                        <p:cTn id="207" dur="500"/>
                                        <p:tgtEl>
                                          <p:spTgt spid="156"/>
                                        </p:tgtEl>
                                      </p:cBhvr>
                                    </p:animEffect>
                                    <p:set>
                                      <p:cBhvr>
                                        <p:cTn id="208" dur="1" fill="hold">
                                          <p:stCondLst>
                                            <p:cond delay="499"/>
                                          </p:stCondLst>
                                        </p:cTn>
                                        <p:tgtEl>
                                          <p:spTgt spid="156"/>
                                        </p:tgtEl>
                                        <p:attrNameLst>
                                          <p:attrName>style.visibility</p:attrName>
                                        </p:attrNameLst>
                                      </p:cBhvr>
                                      <p:to>
                                        <p:strVal val="hidden"/>
                                      </p:to>
                                    </p:set>
                                  </p:childTnLst>
                                </p:cTn>
                              </p:par>
                              <p:par>
                                <p:cTn id="209" presetID="10" presetClass="exit" presetSubtype="0" fill="hold" grpId="2" nodeType="withEffect">
                                  <p:stCondLst>
                                    <p:cond delay="0"/>
                                  </p:stCondLst>
                                  <p:childTnLst>
                                    <p:animEffect transition="out" filter="fade">
                                      <p:cBhvr>
                                        <p:cTn id="210" dur="500"/>
                                        <p:tgtEl>
                                          <p:spTgt spid="108"/>
                                        </p:tgtEl>
                                      </p:cBhvr>
                                    </p:animEffect>
                                    <p:set>
                                      <p:cBhvr>
                                        <p:cTn id="211" dur="1" fill="hold">
                                          <p:stCondLst>
                                            <p:cond delay="499"/>
                                          </p:stCondLst>
                                        </p:cTn>
                                        <p:tgtEl>
                                          <p:spTgt spid="108"/>
                                        </p:tgtEl>
                                        <p:attrNameLst>
                                          <p:attrName>style.visibility</p:attrName>
                                        </p:attrNameLst>
                                      </p:cBhvr>
                                      <p:to>
                                        <p:strVal val="hidden"/>
                                      </p:to>
                                    </p:set>
                                  </p:childTnLst>
                                </p:cTn>
                              </p:par>
                              <p:par>
                                <p:cTn id="212" presetID="10" presetClass="exit" presetSubtype="0" fill="hold" grpId="2" nodeType="withEffect">
                                  <p:stCondLst>
                                    <p:cond delay="0"/>
                                  </p:stCondLst>
                                  <p:childTnLst>
                                    <p:animEffect transition="out" filter="fade">
                                      <p:cBhvr>
                                        <p:cTn id="213" dur="500"/>
                                        <p:tgtEl>
                                          <p:spTgt spid="157"/>
                                        </p:tgtEl>
                                      </p:cBhvr>
                                    </p:animEffect>
                                    <p:set>
                                      <p:cBhvr>
                                        <p:cTn id="214" dur="1" fill="hold">
                                          <p:stCondLst>
                                            <p:cond delay="499"/>
                                          </p:stCondLst>
                                        </p:cTn>
                                        <p:tgtEl>
                                          <p:spTgt spid="157"/>
                                        </p:tgtEl>
                                        <p:attrNameLst>
                                          <p:attrName>style.visibility</p:attrName>
                                        </p:attrNameLst>
                                      </p:cBhvr>
                                      <p:to>
                                        <p:strVal val="hidden"/>
                                      </p:to>
                                    </p:set>
                                  </p:childTnLst>
                                </p:cTn>
                              </p:par>
                              <p:par>
                                <p:cTn id="215" presetID="10" presetClass="exit" presetSubtype="0" fill="hold" grpId="2" nodeType="withEffect">
                                  <p:stCondLst>
                                    <p:cond delay="0"/>
                                  </p:stCondLst>
                                  <p:childTnLst>
                                    <p:animEffect transition="out" filter="fade">
                                      <p:cBhvr>
                                        <p:cTn id="216" dur="500"/>
                                        <p:tgtEl>
                                          <p:spTgt spid="110"/>
                                        </p:tgtEl>
                                      </p:cBhvr>
                                    </p:animEffect>
                                    <p:set>
                                      <p:cBhvr>
                                        <p:cTn id="217" dur="1" fill="hold">
                                          <p:stCondLst>
                                            <p:cond delay="499"/>
                                          </p:stCondLst>
                                        </p:cTn>
                                        <p:tgtEl>
                                          <p:spTgt spid="110"/>
                                        </p:tgtEl>
                                        <p:attrNameLst>
                                          <p:attrName>style.visibility</p:attrName>
                                        </p:attrNameLst>
                                      </p:cBhvr>
                                      <p:to>
                                        <p:strVal val="hidden"/>
                                      </p:to>
                                    </p:set>
                                  </p:childTnLst>
                                </p:cTn>
                              </p:par>
                              <p:par>
                                <p:cTn id="218" presetID="10" presetClass="exit" presetSubtype="0" fill="hold" nodeType="withEffect">
                                  <p:stCondLst>
                                    <p:cond delay="0"/>
                                  </p:stCondLst>
                                  <p:childTnLst>
                                    <p:animEffect transition="out" filter="fade">
                                      <p:cBhvr>
                                        <p:cTn id="219" dur="500"/>
                                        <p:tgtEl>
                                          <p:spTgt spid="82"/>
                                        </p:tgtEl>
                                      </p:cBhvr>
                                    </p:animEffect>
                                    <p:set>
                                      <p:cBhvr>
                                        <p:cTn id="220" dur="1" fill="hold">
                                          <p:stCondLst>
                                            <p:cond delay="499"/>
                                          </p:stCondLst>
                                        </p:cTn>
                                        <p:tgtEl>
                                          <p:spTgt spid="82"/>
                                        </p:tgtEl>
                                        <p:attrNameLst>
                                          <p:attrName>style.visibility</p:attrName>
                                        </p:attrNameLst>
                                      </p:cBhvr>
                                      <p:to>
                                        <p:strVal val="hidden"/>
                                      </p:to>
                                    </p:set>
                                  </p:childTnLst>
                                </p:cTn>
                              </p:par>
                              <p:par>
                                <p:cTn id="221" presetID="10" presetClass="exit" presetSubtype="0" fill="hold" nodeType="withEffect">
                                  <p:stCondLst>
                                    <p:cond delay="0"/>
                                  </p:stCondLst>
                                  <p:childTnLst>
                                    <p:animEffect transition="out" filter="fade">
                                      <p:cBhvr>
                                        <p:cTn id="222" dur="500"/>
                                        <p:tgtEl>
                                          <p:spTgt spid="112"/>
                                        </p:tgtEl>
                                      </p:cBhvr>
                                    </p:animEffect>
                                    <p:set>
                                      <p:cBhvr>
                                        <p:cTn id="223" dur="1" fill="hold">
                                          <p:stCondLst>
                                            <p:cond delay="499"/>
                                          </p:stCondLst>
                                        </p:cTn>
                                        <p:tgtEl>
                                          <p:spTgt spid="112"/>
                                        </p:tgtEl>
                                        <p:attrNameLst>
                                          <p:attrName>style.visibility</p:attrName>
                                        </p:attrNameLst>
                                      </p:cBhvr>
                                      <p:to>
                                        <p:strVal val="hidden"/>
                                      </p:to>
                                    </p:set>
                                  </p:childTnLst>
                                </p:cTn>
                              </p:par>
                              <p:par>
                                <p:cTn id="224" presetID="10" presetClass="exit" presetSubtype="0" fill="hold" nodeType="withEffect">
                                  <p:stCondLst>
                                    <p:cond delay="0"/>
                                  </p:stCondLst>
                                  <p:childTnLst>
                                    <p:animEffect transition="out" filter="fade">
                                      <p:cBhvr>
                                        <p:cTn id="225" dur="500"/>
                                        <p:tgtEl>
                                          <p:spTgt spid="116"/>
                                        </p:tgtEl>
                                      </p:cBhvr>
                                    </p:animEffect>
                                    <p:set>
                                      <p:cBhvr>
                                        <p:cTn id="226" dur="1" fill="hold">
                                          <p:stCondLst>
                                            <p:cond delay="499"/>
                                          </p:stCondLst>
                                        </p:cTn>
                                        <p:tgtEl>
                                          <p:spTgt spid="116"/>
                                        </p:tgtEl>
                                        <p:attrNameLst>
                                          <p:attrName>style.visibility</p:attrName>
                                        </p:attrNameLst>
                                      </p:cBhvr>
                                      <p:to>
                                        <p:strVal val="hidden"/>
                                      </p:to>
                                    </p:set>
                                  </p:childTnLst>
                                </p:cTn>
                              </p:par>
                              <p:par>
                                <p:cTn id="227" presetID="10" presetClass="exit" presetSubtype="0" fill="hold" nodeType="withEffect">
                                  <p:stCondLst>
                                    <p:cond delay="0"/>
                                  </p:stCondLst>
                                  <p:childTnLst>
                                    <p:animEffect transition="out" filter="fade">
                                      <p:cBhvr>
                                        <p:cTn id="228" dur="500"/>
                                        <p:tgtEl>
                                          <p:spTgt spid="117"/>
                                        </p:tgtEl>
                                      </p:cBhvr>
                                    </p:animEffect>
                                    <p:set>
                                      <p:cBhvr>
                                        <p:cTn id="229" dur="1" fill="hold">
                                          <p:stCondLst>
                                            <p:cond delay="499"/>
                                          </p:stCondLst>
                                        </p:cTn>
                                        <p:tgtEl>
                                          <p:spTgt spid="117"/>
                                        </p:tgtEl>
                                        <p:attrNameLst>
                                          <p:attrName>style.visibility</p:attrName>
                                        </p:attrNameLst>
                                      </p:cBhvr>
                                      <p:to>
                                        <p:strVal val="hidden"/>
                                      </p:to>
                                    </p:set>
                                  </p:childTnLst>
                                </p:cTn>
                              </p:par>
                              <p:par>
                                <p:cTn id="230" presetID="10" presetClass="exit" presetSubtype="0" fill="hold" nodeType="withEffect">
                                  <p:stCondLst>
                                    <p:cond delay="0"/>
                                  </p:stCondLst>
                                  <p:childTnLst>
                                    <p:animEffect transition="out" filter="fade">
                                      <p:cBhvr>
                                        <p:cTn id="231" dur="500"/>
                                        <p:tgtEl>
                                          <p:spTgt spid="121"/>
                                        </p:tgtEl>
                                      </p:cBhvr>
                                    </p:animEffect>
                                    <p:set>
                                      <p:cBhvr>
                                        <p:cTn id="232" dur="1" fill="hold">
                                          <p:stCondLst>
                                            <p:cond delay="499"/>
                                          </p:stCondLst>
                                        </p:cTn>
                                        <p:tgtEl>
                                          <p:spTgt spid="121"/>
                                        </p:tgtEl>
                                        <p:attrNameLst>
                                          <p:attrName>style.visibility</p:attrName>
                                        </p:attrNameLst>
                                      </p:cBhvr>
                                      <p:to>
                                        <p:strVal val="hidden"/>
                                      </p:to>
                                    </p:set>
                                  </p:childTnLst>
                                </p:cTn>
                              </p:par>
                              <p:par>
                                <p:cTn id="233" presetID="10" presetClass="exit" presetSubtype="0" fill="hold" nodeType="withEffect">
                                  <p:stCondLst>
                                    <p:cond delay="0"/>
                                  </p:stCondLst>
                                  <p:childTnLst>
                                    <p:animEffect transition="out" filter="fade">
                                      <p:cBhvr>
                                        <p:cTn id="234" dur="500"/>
                                        <p:tgtEl>
                                          <p:spTgt spid="122"/>
                                        </p:tgtEl>
                                      </p:cBhvr>
                                    </p:animEffect>
                                    <p:set>
                                      <p:cBhvr>
                                        <p:cTn id="235" dur="1" fill="hold">
                                          <p:stCondLst>
                                            <p:cond delay="499"/>
                                          </p:stCondLst>
                                        </p:cTn>
                                        <p:tgtEl>
                                          <p:spTgt spid="122"/>
                                        </p:tgtEl>
                                        <p:attrNameLst>
                                          <p:attrName>style.visibility</p:attrName>
                                        </p:attrNameLst>
                                      </p:cBhvr>
                                      <p:to>
                                        <p:strVal val="hidden"/>
                                      </p:to>
                                    </p:set>
                                  </p:childTnLst>
                                </p:cTn>
                              </p:par>
                              <p:par>
                                <p:cTn id="236" presetID="10" presetClass="exit" presetSubtype="0" fill="hold" nodeType="withEffect">
                                  <p:stCondLst>
                                    <p:cond delay="0"/>
                                  </p:stCondLst>
                                  <p:childTnLst>
                                    <p:animEffect transition="out" filter="fade">
                                      <p:cBhvr>
                                        <p:cTn id="237" dur="500"/>
                                        <p:tgtEl>
                                          <p:spTgt spid="123"/>
                                        </p:tgtEl>
                                      </p:cBhvr>
                                    </p:animEffect>
                                    <p:set>
                                      <p:cBhvr>
                                        <p:cTn id="238" dur="1" fill="hold">
                                          <p:stCondLst>
                                            <p:cond delay="499"/>
                                          </p:stCondLst>
                                        </p:cTn>
                                        <p:tgtEl>
                                          <p:spTgt spid="123"/>
                                        </p:tgtEl>
                                        <p:attrNameLst>
                                          <p:attrName>style.visibility</p:attrName>
                                        </p:attrNameLst>
                                      </p:cBhvr>
                                      <p:to>
                                        <p:strVal val="hidden"/>
                                      </p:to>
                                    </p:set>
                                  </p:childTnLst>
                                </p:cTn>
                              </p:par>
                              <p:par>
                                <p:cTn id="239" presetID="10" presetClass="exit" presetSubtype="0" fill="hold" nodeType="withEffect">
                                  <p:stCondLst>
                                    <p:cond delay="0"/>
                                  </p:stCondLst>
                                  <p:childTnLst>
                                    <p:animEffect transition="out" filter="fade">
                                      <p:cBhvr>
                                        <p:cTn id="240" dur="500"/>
                                        <p:tgtEl>
                                          <p:spTgt spid="98"/>
                                        </p:tgtEl>
                                      </p:cBhvr>
                                    </p:animEffect>
                                    <p:set>
                                      <p:cBhvr>
                                        <p:cTn id="241" dur="1" fill="hold">
                                          <p:stCondLst>
                                            <p:cond delay="499"/>
                                          </p:stCondLst>
                                        </p:cTn>
                                        <p:tgtEl>
                                          <p:spTgt spid="98"/>
                                        </p:tgtEl>
                                        <p:attrNameLst>
                                          <p:attrName>style.visibility</p:attrName>
                                        </p:attrNameLst>
                                      </p:cBhvr>
                                      <p:to>
                                        <p:strVal val="hidden"/>
                                      </p:to>
                                    </p:set>
                                  </p:childTnLst>
                                </p:cTn>
                              </p:par>
                              <p:par>
                                <p:cTn id="242" presetID="10" presetClass="exit" presetSubtype="0" fill="hold" grpId="1" nodeType="withEffect">
                                  <p:stCondLst>
                                    <p:cond delay="0"/>
                                  </p:stCondLst>
                                  <p:childTnLst>
                                    <p:animEffect transition="out" filter="fade">
                                      <p:cBhvr>
                                        <p:cTn id="243" dur="500"/>
                                        <p:tgtEl>
                                          <p:spTgt spid="81"/>
                                        </p:tgtEl>
                                      </p:cBhvr>
                                    </p:animEffect>
                                    <p:set>
                                      <p:cBhvr>
                                        <p:cTn id="244" dur="1" fill="hold">
                                          <p:stCondLst>
                                            <p:cond delay="499"/>
                                          </p:stCondLst>
                                        </p:cTn>
                                        <p:tgtEl>
                                          <p:spTgt spid="81"/>
                                        </p:tgtEl>
                                        <p:attrNameLst>
                                          <p:attrName>style.visibility</p:attrName>
                                        </p:attrNameLst>
                                      </p:cBhvr>
                                      <p:to>
                                        <p:strVal val="hidden"/>
                                      </p:to>
                                    </p:set>
                                  </p:childTnLst>
                                </p:cTn>
                              </p:par>
                              <p:par>
                                <p:cTn id="245" presetID="10" presetClass="exit" presetSubtype="0" fill="hold" nodeType="withEffect">
                                  <p:stCondLst>
                                    <p:cond delay="0"/>
                                  </p:stCondLst>
                                  <p:childTnLst>
                                    <p:animEffect transition="out" filter="fade">
                                      <p:cBhvr>
                                        <p:cTn id="246" dur="500"/>
                                        <p:tgtEl>
                                          <p:spTgt spid="179"/>
                                        </p:tgtEl>
                                      </p:cBhvr>
                                    </p:animEffect>
                                    <p:set>
                                      <p:cBhvr>
                                        <p:cTn id="247" dur="1" fill="hold">
                                          <p:stCondLst>
                                            <p:cond delay="499"/>
                                          </p:stCondLst>
                                        </p:cTn>
                                        <p:tgtEl>
                                          <p:spTgt spid="179"/>
                                        </p:tgtEl>
                                        <p:attrNameLst>
                                          <p:attrName>style.visibility</p:attrName>
                                        </p:attrNameLst>
                                      </p:cBhvr>
                                      <p:to>
                                        <p:strVal val="hidden"/>
                                      </p:to>
                                    </p:set>
                                  </p:childTnLst>
                                </p:cTn>
                              </p:par>
                              <p:par>
                                <p:cTn id="248" presetID="10" presetClass="exit" presetSubtype="0" fill="hold" grpId="0" nodeType="withEffect">
                                  <p:stCondLst>
                                    <p:cond delay="0"/>
                                  </p:stCondLst>
                                  <p:childTnLst>
                                    <p:animEffect transition="out" filter="fade">
                                      <p:cBhvr>
                                        <p:cTn id="249" dur="500"/>
                                        <p:tgtEl>
                                          <p:spTgt spid="79"/>
                                        </p:tgtEl>
                                      </p:cBhvr>
                                    </p:animEffect>
                                    <p:set>
                                      <p:cBhvr>
                                        <p:cTn id="250" dur="1" fill="hold">
                                          <p:stCondLst>
                                            <p:cond delay="499"/>
                                          </p:stCondLst>
                                        </p:cTn>
                                        <p:tgtEl>
                                          <p:spTgt spid="79"/>
                                        </p:tgtEl>
                                        <p:attrNameLst>
                                          <p:attrName>style.visibility</p:attrName>
                                        </p:attrNameLst>
                                      </p:cBhvr>
                                      <p:to>
                                        <p:strVal val="hidden"/>
                                      </p:to>
                                    </p:set>
                                  </p:childTnLst>
                                </p:cTn>
                              </p:par>
                              <p:par>
                                <p:cTn id="251" presetID="10" presetClass="exit" presetSubtype="0" fill="hold" nodeType="withEffect">
                                  <p:stCondLst>
                                    <p:cond delay="0"/>
                                  </p:stCondLst>
                                  <p:childTnLst>
                                    <p:animEffect transition="out" filter="fade">
                                      <p:cBhvr>
                                        <p:cTn id="252" dur="500"/>
                                        <p:tgtEl>
                                          <p:spTgt spid="80"/>
                                        </p:tgtEl>
                                      </p:cBhvr>
                                    </p:animEffect>
                                    <p:set>
                                      <p:cBhvr>
                                        <p:cTn id="253" dur="1" fill="hold">
                                          <p:stCondLst>
                                            <p:cond delay="499"/>
                                          </p:stCondLst>
                                        </p:cTn>
                                        <p:tgtEl>
                                          <p:spTgt spid="80"/>
                                        </p:tgtEl>
                                        <p:attrNameLst>
                                          <p:attrName>style.visibility</p:attrName>
                                        </p:attrNameLst>
                                      </p:cBhvr>
                                      <p:to>
                                        <p:strVal val="hidden"/>
                                      </p:to>
                                    </p:set>
                                  </p:childTnLst>
                                </p:cTn>
                              </p:par>
                              <p:par>
                                <p:cTn id="254" presetID="10" presetClass="exit" presetSubtype="0" fill="hold" nodeType="withEffect">
                                  <p:stCondLst>
                                    <p:cond delay="0"/>
                                  </p:stCondLst>
                                  <p:childTnLst>
                                    <p:animEffect transition="out" filter="fade">
                                      <p:cBhvr>
                                        <p:cTn id="255" dur="500"/>
                                        <p:tgtEl>
                                          <p:spTgt spid="88"/>
                                        </p:tgtEl>
                                      </p:cBhvr>
                                    </p:animEffect>
                                    <p:set>
                                      <p:cBhvr>
                                        <p:cTn id="256" dur="1" fill="hold">
                                          <p:stCondLst>
                                            <p:cond delay="499"/>
                                          </p:stCondLst>
                                        </p:cTn>
                                        <p:tgtEl>
                                          <p:spTgt spid="88"/>
                                        </p:tgtEl>
                                        <p:attrNameLst>
                                          <p:attrName>style.visibility</p:attrName>
                                        </p:attrNameLst>
                                      </p:cBhvr>
                                      <p:to>
                                        <p:strVal val="hidden"/>
                                      </p:to>
                                    </p:set>
                                  </p:childTnLst>
                                </p:cTn>
                              </p:par>
                              <p:par>
                                <p:cTn id="257" presetID="10" presetClass="exit" presetSubtype="0" fill="hold" nodeType="withEffect">
                                  <p:stCondLst>
                                    <p:cond delay="0"/>
                                  </p:stCondLst>
                                  <p:childTnLst>
                                    <p:animEffect transition="out" filter="fade">
                                      <p:cBhvr>
                                        <p:cTn id="258" dur="500"/>
                                        <p:tgtEl>
                                          <p:spTgt spid="91"/>
                                        </p:tgtEl>
                                      </p:cBhvr>
                                    </p:animEffect>
                                    <p:set>
                                      <p:cBhvr>
                                        <p:cTn id="259" dur="1" fill="hold">
                                          <p:stCondLst>
                                            <p:cond delay="499"/>
                                          </p:stCondLst>
                                        </p:cTn>
                                        <p:tgtEl>
                                          <p:spTgt spid="91"/>
                                        </p:tgtEl>
                                        <p:attrNameLst>
                                          <p:attrName>style.visibility</p:attrName>
                                        </p:attrNameLst>
                                      </p:cBhvr>
                                      <p:to>
                                        <p:strVal val="hidden"/>
                                      </p:to>
                                    </p:set>
                                  </p:childTnLst>
                                </p:cTn>
                              </p:par>
                              <p:par>
                                <p:cTn id="260" presetID="10" presetClass="exit" presetSubtype="0" fill="hold" nodeType="withEffect">
                                  <p:stCondLst>
                                    <p:cond delay="0"/>
                                  </p:stCondLst>
                                  <p:childTnLst>
                                    <p:animEffect transition="out" filter="fade">
                                      <p:cBhvr>
                                        <p:cTn id="261" dur="500"/>
                                        <p:tgtEl>
                                          <p:spTgt spid="101"/>
                                        </p:tgtEl>
                                      </p:cBhvr>
                                    </p:animEffect>
                                    <p:set>
                                      <p:cBhvr>
                                        <p:cTn id="262" dur="1" fill="hold">
                                          <p:stCondLst>
                                            <p:cond delay="499"/>
                                          </p:stCondLst>
                                        </p:cTn>
                                        <p:tgtEl>
                                          <p:spTgt spid="101"/>
                                        </p:tgtEl>
                                        <p:attrNameLst>
                                          <p:attrName>style.visibility</p:attrName>
                                        </p:attrNameLst>
                                      </p:cBhvr>
                                      <p:to>
                                        <p:strVal val="hidden"/>
                                      </p:to>
                                    </p:set>
                                  </p:childTnLst>
                                </p:cTn>
                              </p:par>
                              <p:par>
                                <p:cTn id="263" presetID="10" presetClass="exit" presetSubtype="0" fill="hold" grpId="0" nodeType="withEffect">
                                  <p:stCondLst>
                                    <p:cond delay="0"/>
                                  </p:stCondLst>
                                  <p:childTnLst>
                                    <p:animEffect transition="out" filter="fade">
                                      <p:cBhvr>
                                        <p:cTn id="264" dur="500"/>
                                        <p:tgtEl>
                                          <p:spTgt spid="78"/>
                                        </p:tgtEl>
                                      </p:cBhvr>
                                    </p:animEffect>
                                    <p:set>
                                      <p:cBhvr>
                                        <p:cTn id="265" dur="1" fill="hold">
                                          <p:stCondLst>
                                            <p:cond delay="499"/>
                                          </p:stCondLst>
                                        </p:cTn>
                                        <p:tgtEl>
                                          <p:spTgt spid="7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bldP spid="157" grpId="1" animBg="1"/>
      <p:bldP spid="157" grpId="2" animBg="1"/>
      <p:bldP spid="135" grpId="0" animBg="1"/>
      <p:bldP spid="135" grpId="1" animBg="1"/>
      <p:bldP spid="79" grpId="0" animBg="1"/>
      <p:bldP spid="178" grpId="0"/>
      <p:bldP spid="178" grpId="1"/>
      <p:bldP spid="81" grpId="0" animBg="1"/>
      <p:bldP spid="81" grpId="1" animBg="1"/>
      <p:bldP spid="109" grpId="0"/>
      <p:bldP spid="109" grpId="1"/>
      <p:bldP spid="109" grpId="2"/>
      <p:bldP spid="111" grpId="0"/>
      <p:bldP spid="111" grpId="1"/>
      <p:bldP spid="144" grpId="0"/>
      <p:bldP spid="144" grpId="1"/>
      <p:bldP spid="156" grpId="0" animBg="1"/>
      <p:bldP spid="156" grpId="1" animBg="1"/>
      <p:bldP spid="156" grpId="2" animBg="1"/>
      <p:bldP spid="161" grpId="0"/>
      <p:bldP spid="161" grpId="1"/>
      <p:bldP spid="162" grpId="0"/>
      <p:bldP spid="162" grpId="1"/>
      <p:bldP spid="85" grpId="0" animBg="1"/>
      <p:bldP spid="86" grpId="0" animBg="1"/>
      <p:bldP spid="87" grpId="0" animBg="1"/>
      <p:bldP spid="127" grpId="0" animBg="1"/>
      <p:bldP spid="127" grpId="1" animBg="1"/>
      <p:bldP spid="127" grpId="2" animBg="1"/>
      <p:bldP spid="107" grpId="0" animBg="1"/>
      <p:bldP spid="107" grpId="1" animBg="1"/>
      <p:bldP spid="108" grpId="0"/>
      <p:bldP spid="108" grpId="1"/>
      <p:bldP spid="108" grpId="2"/>
      <p:bldP spid="110" grpId="0"/>
      <p:bldP spid="110" grpId="1"/>
      <p:bldP spid="110" grpId="2"/>
      <p:bldP spid="94" grpId="0"/>
      <p:bldP spid="94" grpId="1"/>
      <p:bldP spid="94" grpId="2"/>
      <p:bldP spid="128" grpId="0"/>
      <p:bldP spid="128" grpId="1"/>
      <p:bldP spid="129" grpId="0"/>
      <p:bldP spid="129" grpId="1"/>
      <p:bldP spid="131" grpId="0"/>
      <p:bldP spid="131" grpId="1"/>
      <p:bldP spid="131" grpId="2"/>
      <p:bldP spid="7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8100">
          <a:solidFill>
            <a:schemeClr val="bg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8100">
          <a:solidFill>
            <a:srgbClr val="0070C0"/>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68111</TotalTime>
  <Words>5564</Words>
  <Application>Microsoft Office PowerPoint</Application>
  <PresentationFormat>On-screen Show (16:9)</PresentationFormat>
  <Paragraphs>504</Paragraphs>
  <Slides>29</Slides>
  <Notes>29</Notes>
  <HiddenSlides>0</HiddenSlides>
  <MMClips>16</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29</vt:i4>
      </vt:variant>
    </vt:vector>
  </HeadingPairs>
  <TitlesOfParts>
    <vt:vector size="35" baseType="lpstr">
      <vt:lpstr>Meiryo</vt:lpstr>
      <vt:lpstr>Arial</vt:lpstr>
      <vt:lpstr>Calibri</vt:lpstr>
      <vt:lpstr>Wingdings 2</vt:lpstr>
      <vt:lpstr>Office Theme</vt:lpstr>
      <vt:lpstr>CorelDRAW</vt:lpstr>
      <vt:lpstr>Micron-scale light transport decomposition using interferometry</vt:lpstr>
      <vt:lpstr>Light transport decompositions</vt:lpstr>
      <vt:lpstr>Tiny scenes</vt:lpstr>
      <vt:lpstr>Material properties</vt:lpstr>
      <vt:lpstr>Dispersion</vt:lpstr>
      <vt:lpstr>Decompositions using interferometry</vt:lpstr>
      <vt:lpstr>Transient imaging example</vt:lpstr>
      <vt:lpstr>Transient imaging: light-in-flight</vt:lpstr>
      <vt:lpstr>Transient imaging: pathlength decomposition</vt:lpstr>
      <vt:lpstr>Michelson interferometer</vt:lpstr>
      <vt:lpstr>Michelson interferometer</vt:lpstr>
      <vt:lpstr>Optical coherence tomography</vt:lpstr>
      <vt:lpstr>Temporal coherence</vt:lpstr>
      <vt:lpstr>Temporal coherence length</vt:lpstr>
      <vt:lpstr>Some transient images</vt:lpstr>
      <vt:lpstr>Gummy bear and diffuse corner</vt:lpstr>
      <vt:lpstr>Chess knight and mirror</vt:lpstr>
      <vt:lpstr>Subsurface scattering</vt:lpstr>
      <vt:lpstr>Dispersion</vt:lpstr>
      <vt:lpstr>Decompositions using interferometry</vt:lpstr>
      <vt:lpstr>Direct-only transient imaging</vt:lpstr>
      <vt:lpstr>Direct-only transient imaging</vt:lpstr>
      <vt:lpstr>Direct-only transient imaging</vt:lpstr>
      <vt:lpstr>Toy cup</vt:lpstr>
      <vt:lpstr>Depth scanning</vt:lpstr>
      <vt:lpstr>Direct-global separation</vt:lpstr>
      <vt:lpstr>Decompositions using interferometry</vt:lpstr>
      <vt:lpstr>PowerPoint Presentation</vt:lpstr>
      <vt:lpstr>Visualizing photoelasticity</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Ioannis Gkioulekas</dc:creator>
  <cp:lastModifiedBy>Ioannis Gkioulekas</cp:lastModifiedBy>
  <cp:revision>3529</cp:revision>
  <dcterms:created xsi:type="dcterms:W3CDTF">2006-08-16T00:00:00Z</dcterms:created>
  <dcterms:modified xsi:type="dcterms:W3CDTF">2015-09-21T23:02:34Z</dcterms:modified>
</cp:coreProperties>
</file>