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4688800" cy="51206400"/>
  <p:notesSz cx="6858000" cy="9144000"/>
  <p:defaultTextStyle>
    <a:defPPr>
      <a:defRPr lang="en-US"/>
    </a:defPPr>
    <a:lvl1pPr marL="0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68264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36528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04792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673057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841321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009585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177849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346113" algn="l" defTabSz="433652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4660"/>
  </p:normalViewPr>
  <p:slideViewPr>
    <p:cSldViewPr>
      <p:cViewPr>
        <p:scale>
          <a:sx n="50" d="100"/>
          <a:sy n="50" d="100"/>
        </p:scale>
        <p:origin x="3552" y="13446"/>
      </p:cViewPr>
      <p:guideLst>
        <p:guide orient="horz" pos="16128"/>
        <p:guide pos="7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0" y="15907178"/>
            <a:ext cx="20985480" cy="109761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0" y="29016960"/>
            <a:ext cx="1728216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3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7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4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7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4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0" y="2050635"/>
            <a:ext cx="5554980" cy="436913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2050635"/>
            <a:ext cx="16253460" cy="436913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6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32904857"/>
            <a:ext cx="20985480" cy="10170160"/>
          </a:xfrm>
        </p:spPr>
        <p:txBody>
          <a:bodyPr anchor="t"/>
          <a:lstStyle>
            <a:lvl1pPr algn="l">
              <a:defRPr sz="19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21703461"/>
            <a:ext cx="20985480" cy="1120139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8264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36528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50479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7305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4132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300958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778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34611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0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11948164"/>
            <a:ext cx="10904220" cy="33793857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0" y="11948164"/>
            <a:ext cx="10904220" cy="33793857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5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1462178"/>
            <a:ext cx="10908507" cy="4776889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8264" indent="0">
              <a:buNone/>
              <a:defRPr sz="9500" b="1"/>
            </a:lvl2pPr>
            <a:lvl3pPr marL="4336528" indent="0">
              <a:buNone/>
              <a:defRPr sz="8600" b="1"/>
            </a:lvl3pPr>
            <a:lvl4pPr marL="6504792" indent="0">
              <a:buNone/>
              <a:defRPr sz="7500" b="1"/>
            </a:lvl4pPr>
            <a:lvl5pPr marL="8673057" indent="0">
              <a:buNone/>
              <a:defRPr sz="7500" b="1"/>
            </a:lvl5pPr>
            <a:lvl6pPr marL="10841321" indent="0">
              <a:buNone/>
              <a:defRPr sz="7500" b="1"/>
            </a:lvl6pPr>
            <a:lvl7pPr marL="13009585" indent="0">
              <a:buNone/>
              <a:defRPr sz="7500" b="1"/>
            </a:lvl7pPr>
            <a:lvl8pPr marL="15177849" indent="0">
              <a:buNone/>
              <a:defRPr sz="7500" b="1"/>
            </a:lvl8pPr>
            <a:lvl9pPr marL="17346113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" y="16239067"/>
            <a:ext cx="10908507" cy="29502951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6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70" y="11462178"/>
            <a:ext cx="10912793" cy="4776889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8264" indent="0">
              <a:buNone/>
              <a:defRPr sz="9500" b="1"/>
            </a:lvl2pPr>
            <a:lvl3pPr marL="4336528" indent="0">
              <a:buNone/>
              <a:defRPr sz="8600" b="1"/>
            </a:lvl3pPr>
            <a:lvl4pPr marL="6504792" indent="0">
              <a:buNone/>
              <a:defRPr sz="7500" b="1"/>
            </a:lvl4pPr>
            <a:lvl5pPr marL="8673057" indent="0">
              <a:buNone/>
              <a:defRPr sz="7500" b="1"/>
            </a:lvl5pPr>
            <a:lvl6pPr marL="10841321" indent="0">
              <a:buNone/>
              <a:defRPr sz="7500" b="1"/>
            </a:lvl6pPr>
            <a:lvl7pPr marL="13009585" indent="0">
              <a:buNone/>
              <a:defRPr sz="7500" b="1"/>
            </a:lvl7pPr>
            <a:lvl8pPr marL="15177849" indent="0">
              <a:buNone/>
              <a:defRPr sz="7500" b="1"/>
            </a:lvl8pPr>
            <a:lvl9pPr marL="17346113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70" y="16239067"/>
            <a:ext cx="10912793" cy="29502951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6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3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2" y="2038774"/>
            <a:ext cx="8122445" cy="8676640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5" y="2038778"/>
            <a:ext cx="13801725" cy="43703243"/>
          </a:xfrm>
        </p:spPr>
        <p:txBody>
          <a:bodyPr/>
          <a:lstStyle>
            <a:lvl1pPr>
              <a:defRPr sz="15200"/>
            </a:lvl1pPr>
            <a:lvl2pPr>
              <a:defRPr sz="133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2" y="10715418"/>
            <a:ext cx="8122445" cy="35026603"/>
          </a:xfrm>
        </p:spPr>
        <p:txBody>
          <a:bodyPr/>
          <a:lstStyle>
            <a:lvl1pPr marL="0" indent="0">
              <a:buNone/>
              <a:defRPr sz="6600"/>
            </a:lvl1pPr>
            <a:lvl2pPr marL="2168264" indent="0">
              <a:buNone/>
              <a:defRPr sz="5700"/>
            </a:lvl2pPr>
            <a:lvl3pPr marL="4336528" indent="0">
              <a:buNone/>
              <a:defRPr sz="4700"/>
            </a:lvl3pPr>
            <a:lvl4pPr marL="6504792" indent="0">
              <a:buNone/>
              <a:defRPr sz="4200"/>
            </a:lvl4pPr>
            <a:lvl5pPr marL="8673057" indent="0">
              <a:buNone/>
              <a:defRPr sz="4200"/>
            </a:lvl5pPr>
            <a:lvl6pPr marL="10841321" indent="0">
              <a:buNone/>
              <a:defRPr sz="4200"/>
            </a:lvl6pPr>
            <a:lvl7pPr marL="13009585" indent="0">
              <a:buNone/>
              <a:defRPr sz="4200"/>
            </a:lvl7pPr>
            <a:lvl8pPr marL="15177849" indent="0">
              <a:buNone/>
              <a:defRPr sz="4200"/>
            </a:lvl8pPr>
            <a:lvl9pPr marL="17346113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7" y="35844481"/>
            <a:ext cx="14813280" cy="423164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7" y="4575386"/>
            <a:ext cx="14813280" cy="30723840"/>
          </a:xfrm>
        </p:spPr>
        <p:txBody>
          <a:bodyPr/>
          <a:lstStyle>
            <a:lvl1pPr marL="0" indent="0">
              <a:buNone/>
              <a:defRPr sz="15200"/>
            </a:lvl1pPr>
            <a:lvl2pPr marL="2168264" indent="0">
              <a:buNone/>
              <a:defRPr sz="13300"/>
            </a:lvl2pPr>
            <a:lvl3pPr marL="4336528" indent="0">
              <a:buNone/>
              <a:defRPr sz="11300"/>
            </a:lvl3pPr>
            <a:lvl4pPr marL="6504792" indent="0">
              <a:buNone/>
              <a:defRPr sz="9500"/>
            </a:lvl4pPr>
            <a:lvl5pPr marL="8673057" indent="0">
              <a:buNone/>
              <a:defRPr sz="9500"/>
            </a:lvl5pPr>
            <a:lvl6pPr marL="10841321" indent="0">
              <a:buNone/>
              <a:defRPr sz="9500"/>
            </a:lvl6pPr>
            <a:lvl7pPr marL="13009585" indent="0">
              <a:buNone/>
              <a:defRPr sz="9500"/>
            </a:lvl7pPr>
            <a:lvl8pPr marL="15177849" indent="0">
              <a:buNone/>
              <a:defRPr sz="9500"/>
            </a:lvl8pPr>
            <a:lvl9pPr marL="17346113" indent="0">
              <a:buNone/>
              <a:defRPr sz="9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7" y="40076124"/>
            <a:ext cx="14813280" cy="6009637"/>
          </a:xfrm>
        </p:spPr>
        <p:txBody>
          <a:bodyPr/>
          <a:lstStyle>
            <a:lvl1pPr marL="0" indent="0">
              <a:buNone/>
              <a:defRPr sz="6600"/>
            </a:lvl1pPr>
            <a:lvl2pPr marL="2168264" indent="0">
              <a:buNone/>
              <a:defRPr sz="5700"/>
            </a:lvl2pPr>
            <a:lvl3pPr marL="4336528" indent="0">
              <a:buNone/>
              <a:defRPr sz="4700"/>
            </a:lvl3pPr>
            <a:lvl4pPr marL="6504792" indent="0">
              <a:buNone/>
              <a:defRPr sz="4200"/>
            </a:lvl4pPr>
            <a:lvl5pPr marL="8673057" indent="0">
              <a:buNone/>
              <a:defRPr sz="4200"/>
            </a:lvl5pPr>
            <a:lvl6pPr marL="10841321" indent="0">
              <a:buNone/>
              <a:defRPr sz="4200"/>
            </a:lvl6pPr>
            <a:lvl7pPr marL="13009585" indent="0">
              <a:buNone/>
              <a:defRPr sz="4200"/>
            </a:lvl7pPr>
            <a:lvl8pPr marL="15177849" indent="0">
              <a:buNone/>
              <a:defRPr sz="4200"/>
            </a:lvl8pPr>
            <a:lvl9pPr marL="17346113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2050631"/>
            <a:ext cx="22219920" cy="8534400"/>
          </a:xfrm>
          <a:prstGeom prst="rect">
            <a:avLst/>
          </a:prstGeom>
        </p:spPr>
        <p:txBody>
          <a:bodyPr vert="horz" lIns="433653" tIns="216827" rIns="433653" bIns="2168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1948164"/>
            <a:ext cx="22219920" cy="33793857"/>
          </a:xfrm>
          <a:prstGeom prst="rect">
            <a:avLst/>
          </a:prstGeom>
        </p:spPr>
        <p:txBody>
          <a:bodyPr vert="horz" lIns="433653" tIns="216827" rIns="433653" bIns="2168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47460752"/>
            <a:ext cx="5760720" cy="2726266"/>
          </a:xfrm>
          <a:prstGeom prst="rect">
            <a:avLst/>
          </a:prstGeom>
        </p:spPr>
        <p:txBody>
          <a:bodyPr vert="horz" lIns="433653" tIns="216827" rIns="433653" bIns="2168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C626-35DD-4E45-87FD-F6593AA3911E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0" y="47460752"/>
            <a:ext cx="7818120" cy="2726266"/>
          </a:xfrm>
          <a:prstGeom prst="rect">
            <a:avLst/>
          </a:prstGeom>
        </p:spPr>
        <p:txBody>
          <a:bodyPr vert="horz" lIns="433653" tIns="216827" rIns="433653" bIns="2168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47460752"/>
            <a:ext cx="5760720" cy="2726266"/>
          </a:xfrm>
          <a:prstGeom prst="rect">
            <a:avLst/>
          </a:prstGeom>
        </p:spPr>
        <p:txBody>
          <a:bodyPr vert="horz" lIns="433653" tIns="216827" rIns="433653" bIns="2168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C50EF-55DB-44B7-A6E2-9C47AA37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3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36528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6198" indent="-1626198" algn="l" defTabSz="4336528" rtl="0" eaLnBrk="1" latinLnBrk="0" hangingPunct="1">
        <a:spcBef>
          <a:spcPct val="20000"/>
        </a:spcBef>
        <a:buFont typeface="Arial" pitchFamily="34" charset="0"/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23429" indent="-1355165" algn="l" defTabSz="4336528" rtl="0" eaLnBrk="1" latinLnBrk="0" hangingPunct="1">
        <a:spcBef>
          <a:spcPct val="20000"/>
        </a:spcBef>
        <a:buFont typeface="Arial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20660" indent="-1084132" algn="l" defTabSz="4336528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88925" indent="-1084132" algn="l" defTabSz="4336528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57189" indent="-1084132" algn="l" defTabSz="4336528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925453" indent="-1084132" algn="l" defTabSz="433652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3717" indent="-1084132" algn="l" defTabSz="433652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61981" indent="-1084132" algn="l" defTabSz="433652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430245" indent="-1084132" algn="l" defTabSz="433652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8264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36528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04792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673057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41321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9585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77849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346113" algn="l" defTabSz="43365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w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tif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utoShape 488"/>
          <p:cNvSpPr>
            <a:spLocks noChangeArrowheads="1"/>
          </p:cNvSpPr>
          <p:nvPr/>
        </p:nvSpPr>
        <p:spPr bwMode="auto">
          <a:xfrm>
            <a:off x="277788" y="42138599"/>
            <a:ext cx="12434402" cy="5334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0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Kernel Case: Caltech 101</a:t>
            </a:r>
            <a:endParaRPr lang="en-US" altLang="ko-KR" sz="50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59" name="AutoShape 488"/>
          <p:cNvSpPr>
            <a:spLocks noChangeArrowheads="1"/>
          </p:cNvSpPr>
          <p:nvPr/>
        </p:nvSpPr>
        <p:spPr bwMode="auto">
          <a:xfrm>
            <a:off x="277786" y="31089599"/>
            <a:ext cx="24133226" cy="10744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0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Linear Case: Facial Images (CMU PIE)</a:t>
            </a:r>
            <a:endParaRPr lang="en-US" altLang="ko-KR" sz="50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59" y="15849600"/>
            <a:ext cx="1968241" cy="1560907"/>
          </a:xfrm>
          <a:prstGeom prst="rect">
            <a:avLst/>
          </a:prstGeom>
        </p:spPr>
      </p:pic>
      <p:sp>
        <p:nvSpPr>
          <p:cNvPr id="218" name="AutoShape 488"/>
          <p:cNvSpPr>
            <a:spLocks noChangeArrowheads="1"/>
          </p:cNvSpPr>
          <p:nvPr/>
        </p:nvSpPr>
        <p:spPr bwMode="auto">
          <a:xfrm>
            <a:off x="277788" y="12268199"/>
            <a:ext cx="14583389" cy="8839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0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Sparse Linear Model</a:t>
            </a:r>
            <a:endParaRPr lang="en-US" altLang="ko-KR" sz="50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3237578" y="0"/>
            <a:ext cx="322697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sz="7000" b="1" dirty="0" smtClean="0">
                <a:solidFill>
                  <a:schemeClr val="accent1"/>
                </a:solidFill>
              </a:rPr>
              <a:t>Linear Dimensionality Reduction Using </a:t>
            </a:r>
          </a:p>
          <a:p>
            <a:pPr algn="ctr" defTabSz="914400" eaLnBrk="1" hangingPunct="1"/>
            <a:r>
              <a:rPr lang="en-US" sz="7000" b="1" dirty="0" smtClean="0">
                <a:solidFill>
                  <a:schemeClr val="accent1"/>
                </a:solidFill>
              </a:rPr>
              <a:t>the Sparse Linear Model</a:t>
            </a:r>
            <a:endParaRPr lang="en-US" sz="7000" b="1" dirty="0">
              <a:solidFill>
                <a:schemeClr val="accent1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7012" y="4191000"/>
            <a:ext cx="24634776" cy="177800"/>
          </a:xfrm>
          <a:prstGeom prst="rect">
            <a:avLst/>
          </a:prstGeom>
          <a:solidFill>
            <a:srgbClr val="A8003A"/>
          </a:solidFill>
          <a:ln w="9525">
            <a:solidFill>
              <a:srgbClr val="A8003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>
              <a:ea typeface="Gulim" pitchFamily="34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6228096" y="3048000"/>
            <a:ext cx="38250813" cy="1495425"/>
          </a:xfrm>
          <a:prstGeom prst="rect">
            <a:avLst/>
          </a:prstGeom>
        </p:spPr>
        <p:txBody>
          <a:bodyPr vert="horz" lIns="433653" tIns="216827" rIns="433653" bIns="216827" rtlCol="0">
            <a:normAutofit/>
          </a:bodyPr>
          <a:lstStyle>
            <a:lvl1pPr marL="0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1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8264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36528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04792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73057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41321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9585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77849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346113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02576">
              <a:lnSpc>
                <a:spcPct val="90000"/>
              </a:lnSpc>
              <a:defRPr/>
            </a:pPr>
            <a:r>
              <a:rPr lang="en-US" altLang="ko-KR" sz="6000" dirty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Harvard School of </a:t>
            </a:r>
            <a:r>
              <a:rPr lang="en-US" altLang="ko-KR" sz="6000" dirty="0" smtClean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Engineering </a:t>
            </a:r>
            <a:r>
              <a:rPr lang="en-US" altLang="ko-KR" sz="6000" dirty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and Applied </a:t>
            </a:r>
            <a:r>
              <a:rPr lang="en-US" altLang="ko-KR" sz="6000" dirty="0" smtClean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Sciences</a:t>
            </a:r>
            <a:endParaRPr lang="en-US" altLang="ko-KR" sz="6000" dirty="0">
              <a:solidFill>
                <a:schemeClr val="tx1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19" y="0"/>
            <a:ext cx="4015454" cy="40483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6228097" y="2057400"/>
            <a:ext cx="38250813" cy="1495425"/>
          </a:xfrm>
          <a:prstGeom prst="rect">
            <a:avLst/>
          </a:prstGeom>
        </p:spPr>
        <p:txBody>
          <a:bodyPr vert="horz" lIns="433653" tIns="216827" rIns="433653" bIns="216827" rtlCol="0">
            <a:normAutofit/>
          </a:bodyPr>
          <a:lstStyle>
            <a:lvl1pPr marL="0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15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8264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36528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04792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73057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41321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9585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77849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346113" indent="0" algn="ctr" defTabSz="4336528" rtl="0" eaLnBrk="1" latinLnBrk="0" hangingPunct="1">
              <a:spcBef>
                <a:spcPct val="20000"/>
              </a:spcBef>
              <a:buFont typeface="Arial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02576">
              <a:lnSpc>
                <a:spcPct val="90000"/>
              </a:lnSpc>
              <a:defRPr/>
            </a:pPr>
            <a:r>
              <a:rPr lang="en-US" altLang="ko-KR" sz="6000" dirty="0" err="1" smtClean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Ioannis</a:t>
            </a:r>
            <a:r>
              <a:rPr lang="en-US" altLang="ko-KR" sz="6000" dirty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 </a:t>
            </a:r>
            <a:r>
              <a:rPr lang="en-US" altLang="ko-KR" sz="6000" dirty="0" err="1" smtClean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Gkioulekas</a:t>
            </a:r>
            <a:r>
              <a:rPr lang="en-US" altLang="ko-KR" sz="6000" dirty="0" smtClean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 and </a:t>
            </a:r>
            <a:r>
              <a:rPr lang="en-US" altLang="ko-KR" sz="6000" dirty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Todd </a:t>
            </a:r>
            <a:r>
              <a:rPr lang="en-US" altLang="ko-KR" sz="6000" dirty="0" err="1" smtClean="0">
                <a:solidFill>
                  <a:schemeClr val="tx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Zickler</a:t>
            </a:r>
            <a:endParaRPr lang="en-US" altLang="ko-KR" sz="6000" dirty="0">
              <a:solidFill>
                <a:schemeClr val="tx1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14" name="AutoShape 488"/>
          <p:cNvSpPr>
            <a:spLocks noChangeArrowheads="1"/>
          </p:cNvSpPr>
          <p:nvPr/>
        </p:nvSpPr>
        <p:spPr bwMode="auto">
          <a:xfrm>
            <a:off x="277788" y="4572000"/>
            <a:ext cx="24133224" cy="741423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0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Unsupervised Linear Dimensionality Reduction</a:t>
            </a:r>
            <a:endParaRPr lang="en-US" altLang="ko-KR" sz="50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881832" y="5410200"/>
            <a:ext cx="8075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Principal Component Analysis:</a:t>
            </a:r>
          </a:p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reserve global structure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6111489" y="5410199"/>
            <a:ext cx="8299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Locality Preserving Projections: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preserve local distances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81832" y="11201399"/>
            <a:ext cx="216620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" pitchFamily="34" charset="0"/>
                <a:cs typeface="Arial" pitchFamily="34" charset="0"/>
              </a:rPr>
              <a:t>Challenge: Euclidean structure of input space not directly useful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57200" y="13431889"/>
            <a:ext cx="2691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Generative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model</a:t>
            </a:r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3999"/>
            <a:ext cx="11087096" cy="2279222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58" y="15809717"/>
            <a:ext cx="4401058" cy="63743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30" y="19422586"/>
            <a:ext cx="1425843" cy="407384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0" y="15846994"/>
            <a:ext cx="4401058" cy="562877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7" y="15347978"/>
            <a:ext cx="1968241" cy="1560907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055" y="15347981"/>
            <a:ext cx="1968241" cy="156090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100579"/>
            <a:ext cx="3837440" cy="3758192"/>
          </a:xfrm>
          <a:prstGeom prst="rect">
            <a:avLst/>
          </a:prstGeom>
        </p:spPr>
      </p:pic>
      <p:sp>
        <p:nvSpPr>
          <p:cNvPr id="238" name="TextBox 237"/>
          <p:cNvSpPr txBox="1"/>
          <p:nvPr/>
        </p:nvSpPr>
        <p:spPr>
          <a:xfrm>
            <a:off x="304800" y="17474069"/>
            <a:ext cx="3650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Data-adaptive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ovecomplete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dictionary</a:t>
            </a:r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82" y="19386579"/>
            <a:ext cx="5899195" cy="974057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7086600" y="17391684"/>
            <a:ext cx="8583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MAP inference: lasso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(convex relaxation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of sparse coding)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2" name="Picture 2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2" y="6113524"/>
            <a:ext cx="22908216" cy="5048780"/>
          </a:xfrm>
          <a:prstGeom prst="rect">
            <a:avLst/>
          </a:prstGeom>
        </p:spPr>
      </p:pic>
      <p:sp>
        <p:nvSpPr>
          <p:cNvPr id="245" name="AutoShape 488"/>
          <p:cNvSpPr>
            <a:spLocks noChangeArrowheads="1"/>
          </p:cNvSpPr>
          <p:nvPr/>
        </p:nvSpPr>
        <p:spPr bwMode="auto">
          <a:xfrm>
            <a:off x="15087600" y="12192000"/>
            <a:ext cx="9323412" cy="1849755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5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Formulation</a:t>
            </a:r>
            <a:endParaRPr lang="en-US" altLang="ko-KR" sz="55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50" name="AutoShape 488"/>
          <p:cNvSpPr>
            <a:spLocks noChangeArrowheads="1"/>
          </p:cNvSpPr>
          <p:nvPr/>
        </p:nvSpPr>
        <p:spPr bwMode="auto">
          <a:xfrm>
            <a:off x="277787" y="21412199"/>
            <a:ext cx="14583389" cy="935355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0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Our Approach</a:t>
            </a:r>
            <a:endParaRPr lang="en-US" altLang="ko-KR" sz="50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02" y="21488399"/>
            <a:ext cx="13012154" cy="9094914"/>
          </a:xfrm>
          <a:prstGeom prst="rect">
            <a:avLst/>
          </a:prstGeom>
        </p:spPr>
      </p:pic>
      <p:sp>
        <p:nvSpPr>
          <p:cNvPr id="251" name="TextBox 250"/>
          <p:cNvSpPr txBox="1"/>
          <p:nvPr/>
        </p:nvSpPr>
        <p:spPr>
          <a:xfrm>
            <a:off x="2426979" y="23378381"/>
            <a:ext cx="8583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sparse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coding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5" name="Picture 2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8" y="31945937"/>
            <a:ext cx="5399906" cy="4698448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0" y="36796267"/>
            <a:ext cx="5519610" cy="4808931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79" y="31919467"/>
            <a:ext cx="5519611" cy="4724918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7" y="36796268"/>
            <a:ext cx="5526887" cy="4808931"/>
          </a:xfrm>
          <a:prstGeom prst="rect">
            <a:avLst/>
          </a:prstGeom>
        </p:spPr>
      </p:pic>
      <p:sp>
        <p:nvSpPr>
          <p:cNvPr id="260" name="TextBox 259"/>
          <p:cNvSpPr txBox="1"/>
          <p:nvPr/>
        </p:nvSpPr>
        <p:spPr>
          <a:xfrm>
            <a:off x="7866189" y="33770353"/>
            <a:ext cx="4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illumination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392819" y="38846789"/>
            <a:ext cx="26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pose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8500321" y="38177003"/>
            <a:ext cx="2930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expression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0" y="37154410"/>
            <a:ext cx="5688721" cy="4172917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9" y="42976799"/>
            <a:ext cx="5913991" cy="4242700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792" y="32242350"/>
            <a:ext cx="5341935" cy="4172917"/>
          </a:xfrm>
          <a:prstGeom prst="rect">
            <a:avLst/>
          </a:prstGeom>
        </p:spPr>
      </p:pic>
      <p:sp>
        <p:nvSpPr>
          <p:cNvPr id="269" name="TextBox 268"/>
          <p:cNvSpPr txBox="1"/>
          <p:nvPr/>
        </p:nvSpPr>
        <p:spPr>
          <a:xfrm>
            <a:off x="19198564" y="31061561"/>
            <a:ext cx="4172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Recognition Experiments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13482611" y="31440181"/>
            <a:ext cx="4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LPP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1" name="Picture 27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107" y="37076850"/>
            <a:ext cx="5133588" cy="4242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037" y="32126619"/>
            <a:ext cx="5173538" cy="4310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4" name="TextBox 273"/>
          <p:cNvSpPr txBox="1"/>
          <p:nvPr/>
        </p:nvSpPr>
        <p:spPr>
          <a:xfrm>
            <a:off x="13482611" y="36403637"/>
            <a:ext cx="4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Proposed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4366031" y="36088382"/>
            <a:ext cx="41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Visualization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9" name="Table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229054"/>
              </p:ext>
            </p:extLst>
          </p:nvPr>
        </p:nvGraphicFramePr>
        <p:xfrm>
          <a:off x="6753010" y="44957999"/>
          <a:ext cx="5743790" cy="214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698"/>
                <a:gridCol w="1654092"/>
              </a:tblGrid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Method</a:t>
                      </a:r>
                      <a:endParaRPr lang="en-US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2" marR="95272" marT="47612" marB="47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Accuracy</a:t>
                      </a:r>
                      <a:endParaRPr lang="en-US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2" marR="95272" marT="47612" marB="47612"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KPCA + k-means</a:t>
                      </a:r>
                      <a:endParaRPr lang="en-US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2" marR="95272" marT="47612" marB="47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u="none" strike="noStrike" kern="1200" baseline="0" dirty="0" smtClean="0"/>
                        <a:t>62.17</a:t>
                      </a:r>
                      <a:r>
                        <a:rPr lang="en-US" sz="2900" dirty="0" smtClean="0"/>
                        <a:t>%</a:t>
                      </a: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2" marR="95272" marT="47612" marB="47612"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KLPP + spectral clustering</a:t>
                      </a:r>
                      <a:endParaRPr lang="en-US" sz="2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2" marR="95272" marT="47612" marB="47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u="none" strike="noStrike" kern="1200" baseline="0" dirty="0" smtClean="0"/>
                        <a:t>69.00</a:t>
                      </a:r>
                      <a:r>
                        <a:rPr lang="en-US" sz="2900" dirty="0" smtClean="0"/>
                        <a:t>%</a:t>
                      </a:r>
                      <a:endParaRPr lang="en-US" sz="2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2" marR="95272" marT="47612" marB="47612"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Proposed + k-means</a:t>
                      </a:r>
                      <a:endParaRPr lang="en-US" sz="2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2" marR="95272" marT="47612" marB="47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u="none" strike="noStrike" kern="1200" baseline="0" dirty="0" smtClean="0"/>
                        <a:t>72.33</a:t>
                      </a:r>
                      <a:r>
                        <a:rPr lang="en-US" sz="2900" b="1" dirty="0" smtClean="0"/>
                        <a:t>%</a:t>
                      </a:r>
                      <a:endParaRPr lang="en-US" sz="2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2" marR="95272" marT="47612" marB="47612"/>
                </a:tc>
              </a:tr>
            </a:tbl>
          </a:graphicData>
        </a:graphic>
      </p:graphicFrame>
      <p:sp>
        <p:nvSpPr>
          <p:cNvPr id="282" name="TextBox 281"/>
          <p:cNvSpPr txBox="1"/>
          <p:nvPr/>
        </p:nvSpPr>
        <p:spPr>
          <a:xfrm>
            <a:off x="6728669" y="43052999"/>
            <a:ext cx="5762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Recognition and Unsupervised Clustering Experiments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AutoShape 488"/>
          <p:cNvSpPr>
            <a:spLocks noChangeArrowheads="1"/>
          </p:cNvSpPr>
          <p:nvPr/>
        </p:nvSpPr>
        <p:spPr bwMode="auto">
          <a:xfrm>
            <a:off x="12936107" y="42138598"/>
            <a:ext cx="11474905" cy="883920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0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Application: low-power sensor</a:t>
            </a:r>
            <a:endParaRPr lang="en-US" altLang="ko-KR" sz="50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374" name="Picture 37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47859368"/>
            <a:ext cx="3604354" cy="2889832"/>
          </a:xfrm>
          <a:prstGeom prst="rect">
            <a:avLst/>
          </a:prstGeom>
        </p:spPr>
      </p:pic>
      <p:sp>
        <p:nvSpPr>
          <p:cNvPr id="375" name="TextBox 374"/>
          <p:cNvSpPr txBox="1"/>
          <p:nvPr/>
        </p:nvSpPr>
        <p:spPr>
          <a:xfrm>
            <a:off x="12021463" y="48011212"/>
            <a:ext cx="5762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Face detection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with 8 printed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templates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and SVM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6" name="Picture 37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810" y="47827770"/>
            <a:ext cx="3651790" cy="2921430"/>
          </a:xfrm>
          <a:prstGeom prst="rect">
            <a:avLst/>
          </a:prstGeom>
        </p:spPr>
      </p:pic>
      <p:pic>
        <p:nvPicPr>
          <p:cNvPr id="378" name="Picture 37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046" y="42858679"/>
            <a:ext cx="9395554" cy="4690120"/>
          </a:xfrm>
          <a:prstGeom prst="rect">
            <a:avLst/>
          </a:prstGeom>
        </p:spPr>
      </p:pic>
      <p:sp>
        <p:nvSpPr>
          <p:cNvPr id="379" name="AutoShape 488"/>
          <p:cNvSpPr>
            <a:spLocks noChangeArrowheads="1"/>
          </p:cNvSpPr>
          <p:nvPr/>
        </p:nvSpPr>
        <p:spPr bwMode="auto">
          <a:xfrm>
            <a:off x="277788" y="47701200"/>
            <a:ext cx="12434402" cy="32766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5062538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ko-KR" sz="50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References</a:t>
            </a:r>
            <a:endParaRPr lang="en-US" altLang="ko-KR" sz="5000" dirty="0">
              <a:solidFill>
                <a:srgbClr val="0070C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889887" y="48467189"/>
            <a:ext cx="121668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[1] X. He and P.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Niyogi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Locality Preserving Projections.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NIPS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2003.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[2] M.W. Seeger. Bayesian inference and optimal design for the sparse linear model.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JMLR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2008.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[3] H. Lee, A. Battle, R.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Raina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and A.Y. Ng. Efficient sparse coding algorithms.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NIPS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2007.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[4] R.G.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Baraniuk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V. 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Cevher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and M.B.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Wakin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Low-Dimensional Models for Dimensionality Reduction and Signal Recovery: A Geometric Perspective.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Proceedings of the IEEE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2010.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[5] P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Gehler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and S.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Nowozin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On feature combination for multiclass object classification. 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ICCV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2009.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[6] S.J.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Koppal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I.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Gkioulekas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T.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Zickler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and G.L. Barrows. Wide-angle micro sensors for vision on a tight budget.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CVPR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2011.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1" name="Picture 38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48" y="14554200"/>
            <a:ext cx="8014314" cy="966971"/>
          </a:xfrm>
          <a:prstGeom prst="rect">
            <a:avLst/>
          </a:prstGeom>
        </p:spPr>
      </p:pic>
      <p:pic>
        <p:nvPicPr>
          <p:cNvPr id="383" name="Picture 3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466" y="23164800"/>
            <a:ext cx="7417680" cy="1542618"/>
          </a:xfrm>
          <a:prstGeom prst="rect">
            <a:avLst/>
          </a:prstGeom>
        </p:spPr>
      </p:pic>
      <p:pic>
        <p:nvPicPr>
          <p:cNvPr id="387" name="Picture 38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18" y="20596541"/>
            <a:ext cx="5170969" cy="663259"/>
          </a:xfrm>
          <a:prstGeom prst="rect">
            <a:avLst/>
          </a:prstGeom>
        </p:spPr>
      </p:pic>
      <p:sp>
        <p:nvSpPr>
          <p:cNvPr id="389" name="TextBox 388"/>
          <p:cNvSpPr txBox="1"/>
          <p:nvPr/>
        </p:nvSpPr>
        <p:spPr>
          <a:xfrm>
            <a:off x="15436196" y="13182600"/>
            <a:ext cx="8626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Preservation of inner products in expectation: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8" name="Picture 38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091" y="22203507"/>
            <a:ext cx="1344977" cy="498140"/>
          </a:xfrm>
          <a:prstGeom prst="rect">
            <a:avLst/>
          </a:prstGeom>
        </p:spPr>
      </p:pic>
      <p:pic>
        <p:nvPicPr>
          <p:cNvPr id="390" name="Picture 38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906" y="17145000"/>
            <a:ext cx="8686800" cy="2308766"/>
          </a:xfrm>
          <a:prstGeom prst="rect">
            <a:avLst/>
          </a:prstGeom>
        </p:spPr>
      </p:pic>
      <p:sp>
        <p:nvSpPr>
          <p:cNvPr id="391" name="TextBox 390"/>
          <p:cNvSpPr txBox="1"/>
          <p:nvPr/>
        </p:nvSpPr>
        <p:spPr>
          <a:xfrm>
            <a:off x="15436195" y="15697200"/>
            <a:ext cx="8626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Equivalent to, in the case of the sparse linear model: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15436194" y="19615219"/>
            <a:ext cx="862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Global minimizer: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5436192" y="21541787"/>
            <a:ext cx="8626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where        and        are the top 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eigenpairs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of            and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0" name="Picture 39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565" y="21719421"/>
            <a:ext cx="873926" cy="434543"/>
          </a:xfrm>
          <a:prstGeom prst="rect">
            <a:avLst/>
          </a:prstGeom>
        </p:spPr>
      </p:pic>
      <p:pic>
        <p:nvPicPr>
          <p:cNvPr id="397" name="Picture 39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882" y="21711047"/>
            <a:ext cx="745209" cy="438414"/>
          </a:xfrm>
          <a:prstGeom prst="rect">
            <a:avLst/>
          </a:prstGeom>
        </p:spPr>
      </p:pic>
      <p:sp>
        <p:nvSpPr>
          <p:cNvPr id="403" name="TextBox 402"/>
          <p:cNvSpPr txBox="1"/>
          <p:nvPr/>
        </p:nvSpPr>
        <p:spPr>
          <a:xfrm>
            <a:off x="15436191" y="24993600"/>
            <a:ext cx="8626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Similar to performing PCA on the dictionary instead of the training samples. See paper for: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kernel extension (extension of model to Hilbert spaces,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representer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theorem);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relations to compressed sensing (approximate minimization of mutual incoherence).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291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Gkioulkas</dc:creator>
  <cp:lastModifiedBy>Ioannis Gkioulkas</cp:lastModifiedBy>
  <cp:revision>52</cp:revision>
  <dcterms:created xsi:type="dcterms:W3CDTF">2011-12-13T15:32:13Z</dcterms:created>
  <dcterms:modified xsi:type="dcterms:W3CDTF">2011-12-14T03:41:47Z</dcterms:modified>
</cp:coreProperties>
</file>