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1256" r:id="rId2"/>
    <p:sldId id="1095" r:id="rId3"/>
    <p:sldId id="1276" r:id="rId4"/>
    <p:sldId id="1274" r:id="rId5"/>
    <p:sldId id="1261" r:id="rId6"/>
    <p:sldId id="1271" r:id="rId7"/>
    <p:sldId id="1275" r:id="rId8"/>
    <p:sldId id="1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69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BD6"/>
    <a:srgbClr val="F9965B"/>
    <a:srgbClr val="A8ABAD"/>
    <a:srgbClr val="E8EAE3"/>
    <a:srgbClr val="FAC090"/>
    <a:srgbClr val="984807"/>
    <a:srgbClr val="FFFF66"/>
    <a:srgbClr val="E0E4E7"/>
    <a:srgbClr val="E6D1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9" autoAdjust="0"/>
    <p:restoredTop sz="78627" autoAdjust="0"/>
  </p:normalViewPr>
  <p:slideViewPr>
    <p:cSldViewPr snapToGrid="0">
      <p:cViewPr varScale="1">
        <p:scale>
          <a:sx n="138" d="100"/>
          <a:sy n="138" d="100"/>
        </p:scale>
        <p:origin x="2592" y="132"/>
      </p:cViewPr>
      <p:guideLst>
        <p:guide orient="horz" pos="4032"/>
        <p:guide pos="26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24" d="100"/>
          <a:sy n="124" d="100"/>
        </p:scale>
        <p:origin x="-295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C374E-3948-4405-A3E0-D24FD91A62BC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4B73A-99F0-4A3B-90CE-1D39425CD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35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2D759-A52C-4AB0-BBDF-4BA25950135C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94135-F02B-4C11-B9D6-1FE66484E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09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Thanks for the introduction.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94135-F02B-4C11-B9D6-1FE66484E42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91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r>
              <a:rPr lang="en-US" baseline="0" dirty="0" smtClean="0"/>
              <a:t>2: To tease you about scattering, I made this collage to show you that scattering materials are everywhere. Our skin and most biological tissues have scattering. And so do jewels and natural minerals.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Leaves, fruits and vegetables, and most of the stuff we eat are made of scattering materials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see scattering in chemicals ranging from soap and wax, to cosmetics, to industrial coating powers.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material scientists are continually developing structures that exhibit new and useful forms of scattering behavior.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Because of the </a:t>
            </a:r>
            <a:r>
              <a:rPr lang="en-US" baseline="0" dirty="0" err="1" smtClean="0"/>
              <a:t>ubiquitity</a:t>
            </a:r>
            <a:r>
              <a:rPr lang="en-US" baseline="0" dirty="0" smtClean="0"/>
              <a:t> of these materials, several sciences have been studying scattering for several decades, from physics biology, and chemistry, to computer graphics and vision.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94135-F02B-4C11-B9D6-1FE66484E42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71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r>
              <a:rPr lang="en-US" baseline="0" dirty="0" smtClean="0"/>
              <a:t>2: To tease you about scattering, I made this collage to show you that scattering materials are everywhere. Our skin and most biological tissues have scattering. And so do jewels and natural minerals.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Leaves, fruits and vegetables, and most of the stuff we eat are made of scattering materials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see scattering in chemicals ranging from soap and wax, to cosmetics, to industrial coating powers.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material scientists are continually developing structures that exhibit new and useful forms of scattering behavior.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Because of the </a:t>
            </a:r>
            <a:r>
              <a:rPr lang="en-US" baseline="0" dirty="0" err="1" smtClean="0"/>
              <a:t>ubiquitity</a:t>
            </a:r>
            <a:r>
              <a:rPr lang="en-US" baseline="0" dirty="0" smtClean="0"/>
              <a:t> of these materials, several sciences have been studying scattering for several decades, from physics biology, and chemistry, to computer graphics and vision.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94135-F02B-4C11-B9D6-1FE66484E42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65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r>
              <a:rPr lang="en-US" baseline="0" dirty="0" smtClean="0"/>
              <a:t>2: To tease you about scattering, I made this collage to show you that scattering materials are everywhere. Our skin and most biological tissues have scattering. And so do jewels and natural minerals.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Leaves, fruits and vegetables, and most of the stuff we eat are made of scattering materials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see scattering in chemicals ranging from soap and wax, to cosmetics, to industrial coating powers.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material scientists are continually developing structures that exhibit new and useful forms of scattering behavior.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Because of the </a:t>
            </a:r>
            <a:r>
              <a:rPr lang="en-US" baseline="0" dirty="0" err="1" smtClean="0"/>
              <a:t>ubiquitity</a:t>
            </a:r>
            <a:r>
              <a:rPr lang="en-US" baseline="0" dirty="0" smtClean="0"/>
              <a:t> of these materials, several sciences have been studying scattering for several decades, from physics biology, and chemistry, to computer graphics and vision.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94135-F02B-4C11-B9D6-1FE66484E42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3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r>
              <a:rPr lang="en-US" baseline="0" dirty="0" smtClean="0"/>
              <a:t>2: To tease you about scattering, I made this collage to show you that scattering materials are everywhere. Our skin and most biological tissues have scattering. And so do jewels and natural minerals.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Leaves, fruits and vegetables, and most of the stuff we eat are made of scattering materials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see scattering in chemicals ranging from soap and wax, to cosmetics, to industrial coating powers.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material scientists are continually developing structures that exhibit new and useful forms of scattering behavior.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Because of the </a:t>
            </a:r>
            <a:r>
              <a:rPr lang="en-US" baseline="0" dirty="0" err="1" smtClean="0"/>
              <a:t>ubiquitity</a:t>
            </a:r>
            <a:r>
              <a:rPr lang="en-US" baseline="0" dirty="0" smtClean="0"/>
              <a:t> of these materials, several sciences have been studying scattering for several decades, from physics biology, and chemistry, to computer graphics and vision.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94135-F02B-4C11-B9D6-1FE66484E42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32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r>
              <a:rPr lang="en-US" baseline="0" dirty="0" smtClean="0"/>
              <a:t>2: To tease you about scattering, I made this collage to show you that scattering materials are everywhere. Our skin and most biological tissues have scattering. And so do jewels and natural minerals.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Leaves, fruits and vegetables, and most of the stuff we eat are made of scattering materials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see scattering in chemicals ranging from soap and wax, to cosmetics, to industrial coating powers.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material scientists are continually developing structures that exhibit new and useful forms of scattering behavior.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Because of the </a:t>
            </a:r>
            <a:r>
              <a:rPr lang="en-US" baseline="0" dirty="0" err="1" smtClean="0"/>
              <a:t>ubiquitity</a:t>
            </a:r>
            <a:r>
              <a:rPr lang="en-US" baseline="0" dirty="0" smtClean="0"/>
              <a:t> of these materials, several sciences have been studying scattering for several decades, from physics biology, and chemistry, to computer graphics and vision.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94135-F02B-4C11-B9D6-1FE66484E42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56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r>
              <a:rPr lang="en-US" baseline="0" dirty="0" smtClean="0"/>
              <a:t>2: To tease you about scattering, I made this collage to show you that scattering materials are everywhere. Our skin and most biological tissues have scattering. And so do jewels and natural minerals.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Leaves, fruits and vegetables, and most of the stuff we eat are made of scattering materials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see scattering in chemicals ranging from soap and wax, to cosmetics, to industrial coating powers.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material scientists are continually developing structures that exhibit new and useful forms of scattering behavior.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Because of the </a:t>
            </a:r>
            <a:r>
              <a:rPr lang="en-US" baseline="0" dirty="0" err="1" smtClean="0"/>
              <a:t>ubiquitity</a:t>
            </a:r>
            <a:r>
              <a:rPr lang="en-US" baseline="0" dirty="0" smtClean="0"/>
              <a:t> of these materials, several sciences have been studying scattering for several decades, from physics biology, and chemistry, to computer graphics and vision.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94135-F02B-4C11-B9D6-1FE66484E42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99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r>
              <a:rPr lang="en-US" baseline="0" dirty="0" smtClean="0"/>
              <a:t>2: To tease you about scattering, I made this collage to show you that scattering materials are everywhere. Our skin and most biological tissues have scattering. And so do jewels and natural minerals.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Leaves, fruits and vegetables, and most of the stuff we eat are made of scattering materials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see scattering in chemicals ranging from soap and wax, to cosmetics, to industrial coating powers.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material scientists are continually developing structures that exhibit new and useful forms of scattering behavior.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Because of the </a:t>
            </a:r>
            <a:r>
              <a:rPr lang="en-US" baseline="0" dirty="0" err="1" smtClean="0"/>
              <a:t>ubiquitity</a:t>
            </a:r>
            <a:r>
              <a:rPr lang="en-US" baseline="0" dirty="0" smtClean="0"/>
              <a:t> of these materials, several sciences have been studying scattering for several decades, from physics biology, and chemistry, to computer graphics and vision.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94135-F02B-4C11-B9D6-1FE66484E42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12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694477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50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6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8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20.png"/><Relationship Id="rId10" Type="http://schemas.openxmlformats.org/officeDocument/2006/relationships/image" Target="../media/image13.png"/><Relationship Id="rId4" Type="http://schemas.openxmlformats.org/officeDocument/2006/relationships/image" Target="../media/image17.png"/><Relationship Id="rId9" Type="http://schemas.openxmlformats.org/officeDocument/2006/relationships/image" Target="../media/image12.png"/><Relationship Id="rId1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72511"/>
          </a:xfrm>
        </p:spPr>
        <p:txBody>
          <a:bodyPr>
            <a:normAutofit/>
          </a:bodyPr>
          <a:lstStyle/>
          <a:p>
            <a:r>
              <a:rPr lang="en-US" dirty="0" smtClean="0"/>
              <a:t>An evaluation of computational imaging techniques for inverse scattering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15536" y="4846320"/>
            <a:ext cx="2259466" cy="1466536"/>
            <a:chOff x="698664" y="4846321"/>
            <a:chExt cx="2259466" cy="1466536"/>
          </a:xfrm>
        </p:grpSpPr>
        <p:sp>
          <p:nvSpPr>
            <p:cNvPr id="12" name="Rectangle 11"/>
            <p:cNvSpPr/>
            <p:nvPr/>
          </p:nvSpPr>
          <p:spPr>
            <a:xfrm>
              <a:off x="698664" y="4846321"/>
              <a:ext cx="225946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baseline="30000" dirty="0" smtClean="0">
                  <a:solidFill>
                    <a:schemeClr val="bg1"/>
                  </a:solidFill>
                </a:rPr>
                <a:t>1</a:t>
              </a:r>
              <a:r>
                <a:rPr lang="en-US" sz="2800" dirty="0" smtClean="0">
                  <a:solidFill>
                    <a:schemeClr val="bg1"/>
                  </a:solidFill>
                </a:rPr>
                <a:t>Harvard SEAS</a:t>
              </a:r>
              <a:endParaRPr lang="en-US" sz="2800" dirty="0"/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7656" y="5398457"/>
              <a:ext cx="781477" cy="914400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2995382" y="4846320"/>
            <a:ext cx="3153236" cy="1466535"/>
            <a:chOff x="5733050" y="4846322"/>
            <a:chExt cx="3153236" cy="1466535"/>
          </a:xfrm>
        </p:grpSpPr>
        <p:sp>
          <p:nvSpPr>
            <p:cNvPr id="13" name="Rectangle 12"/>
            <p:cNvSpPr/>
            <p:nvPr/>
          </p:nvSpPr>
          <p:spPr>
            <a:xfrm>
              <a:off x="5733050" y="4846322"/>
              <a:ext cx="315323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baseline="30000" dirty="0" smtClean="0">
                  <a:solidFill>
                    <a:schemeClr val="bg1"/>
                  </a:solidFill>
                </a:rPr>
                <a:t>2</a:t>
              </a:r>
              <a:r>
                <a:rPr lang="en-US" sz="2800" dirty="0" smtClean="0">
                  <a:solidFill>
                    <a:schemeClr val="bg1"/>
                  </a:solidFill>
                </a:rPr>
                <a:t>Weizmann Institute</a:t>
              </a:r>
              <a:endParaRPr lang="en-US" sz="2800" dirty="0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5893" y="5398457"/>
              <a:ext cx="1207546" cy="9144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6611558" y="4846320"/>
            <a:ext cx="1617879" cy="1466535"/>
            <a:chOff x="6500726" y="4846320"/>
            <a:chExt cx="1617879" cy="146653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2040" y="5398455"/>
              <a:ext cx="615244" cy="91440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6500726" y="4846320"/>
              <a:ext cx="161787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baseline="30000" dirty="0" smtClean="0">
                  <a:solidFill>
                    <a:schemeClr val="bg1"/>
                  </a:solidFill>
                </a:rPr>
                <a:t>3</a:t>
              </a:r>
              <a:r>
                <a:rPr lang="en-US" sz="2800" dirty="0" smtClean="0">
                  <a:solidFill>
                    <a:schemeClr val="bg1"/>
                  </a:solidFill>
                </a:rPr>
                <a:t>Technion</a:t>
              </a:r>
              <a:endParaRPr lang="en-US" sz="28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35749" y="3167390"/>
            <a:ext cx="8209291" cy="523220"/>
            <a:chOff x="235749" y="3166130"/>
            <a:chExt cx="8209291" cy="523220"/>
          </a:xfrm>
        </p:grpSpPr>
        <p:sp>
          <p:nvSpPr>
            <p:cNvPr id="8" name="Rectangle 7"/>
            <p:cNvSpPr/>
            <p:nvPr/>
          </p:nvSpPr>
          <p:spPr>
            <a:xfrm>
              <a:off x="235749" y="3166130"/>
              <a:ext cx="301903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 err="1" smtClean="0">
                  <a:solidFill>
                    <a:schemeClr val="bg1"/>
                  </a:solidFill>
                </a:rPr>
                <a:t>Ioannis</a:t>
              </a:r>
              <a:r>
                <a:rPr lang="en-US" sz="2800" dirty="0" smtClean="0">
                  <a:solidFill>
                    <a:schemeClr val="bg1"/>
                  </a:solidFill>
                </a:rPr>
                <a:t> Gkioulekas</a:t>
              </a:r>
              <a:r>
                <a:rPr lang="en-US" sz="2800" baseline="30000" dirty="0" smtClean="0">
                  <a:solidFill>
                    <a:schemeClr val="bg1"/>
                  </a:solidFill>
                </a:rPr>
                <a:t>1</a:t>
              </a:r>
              <a:endParaRPr lang="en-US" sz="28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564481" y="3166130"/>
              <a:ext cx="20150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 err="1" smtClean="0">
                  <a:solidFill>
                    <a:schemeClr val="bg1"/>
                  </a:solidFill>
                </a:rPr>
                <a:t>Anat</a:t>
              </a:r>
              <a:r>
                <a:rPr lang="en-US" sz="2800" dirty="0" smtClean="0">
                  <a:solidFill>
                    <a:schemeClr val="bg1"/>
                  </a:solidFill>
                </a:rPr>
                <a:t> Levin</a:t>
              </a:r>
              <a:r>
                <a:rPr lang="en-US" sz="2800" baseline="30000" dirty="0" smtClean="0">
                  <a:solidFill>
                    <a:schemeClr val="bg1"/>
                  </a:solidFill>
                </a:rPr>
                <a:t>2,3</a:t>
              </a:r>
              <a:endParaRPr lang="en-US" sz="28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395953" y="3166130"/>
              <a:ext cx="204908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Todd Zickler</a:t>
              </a:r>
              <a:r>
                <a:rPr lang="en-US" sz="2800" baseline="30000" dirty="0" smtClean="0">
                  <a:solidFill>
                    <a:schemeClr val="bg1"/>
                  </a:solidFill>
                </a:rPr>
                <a:t>1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9574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732816"/>
          </a:xfrm>
        </p:spPr>
        <p:txBody>
          <a:bodyPr>
            <a:normAutofit/>
          </a:bodyPr>
          <a:lstStyle/>
          <a:p>
            <a:r>
              <a:rPr lang="en-US" dirty="0" smtClean="0"/>
              <a:t>Looking inside stuff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" t="2526" r="2012"/>
          <a:stretch/>
        </p:blipFill>
        <p:spPr>
          <a:xfrm>
            <a:off x="5731858" y="3741722"/>
            <a:ext cx="1768448" cy="27432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-19804" y="789336"/>
            <a:ext cx="5873329" cy="5818092"/>
            <a:chOff x="-19804" y="789336"/>
            <a:chExt cx="5873329" cy="5818092"/>
          </a:xfrm>
        </p:grpSpPr>
        <p:grpSp>
          <p:nvGrpSpPr>
            <p:cNvPr id="208" name="Group 207"/>
            <p:cNvGrpSpPr/>
            <p:nvPr/>
          </p:nvGrpSpPr>
          <p:grpSpPr>
            <a:xfrm>
              <a:off x="431886" y="3781932"/>
              <a:ext cx="4975077" cy="2825496"/>
              <a:chOff x="429424" y="789336"/>
              <a:chExt cx="4975077" cy="2825496"/>
            </a:xfrm>
          </p:grpSpPr>
          <p:grpSp>
            <p:nvGrpSpPr>
              <p:cNvPr id="210" name="Group 209"/>
              <p:cNvGrpSpPr/>
              <p:nvPr/>
            </p:nvGrpSpPr>
            <p:grpSpPr>
              <a:xfrm>
                <a:off x="429424" y="809650"/>
                <a:ext cx="4975077" cy="2743200"/>
                <a:chOff x="546224" y="809018"/>
                <a:chExt cx="4975077" cy="2743200"/>
              </a:xfrm>
            </p:grpSpPr>
            <p:grpSp>
              <p:nvGrpSpPr>
                <p:cNvPr id="216" name="Group 215"/>
                <p:cNvGrpSpPr>
                  <a:grpSpLocks noChangeAspect="1"/>
                </p:cNvGrpSpPr>
                <p:nvPr/>
              </p:nvGrpSpPr>
              <p:grpSpPr>
                <a:xfrm>
                  <a:off x="5406775" y="918591"/>
                  <a:ext cx="114526" cy="2514600"/>
                  <a:chOff x="914400" y="914400"/>
                  <a:chExt cx="124937" cy="2743200"/>
                </a:xfrm>
              </p:grpSpPr>
              <p:sp>
                <p:nvSpPr>
                  <p:cNvPr id="234" name="Rectangle 233"/>
                  <p:cNvSpPr/>
                  <p:nvPr/>
                </p:nvSpPr>
                <p:spPr>
                  <a:xfrm>
                    <a:off x="914400" y="9144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6" name="Rectangle 235"/>
                  <p:cNvSpPr/>
                  <p:nvPr/>
                </p:nvSpPr>
                <p:spPr>
                  <a:xfrm>
                    <a:off x="914400" y="11430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7" name="Rectangle 236"/>
                  <p:cNvSpPr/>
                  <p:nvPr/>
                </p:nvSpPr>
                <p:spPr>
                  <a:xfrm>
                    <a:off x="914400" y="13716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8" name="Rectangle 237"/>
                  <p:cNvSpPr/>
                  <p:nvPr/>
                </p:nvSpPr>
                <p:spPr>
                  <a:xfrm>
                    <a:off x="914400" y="16002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9" name="Rectangle 238"/>
                  <p:cNvSpPr/>
                  <p:nvPr/>
                </p:nvSpPr>
                <p:spPr>
                  <a:xfrm>
                    <a:off x="914400" y="18288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0" name="Rectangle 239"/>
                  <p:cNvSpPr/>
                  <p:nvPr/>
                </p:nvSpPr>
                <p:spPr>
                  <a:xfrm>
                    <a:off x="914400" y="20574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1" name="Rectangle 240"/>
                  <p:cNvSpPr/>
                  <p:nvPr/>
                </p:nvSpPr>
                <p:spPr>
                  <a:xfrm>
                    <a:off x="914400" y="22860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2" name="Rectangle 241"/>
                  <p:cNvSpPr/>
                  <p:nvPr/>
                </p:nvSpPr>
                <p:spPr>
                  <a:xfrm>
                    <a:off x="914400" y="25146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 242"/>
                  <p:cNvSpPr/>
                  <p:nvPr/>
                </p:nvSpPr>
                <p:spPr>
                  <a:xfrm>
                    <a:off x="914400" y="27432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 243"/>
                  <p:cNvSpPr/>
                  <p:nvPr/>
                </p:nvSpPr>
                <p:spPr>
                  <a:xfrm>
                    <a:off x="914400" y="29718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Rectangle 244"/>
                  <p:cNvSpPr/>
                  <p:nvPr/>
                </p:nvSpPr>
                <p:spPr>
                  <a:xfrm>
                    <a:off x="914400" y="32004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6" name="Rectangle 245"/>
                  <p:cNvSpPr/>
                  <p:nvPr/>
                </p:nvSpPr>
                <p:spPr>
                  <a:xfrm>
                    <a:off x="914400" y="34290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18" name="Group 217"/>
                <p:cNvGrpSpPr>
                  <a:grpSpLocks noChangeAspect="1"/>
                </p:cNvGrpSpPr>
                <p:nvPr/>
              </p:nvGrpSpPr>
              <p:grpSpPr>
                <a:xfrm>
                  <a:off x="546224" y="918591"/>
                  <a:ext cx="114526" cy="2514600"/>
                  <a:chOff x="914400" y="914400"/>
                  <a:chExt cx="124937" cy="2743200"/>
                </a:xfrm>
              </p:grpSpPr>
              <p:sp>
                <p:nvSpPr>
                  <p:cNvPr id="222" name="Rectangle 221"/>
                  <p:cNvSpPr/>
                  <p:nvPr/>
                </p:nvSpPr>
                <p:spPr>
                  <a:xfrm>
                    <a:off x="914400" y="9144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3" name="Rectangle 222"/>
                  <p:cNvSpPr/>
                  <p:nvPr/>
                </p:nvSpPr>
                <p:spPr>
                  <a:xfrm>
                    <a:off x="914400" y="11430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4" name="Rectangle 223"/>
                  <p:cNvSpPr/>
                  <p:nvPr/>
                </p:nvSpPr>
                <p:spPr>
                  <a:xfrm>
                    <a:off x="914400" y="13716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5" name="Rectangle 224"/>
                  <p:cNvSpPr/>
                  <p:nvPr/>
                </p:nvSpPr>
                <p:spPr>
                  <a:xfrm>
                    <a:off x="914400" y="16002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6" name="Rectangle 225"/>
                  <p:cNvSpPr/>
                  <p:nvPr/>
                </p:nvSpPr>
                <p:spPr>
                  <a:xfrm>
                    <a:off x="914400" y="18288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914400" y="20574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8" name="Rectangle 227"/>
                  <p:cNvSpPr/>
                  <p:nvPr/>
                </p:nvSpPr>
                <p:spPr>
                  <a:xfrm>
                    <a:off x="914400" y="22860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9" name="Rectangle 228"/>
                  <p:cNvSpPr/>
                  <p:nvPr/>
                </p:nvSpPr>
                <p:spPr>
                  <a:xfrm>
                    <a:off x="914400" y="25146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0" name="Rectangle 229"/>
                  <p:cNvSpPr/>
                  <p:nvPr/>
                </p:nvSpPr>
                <p:spPr>
                  <a:xfrm>
                    <a:off x="914400" y="27432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1" name="Rectangle 230"/>
                  <p:cNvSpPr/>
                  <p:nvPr/>
                </p:nvSpPr>
                <p:spPr>
                  <a:xfrm>
                    <a:off x="914400" y="29718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2" name="Rectangle 231"/>
                  <p:cNvSpPr/>
                  <p:nvPr/>
                </p:nvSpPr>
                <p:spPr>
                  <a:xfrm>
                    <a:off x="914400" y="32004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3" name="Rectangle 232"/>
                  <p:cNvSpPr/>
                  <p:nvPr/>
                </p:nvSpPr>
                <p:spPr>
                  <a:xfrm>
                    <a:off x="914400" y="34290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20" name="Cloud 219"/>
                <p:cNvSpPr/>
                <p:nvPr/>
              </p:nvSpPr>
              <p:spPr>
                <a:xfrm>
                  <a:off x="1323875" y="809018"/>
                  <a:ext cx="3456709" cy="2743200"/>
                </a:xfrm>
                <a:prstGeom prst="cloud">
                  <a:avLst/>
                </a:prstGeom>
                <a:solidFill>
                  <a:srgbClr val="E0E4E7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212" name="Picture 21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160" t="14039" r="7167" b="15931"/>
              <a:stretch/>
            </p:blipFill>
            <p:spPr>
              <a:xfrm>
                <a:off x="1170141" y="789336"/>
                <a:ext cx="3498568" cy="2825496"/>
              </a:xfrm>
              <a:prstGeom prst="rect">
                <a:avLst/>
              </a:prstGeom>
            </p:spPr>
          </p:pic>
        </p:grpSp>
        <p:grpSp>
          <p:nvGrpSpPr>
            <p:cNvPr id="3" name="Group 2"/>
            <p:cNvGrpSpPr/>
            <p:nvPr/>
          </p:nvGrpSpPr>
          <p:grpSpPr>
            <a:xfrm>
              <a:off x="429424" y="789336"/>
              <a:ext cx="4975077" cy="2825496"/>
              <a:chOff x="429424" y="789336"/>
              <a:chExt cx="4975077" cy="2825496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429424" y="809650"/>
                <a:ext cx="4975077" cy="2743200"/>
                <a:chOff x="546224" y="809018"/>
                <a:chExt cx="4975077" cy="2743200"/>
              </a:xfrm>
            </p:grpSpPr>
            <p:grpSp>
              <p:nvGrpSpPr>
                <p:cNvPr id="256" name="Group 255"/>
                <p:cNvGrpSpPr>
                  <a:grpSpLocks noChangeAspect="1"/>
                </p:cNvGrpSpPr>
                <p:nvPr/>
              </p:nvGrpSpPr>
              <p:grpSpPr>
                <a:xfrm>
                  <a:off x="5406775" y="918591"/>
                  <a:ext cx="114526" cy="2514600"/>
                  <a:chOff x="914400" y="914400"/>
                  <a:chExt cx="124937" cy="2743200"/>
                </a:xfrm>
              </p:grpSpPr>
              <p:sp>
                <p:nvSpPr>
                  <p:cNvPr id="272" name="Rectangle 271"/>
                  <p:cNvSpPr/>
                  <p:nvPr/>
                </p:nvSpPr>
                <p:spPr>
                  <a:xfrm>
                    <a:off x="914400" y="9144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3" name="Rectangle 272"/>
                  <p:cNvSpPr/>
                  <p:nvPr/>
                </p:nvSpPr>
                <p:spPr>
                  <a:xfrm>
                    <a:off x="914400" y="11430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4" name="Rectangle 273"/>
                  <p:cNvSpPr/>
                  <p:nvPr/>
                </p:nvSpPr>
                <p:spPr>
                  <a:xfrm>
                    <a:off x="914400" y="13716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5" name="Rectangle 274"/>
                  <p:cNvSpPr/>
                  <p:nvPr/>
                </p:nvSpPr>
                <p:spPr>
                  <a:xfrm>
                    <a:off x="914400" y="16002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6" name="Rectangle 275"/>
                  <p:cNvSpPr/>
                  <p:nvPr/>
                </p:nvSpPr>
                <p:spPr>
                  <a:xfrm>
                    <a:off x="914400" y="18288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7" name="Rectangle 276"/>
                  <p:cNvSpPr/>
                  <p:nvPr/>
                </p:nvSpPr>
                <p:spPr>
                  <a:xfrm>
                    <a:off x="914400" y="20574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914400" y="22860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9" name="Rectangle 278"/>
                  <p:cNvSpPr/>
                  <p:nvPr/>
                </p:nvSpPr>
                <p:spPr>
                  <a:xfrm>
                    <a:off x="914400" y="25146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0" name="Rectangle 279"/>
                  <p:cNvSpPr/>
                  <p:nvPr/>
                </p:nvSpPr>
                <p:spPr>
                  <a:xfrm>
                    <a:off x="914400" y="27432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1" name="Rectangle 280"/>
                  <p:cNvSpPr/>
                  <p:nvPr/>
                </p:nvSpPr>
                <p:spPr>
                  <a:xfrm>
                    <a:off x="914400" y="29718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2" name="Rectangle 281"/>
                  <p:cNvSpPr/>
                  <p:nvPr/>
                </p:nvSpPr>
                <p:spPr>
                  <a:xfrm>
                    <a:off x="914400" y="32004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3" name="Rectangle 282"/>
                  <p:cNvSpPr/>
                  <p:nvPr/>
                </p:nvSpPr>
                <p:spPr>
                  <a:xfrm>
                    <a:off x="914400" y="34290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8" name="Group 257"/>
                <p:cNvGrpSpPr>
                  <a:grpSpLocks noChangeAspect="1"/>
                </p:cNvGrpSpPr>
                <p:nvPr/>
              </p:nvGrpSpPr>
              <p:grpSpPr>
                <a:xfrm>
                  <a:off x="546224" y="918591"/>
                  <a:ext cx="114526" cy="2514600"/>
                  <a:chOff x="914400" y="914400"/>
                  <a:chExt cx="124937" cy="2743200"/>
                </a:xfrm>
              </p:grpSpPr>
              <p:sp>
                <p:nvSpPr>
                  <p:cNvPr id="260" name="Rectangle 259"/>
                  <p:cNvSpPr/>
                  <p:nvPr/>
                </p:nvSpPr>
                <p:spPr>
                  <a:xfrm>
                    <a:off x="914400" y="9144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1" name="Rectangle 260"/>
                  <p:cNvSpPr/>
                  <p:nvPr/>
                </p:nvSpPr>
                <p:spPr>
                  <a:xfrm>
                    <a:off x="914400" y="11430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2" name="Rectangle 261"/>
                  <p:cNvSpPr/>
                  <p:nvPr/>
                </p:nvSpPr>
                <p:spPr>
                  <a:xfrm>
                    <a:off x="914400" y="13716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3" name="Rectangle 262"/>
                  <p:cNvSpPr/>
                  <p:nvPr/>
                </p:nvSpPr>
                <p:spPr>
                  <a:xfrm>
                    <a:off x="914400" y="16002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4" name="Rectangle 263"/>
                  <p:cNvSpPr/>
                  <p:nvPr/>
                </p:nvSpPr>
                <p:spPr>
                  <a:xfrm>
                    <a:off x="914400" y="18288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 264"/>
                  <p:cNvSpPr/>
                  <p:nvPr/>
                </p:nvSpPr>
                <p:spPr>
                  <a:xfrm>
                    <a:off x="914400" y="20574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 265"/>
                  <p:cNvSpPr/>
                  <p:nvPr/>
                </p:nvSpPr>
                <p:spPr>
                  <a:xfrm>
                    <a:off x="914400" y="22860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Rectangle 266"/>
                  <p:cNvSpPr/>
                  <p:nvPr/>
                </p:nvSpPr>
                <p:spPr>
                  <a:xfrm>
                    <a:off x="914400" y="25146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8" name="Rectangle 267"/>
                  <p:cNvSpPr/>
                  <p:nvPr/>
                </p:nvSpPr>
                <p:spPr>
                  <a:xfrm>
                    <a:off x="914400" y="27432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9" name="Rectangle 268"/>
                  <p:cNvSpPr/>
                  <p:nvPr/>
                </p:nvSpPr>
                <p:spPr>
                  <a:xfrm>
                    <a:off x="914400" y="29718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0" name="Rectangle 269"/>
                  <p:cNvSpPr/>
                  <p:nvPr/>
                </p:nvSpPr>
                <p:spPr>
                  <a:xfrm>
                    <a:off x="914400" y="32004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1" name="Rectangle 270"/>
                  <p:cNvSpPr/>
                  <p:nvPr/>
                </p:nvSpPr>
                <p:spPr>
                  <a:xfrm>
                    <a:off x="914400" y="3429000"/>
                    <a:ext cx="124937" cy="228600"/>
                  </a:xfrm>
                  <a:prstGeom prst="rect">
                    <a:avLst/>
                  </a:prstGeom>
                  <a:solidFill>
                    <a:srgbClr val="595959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59" name="Cloud 258"/>
                <p:cNvSpPr/>
                <p:nvPr/>
              </p:nvSpPr>
              <p:spPr>
                <a:xfrm>
                  <a:off x="1323875" y="809018"/>
                  <a:ext cx="3456709" cy="2743200"/>
                </a:xfrm>
                <a:prstGeom prst="cloud">
                  <a:avLst/>
                </a:prstGeom>
                <a:solidFill>
                  <a:srgbClr val="E0E4E7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205" name="Picture 20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160" t="14039" r="7167" b="15931"/>
              <a:stretch/>
            </p:blipFill>
            <p:spPr>
              <a:xfrm>
                <a:off x="1170141" y="789336"/>
                <a:ext cx="3498568" cy="2825496"/>
              </a:xfrm>
              <a:prstGeom prst="rect">
                <a:avLst/>
              </a:prstGeom>
            </p:spPr>
          </p:pic>
        </p:grpSp>
        <p:grpSp>
          <p:nvGrpSpPr>
            <p:cNvPr id="131" name="Group 130"/>
            <p:cNvGrpSpPr/>
            <p:nvPr/>
          </p:nvGrpSpPr>
          <p:grpSpPr>
            <a:xfrm>
              <a:off x="-19804" y="3433726"/>
              <a:ext cx="5873329" cy="467143"/>
              <a:chOff x="95815" y="440062"/>
              <a:chExt cx="5873329" cy="467143"/>
            </a:xfrm>
          </p:grpSpPr>
          <p:sp>
            <p:nvSpPr>
              <p:cNvPr id="96" name="Rectangle 95"/>
              <p:cNvSpPr/>
              <p:nvPr/>
            </p:nvSpPr>
            <p:spPr>
              <a:xfrm>
                <a:off x="95815" y="440062"/>
                <a:ext cx="10153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source</a:t>
                </a:r>
                <a:endParaRPr lang="en-US" sz="2400" dirty="0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958931" y="445540"/>
                <a:ext cx="10102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sensor</a:t>
                </a:r>
                <a:endParaRPr lang="en-US" sz="2400" dirty="0"/>
              </a:p>
            </p:txBody>
          </p:sp>
        </p:grpSp>
      </p:grpSp>
      <p:grpSp>
        <p:nvGrpSpPr>
          <p:cNvPr id="144" name="Group 143"/>
          <p:cNvGrpSpPr/>
          <p:nvPr/>
        </p:nvGrpSpPr>
        <p:grpSpPr>
          <a:xfrm>
            <a:off x="1193604" y="4013176"/>
            <a:ext cx="4082900" cy="2305050"/>
            <a:chOff x="-1115844" y="4016268"/>
            <a:chExt cx="4082900" cy="2305050"/>
          </a:xfrm>
        </p:grpSpPr>
        <p:cxnSp>
          <p:nvCxnSpPr>
            <p:cNvPr id="145" name="Straight Connector 144"/>
            <p:cNvCxnSpPr/>
            <p:nvPr/>
          </p:nvCxnSpPr>
          <p:spPr>
            <a:xfrm flipV="1">
              <a:off x="36781" y="4016268"/>
              <a:ext cx="2930275" cy="762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-709979" y="4225818"/>
              <a:ext cx="3677035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-763319" y="4435368"/>
              <a:ext cx="3730375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-824279" y="4644918"/>
              <a:ext cx="3791335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-1052879" y="4854468"/>
              <a:ext cx="4019935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-1115844" y="5064018"/>
              <a:ext cx="4082900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-1115844" y="5273568"/>
              <a:ext cx="4082900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-999539" y="5483118"/>
              <a:ext cx="3966595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-1052879" y="5692668"/>
              <a:ext cx="4019935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-984299" y="5902218"/>
              <a:ext cx="3951355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flipV="1">
              <a:off x="-649019" y="6111768"/>
              <a:ext cx="3616075" cy="762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-450899" y="6321318"/>
              <a:ext cx="3417955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/>
          <p:cNvGrpSpPr/>
          <p:nvPr/>
        </p:nvGrpSpPr>
        <p:grpSpPr>
          <a:xfrm>
            <a:off x="7637203" y="1925096"/>
            <a:ext cx="1591424" cy="4513140"/>
            <a:chOff x="2860802" y="3730771"/>
            <a:chExt cx="1591424" cy="4513140"/>
          </a:xfrm>
        </p:grpSpPr>
        <p:cxnSp>
          <p:nvCxnSpPr>
            <p:cNvPr id="191" name="Straight Connector 190"/>
            <p:cNvCxnSpPr/>
            <p:nvPr/>
          </p:nvCxnSpPr>
          <p:spPr>
            <a:xfrm>
              <a:off x="3760247" y="3808770"/>
              <a:ext cx="0" cy="3123743"/>
            </a:xfrm>
            <a:prstGeom prst="line">
              <a:avLst/>
            </a:prstGeom>
            <a:ln w="2540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Rectangle 191"/>
            <p:cNvSpPr/>
            <p:nvPr/>
          </p:nvSpPr>
          <p:spPr>
            <a:xfrm>
              <a:off x="3080838" y="7505247"/>
              <a:ext cx="137138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Bef>
                  <a:spcPct val="20000"/>
                </a:spcBef>
              </a:pPr>
              <a:r>
                <a:rPr lang="en-US" sz="2100" dirty="0" smtClean="0">
                  <a:solidFill>
                    <a:schemeClr val="bg1"/>
                  </a:solidFill>
                </a:rPr>
                <a:t>EM spectrum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grpSp>
          <p:nvGrpSpPr>
            <p:cNvPr id="193" name="Group 192"/>
            <p:cNvGrpSpPr/>
            <p:nvPr/>
          </p:nvGrpSpPr>
          <p:grpSpPr>
            <a:xfrm>
              <a:off x="3678001" y="4778121"/>
              <a:ext cx="169553" cy="171452"/>
              <a:chOff x="2130737" y="2268216"/>
              <a:chExt cx="169553" cy="171452"/>
            </a:xfrm>
          </p:grpSpPr>
          <p:cxnSp>
            <p:nvCxnSpPr>
              <p:cNvPr id="195" name="Straight Connector 194"/>
              <p:cNvCxnSpPr/>
              <p:nvPr/>
            </p:nvCxnSpPr>
            <p:spPr>
              <a:xfrm>
                <a:off x="2130743" y="2268216"/>
                <a:ext cx="169547" cy="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2130737" y="2439668"/>
                <a:ext cx="169547" cy="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3" name="Group 202"/>
            <p:cNvGrpSpPr/>
            <p:nvPr/>
          </p:nvGrpSpPr>
          <p:grpSpPr>
            <a:xfrm>
              <a:off x="3678001" y="6028439"/>
              <a:ext cx="169553" cy="641712"/>
              <a:chOff x="2130737" y="2268216"/>
              <a:chExt cx="169553" cy="641712"/>
            </a:xfrm>
          </p:grpSpPr>
          <p:cxnSp>
            <p:nvCxnSpPr>
              <p:cNvPr id="204" name="Straight Connector 203"/>
              <p:cNvCxnSpPr/>
              <p:nvPr/>
            </p:nvCxnSpPr>
            <p:spPr>
              <a:xfrm>
                <a:off x="2130743" y="2268216"/>
                <a:ext cx="169547" cy="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>
                <a:off x="2130737" y="2909928"/>
                <a:ext cx="169547" cy="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7" name="Group 206"/>
            <p:cNvGrpSpPr>
              <a:grpSpLocks/>
            </p:cNvGrpSpPr>
            <p:nvPr/>
          </p:nvGrpSpPr>
          <p:grpSpPr>
            <a:xfrm flipH="1">
              <a:off x="3451735" y="5674486"/>
              <a:ext cx="308514" cy="1353494"/>
              <a:chOff x="2214314" y="1535842"/>
              <a:chExt cx="402101" cy="1804672"/>
            </a:xfrm>
          </p:grpSpPr>
          <p:cxnSp>
            <p:nvCxnSpPr>
              <p:cNvPr id="209" name="Straight Connector 208"/>
              <p:cNvCxnSpPr/>
              <p:nvPr/>
            </p:nvCxnSpPr>
            <p:spPr>
              <a:xfrm flipV="1">
                <a:off x="2214314" y="1535842"/>
                <a:ext cx="402101" cy="471573"/>
              </a:xfrm>
              <a:prstGeom prst="line">
                <a:avLst/>
              </a:prstGeom>
              <a:ln w="254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>
                <a:off x="2215763" y="2865023"/>
                <a:ext cx="400652" cy="475491"/>
              </a:xfrm>
              <a:prstGeom prst="line">
                <a:avLst/>
              </a:prstGeom>
              <a:ln w="254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Group 131"/>
            <p:cNvGrpSpPr/>
            <p:nvPr/>
          </p:nvGrpSpPr>
          <p:grpSpPr>
            <a:xfrm flipH="1">
              <a:off x="3178728" y="4156576"/>
              <a:ext cx="590990" cy="1371600"/>
              <a:chOff x="4778065" y="4338578"/>
              <a:chExt cx="590990" cy="1371600"/>
            </a:xfrm>
          </p:grpSpPr>
          <p:grpSp>
            <p:nvGrpSpPr>
              <p:cNvPr id="199" name="Group 198"/>
              <p:cNvGrpSpPr/>
              <p:nvPr/>
            </p:nvGrpSpPr>
            <p:grpSpPr>
              <a:xfrm>
                <a:off x="4778065" y="4389079"/>
                <a:ext cx="314082" cy="1284247"/>
                <a:chOff x="2200899" y="1492742"/>
                <a:chExt cx="440393" cy="1712329"/>
              </a:xfrm>
            </p:grpSpPr>
            <p:cxnSp>
              <p:nvCxnSpPr>
                <p:cNvPr id="201" name="Straight Connector 200"/>
                <p:cNvCxnSpPr/>
                <p:nvPr/>
              </p:nvCxnSpPr>
              <p:spPr>
                <a:xfrm flipV="1">
                  <a:off x="2205366" y="1492742"/>
                  <a:ext cx="435926" cy="743712"/>
                </a:xfrm>
                <a:prstGeom prst="line">
                  <a:avLst/>
                </a:prstGeom>
                <a:ln w="2540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/>
              </p:nvCxnSpPr>
              <p:spPr>
                <a:xfrm>
                  <a:off x="2200899" y="2458399"/>
                  <a:ext cx="437492" cy="746672"/>
                </a:xfrm>
                <a:prstGeom prst="line">
                  <a:avLst/>
                </a:prstGeom>
                <a:ln w="2540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13" name="Picture 212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20695" y="4338578"/>
                <a:ext cx="248360" cy="1371600"/>
              </a:xfrm>
              <a:prstGeom prst="rect">
                <a:avLst/>
              </a:prstGeom>
              <a:ln w="6350">
                <a:solidFill>
                  <a:schemeClr val="bg1"/>
                </a:solidFill>
              </a:ln>
            </p:spPr>
          </p:pic>
        </p:grpSp>
        <p:sp>
          <p:nvSpPr>
            <p:cNvPr id="214" name="Rectangle 213"/>
            <p:cNvSpPr/>
            <p:nvPr/>
          </p:nvSpPr>
          <p:spPr>
            <a:xfrm>
              <a:off x="2860802" y="3730771"/>
              <a:ext cx="872603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Bef>
                  <a:spcPct val="20000"/>
                </a:spcBef>
              </a:pPr>
              <a:r>
                <a:rPr lang="en-US" sz="2100" dirty="0" smtClean="0">
                  <a:solidFill>
                    <a:schemeClr val="bg1"/>
                  </a:solidFill>
                </a:rPr>
                <a:t>visible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15" name="Rectangle 214"/>
            <p:cNvSpPr>
              <a:spLocks/>
            </p:cNvSpPr>
            <p:nvPr/>
          </p:nvSpPr>
          <p:spPr>
            <a:xfrm>
              <a:off x="3178728" y="5664217"/>
              <a:ext cx="246888" cy="1371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2924477" y="7035817"/>
              <a:ext cx="745251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Bef>
                  <a:spcPct val="20000"/>
                </a:spcBef>
              </a:pPr>
              <a:r>
                <a:rPr lang="en-US" sz="2100" dirty="0" smtClean="0">
                  <a:solidFill>
                    <a:schemeClr val="bg1"/>
                  </a:solidFill>
                </a:rPr>
                <a:t>X-ray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4" name="Group 283"/>
          <p:cNvGrpSpPr/>
          <p:nvPr/>
        </p:nvGrpSpPr>
        <p:grpSpPr>
          <a:xfrm>
            <a:off x="545131" y="1030562"/>
            <a:ext cx="1869090" cy="2307336"/>
            <a:chOff x="660750" y="1023366"/>
            <a:chExt cx="1869090" cy="2307336"/>
          </a:xfrm>
        </p:grpSpPr>
        <p:cxnSp>
          <p:nvCxnSpPr>
            <p:cNvPr id="285" name="Straight Connector 284"/>
            <p:cNvCxnSpPr/>
            <p:nvPr/>
          </p:nvCxnSpPr>
          <p:spPr>
            <a:xfrm>
              <a:off x="660750" y="1023366"/>
              <a:ext cx="1869090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>
              <a:off x="660750" y="1232916"/>
              <a:ext cx="1129950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>
              <a:off x="660750" y="1442466"/>
              <a:ext cx="1015650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>
              <a:off x="660750" y="1652016"/>
              <a:ext cx="1015650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>
              <a:off x="660750" y="1861566"/>
              <a:ext cx="779430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>
              <a:off x="660750" y="2071116"/>
              <a:ext cx="663125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>
              <a:off x="660750" y="2280666"/>
              <a:ext cx="726090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>
              <a:off x="660750" y="2490216"/>
              <a:ext cx="809910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/>
          </p:nvCxnSpPr>
          <p:spPr>
            <a:xfrm>
              <a:off x="660750" y="2705862"/>
              <a:ext cx="779430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>
              <a:off x="660750" y="2909316"/>
              <a:ext cx="840390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>
              <a:off x="660750" y="3118866"/>
              <a:ext cx="1183290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>
              <a:off x="660750" y="3330702"/>
              <a:ext cx="1427130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0" name="Straight Connector 329"/>
          <p:cNvCxnSpPr>
            <a:endCxn id="341" idx="6"/>
          </p:cNvCxnSpPr>
          <p:nvPr/>
        </p:nvCxnSpPr>
        <p:spPr>
          <a:xfrm flipH="1" flipV="1">
            <a:off x="2478039" y="1023998"/>
            <a:ext cx="784335" cy="158027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/>
          <p:cNvCxnSpPr>
            <a:stCxn id="343" idx="0"/>
            <a:endCxn id="342" idx="4"/>
          </p:cNvCxnSpPr>
          <p:nvPr/>
        </p:nvCxnSpPr>
        <p:spPr>
          <a:xfrm flipV="1">
            <a:off x="3222057" y="1223171"/>
            <a:ext cx="45688" cy="491636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/>
          <p:cNvCxnSpPr/>
          <p:nvPr/>
        </p:nvCxnSpPr>
        <p:spPr>
          <a:xfrm flipH="1" flipV="1">
            <a:off x="3234533" y="1781464"/>
            <a:ext cx="195573" cy="646285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 flipH="1">
            <a:off x="3455954" y="2401303"/>
            <a:ext cx="465045" cy="17244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 flipV="1">
            <a:off x="3930415" y="1966109"/>
            <a:ext cx="291088" cy="452438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 flipH="1" flipV="1">
            <a:off x="3668244" y="1094633"/>
            <a:ext cx="553259" cy="343087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 flipH="1">
            <a:off x="3488567" y="1125429"/>
            <a:ext cx="147707" cy="319867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 flipH="1" flipV="1">
            <a:off x="2878792" y="1414047"/>
            <a:ext cx="602448" cy="35615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 flipH="1">
            <a:off x="2429357" y="1430847"/>
            <a:ext cx="399831" cy="175674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H="1" flipV="1">
            <a:off x="2200086" y="1265543"/>
            <a:ext cx="215867" cy="319525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>
            <a:endCxn id="352" idx="7"/>
          </p:cNvCxnSpPr>
          <p:nvPr/>
        </p:nvCxnSpPr>
        <p:spPr>
          <a:xfrm flipH="1">
            <a:off x="1600437" y="1265543"/>
            <a:ext cx="567166" cy="159332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" name="Oval 340"/>
          <p:cNvSpPr>
            <a:spLocks noChangeAspect="1"/>
          </p:cNvSpPr>
          <p:nvPr/>
        </p:nvSpPr>
        <p:spPr>
          <a:xfrm>
            <a:off x="2386599" y="978278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2" name="Oval 341"/>
          <p:cNvSpPr>
            <a:spLocks noChangeAspect="1"/>
          </p:cNvSpPr>
          <p:nvPr/>
        </p:nvSpPr>
        <p:spPr>
          <a:xfrm>
            <a:off x="3222025" y="1131731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3" name="Oval 342"/>
          <p:cNvSpPr>
            <a:spLocks noChangeAspect="1"/>
          </p:cNvSpPr>
          <p:nvPr/>
        </p:nvSpPr>
        <p:spPr>
          <a:xfrm>
            <a:off x="3176337" y="1714807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4" name="Oval 343"/>
          <p:cNvSpPr>
            <a:spLocks noChangeAspect="1"/>
          </p:cNvSpPr>
          <p:nvPr/>
        </p:nvSpPr>
        <p:spPr>
          <a:xfrm>
            <a:off x="3389800" y="2367977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6" name="Oval 345"/>
          <p:cNvSpPr>
            <a:spLocks noChangeAspect="1"/>
          </p:cNvSpPr>
          <p:nvPr/>
        </p:nvSpPr>
        <p:spPr>
          <a:xfrm>
            <a:off x="3896663" y="2355583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7" name="Oval 346"/>
          <p:cNvSpPr>
            <a:spLocks noChangeAspect="1"/>
          </p:cNvSpPr>
          <p:nvPr/>
        </p:nvSpPr>
        <p:spPr>
          <a:xfrm>
            <a:off x="2141637" y="1222277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8" name="Oval 347"/>
          <p:cNvSpPr>
            <a:spLocks noChangeAspect="1"/>
          </p:cNvSpPr>
          <p:nvPr/>
        </p:nvSpPr>
        <p:spPr>
          <a:xfrm>
            <a:off x="2383637" y="1561207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9" name="Oval 348"/>
          <p:cNvSpPr>
            <a:spLocks noChangeAspect="1"/>
          </p:cNvSpPr>
          <p:nvPr/>
        </p:nvSpPr>
        <p:spPr>
          <a:xfrm>
            <a:off x="2812976" y="1375178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0" name="Oval 349"/>
          <p:cNvSpPr>
            <a:spLocks noChangeAspect="1"/>
          </p:cNvSpPr>
          <p:nvPr/>
        </p:nvSpPr>
        <p:spPr>
          <a:xfrm>
            <a:off x="3611843" y="1057291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2" name="Oval 351"/>
          <p:cNvSpPr>
            <a:spLocks noChangeAspect="1"/>
          </p:cNvSpPr>
          <p:nvPr/>
        </p:nvSpPr>
        <p:spPr>
          <a:xfrm>
            <a:off x="1522388" y="1411484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6" name="Oval 355"/>
          <p:cNvSpPr>
            <a:spLocks noChangeAspect="1"/>
          </p:cNvSpPr>
          <p:nvPr/>
        </p:nvSpPr>
        <p:spPr>
          <a:xfrm>
            <a:off x="3430106" y="1403942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7" name="Straight Connector 356"/>
          <p:cNvCxnSpPr>
            <a:stCxn id="280" idx="1"/>
            <a:endCxn id="453" idx="1"/>
          </p:cNvCxnSpPr>
          <p:nvPr/>
        </p:nvCxnSpPr>
        <p:spPr>
          <a:xfrm flipH="1" flipV="1">
            <a:off x="4189175" y="1938563"/>
            <a:ext cx="1100800" cy="761835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Connector 361"/>
          <p:cNvCxnSpPr>
            <a:stCxn id="272" idx="1"/>
          </p:cNvCxnSpPr>
          <p:nvPr/>
        </p:nvCxnSpPr>
        <p:spPr>
          <a:xfrm flipH="1">
            <a:off x="4226277" y="1023998"/>
            <a:ext cx="1063698" cy="405347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" name="Oval 350"/>
          <p:cNvSpPr>
            <a:spLocks noChangeAspect="1"/>
          </p:cNvSpPr>
          <p:nvPr/>
        </p:nvSpPr>
        <p:spPr>
          <a:xfrm>
            <a:off x="4179462" y="1391698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4" name="Straight Connector 363"/>
          <p:cNvCxnSpPr>
            <a:endCxn id="373" idx="7"/>
          </p:cNvCxnSpPr>
          <p:nvPr/>
        </p:nvCxnSpPr>
        <p:spPr>
          <a:xfrm flipH="1">
            <a:off x="3057482" y="1795241"/>
            <a:ext cx="518812" cy="582355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>
            <a:stCxn id="373" idx="1"/>
          </p:cNvCxnSpPr>
          <p:nvPr/>
        </p:nvCxnSpPr>
        <p:spPr>
          <a:xfrm flipH="1" flipV="1">
            <a:off x="2634330" y="2066848"/>
            <a:ext cx="358494" cy="310748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Connector 365"/>
          <p:cNvCxnSpPr/>
          <p:nvPr/>
        </p:nvCxnSpPr>
        <p:spPr>
          <a:xfrm flipH="1" flipV="1">
            <a:off x="2143472" y="1788313"/>
            <a:ext cx="485800" cy="255677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Connector 366"/>
          <p:cNvCxnSpPr/>
          <p:nvPr/>
        </p:nvCxnSpPr>
        <p:spPr>
          <a:xfrm flipH="1">
            <a:off x="1713867" y="1793338"/>
            <a:ext cx="399831" cy="175674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Connector 367"/>
          <p:cNvCxnSpPr>
            <a:stCxn id="371" idx="4"/>
          </p:cNvCxnSpPr>
          <p:nvPr/>
        </p:nvCxnSpPr>
        <p:spPr>
          <a:xfrm>
            <a:off x="1687073" y="2037840"/>
            <a:ext cx="109299" cy="275331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/>
          <p:cNvCxnSpPr/>
          <p:nvPr/>
        </p:nvCxnSpPr>
        <p:spPr>
          <a:xfrm flipH="1" flipV="1">
            <a:off x="1252684" y="2287672"/>
            <a:ext cx="511204" cy="25498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Oval 369"/>
          <p:cNvSpPr>
            <a:spLocks noChangeAspect="1"/>
          </p:cNvSpPr>
          <p:nvPr/>
        </p:nvSpPr>
        <p:spPr>
          <a:xfrm>
            <a:off x="1737922" y="2269904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1" name="Oval 370"/>
          <p:cNvSpPr>
            <a:spLocks noChangeAspect="1"/>
          </p:cNvSpPr>
          <p:nvPr/>
        </p:nvSpPr>
        <p:spPr>
          <a:xfrm>
            <a:off x="1641353" y="1946400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2" name="Oval 371"/>
          <p:cNvSpPr>
            <a:spLocks noChangeAspect="1"/>
          </p:cNvSpPr>
          <p:nvPr/>
        </p:nvSpPr>
        <p:spPr>
          <a:xfrm>
            <a:off x="2085335" y="1744526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3" name="Oval 372"/>
          <p:cNvSpPr>
            <a:spLocks noChangeAspect="1"/>
          </p:cNvSpPr>
          <p:nvPr/>
        </p:nvSpPr>
        <p:spPr>
          <a:xfrm>
            <a:off x="2979433" y="2364205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4" name="Oval 373"/>
          <p:cNvSpPr>
            <a:spLocks noChangeAspect="1"/>
          </p:cNvSpPr>
          <p:nvPr/>
        </p:nvSpPr>
        <p:spPr>
          <a:xfrm>
            <a:off x="1220669" y="2236582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5" name="Oval 374"/>
          <p:cNvSpPr>
            <a:spLocks noChangeAspect="1"/>
          </p:cNvSpPr>
          <p:nvPr/>
        </p:nvSpPr>
        <p:spPr>
          <a:xfrm>
            <a:off x="2581482" y="1999816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6" name="Straight Connector 375"/>
          <p:cNvCxnSpPr>
            <a:stCxn id="274" idx="1"/>
            <a:endCxn id="377" idx="7"/>
          </p:cNvCxnSpPr>
          <p:nvPr/>
        </p:nvCxnSpPr>
        <p:spPr>
          <a:xfrm flipH="1">
            <a:off x="3632194" y="1443098"/>
            <a:ext cx="1657781" cy="293568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7" name="Oval 376"/>
          <p:cNvSpPr>
            <a:spLocks noChangeAspect="1"/>
          </p:cNvSpPr>
          <p:nvPr/>
        </p:nvSpPr>
        <p:spPr>
          <a:xfrm>
            <a:off x="3554145" y="1723275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98" name="Straight Connector 397"/>
          <p:cNvCxnSpPr>
            <a:stCxn id="411" idx="3"/>
            <a:endCxn id="407" idx="7"/>
          </p:cNvCxnSpPr>
          <p:nvPr/>
        </p:nvCxnSpPr>
        <p:spPr>
          <a:xfrm flipH="1">
            <a:off x="3111973" y="2253117"/>
            <a:ext cx="620883" cy="670379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/>
          <p:cNvCxnSpPr>
            <a:stCxn id="407" idx="1"/>
            <a:endCxn id="409" idx="5"/>
          </p:cNvCxnSpPr>
          <p:nvPr/>
        </p:nvCxnSpPr>
        <p:spPr>
          <a:xfrm flipH="1" flipV="1">
            <a:off x="2695581" y="2503296"/>
            <a:ext cx="351734" cy="420200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Straight Connector 399"/>
          <p:cNvCxnSpPr>
            <a:endCxn id="406" idx="7"/>
          </p:cNvCxnSpPr>
          <p:nvPr/>
        </p:nvCxnSpPr>
        <p:spPr>
          <a:xfrm flipH="1">
            <a:off x="2377485" y="2469422"/>
            <a:ext cx="287837" cy="35777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Straight Connector 400"/>
          <p:cNvCxnSpPr/>
          <p:nvPr/>
        </p:nvCxnSpPr>
        <p:spPr>
          <a:xfrm flipH="1">
            <a:off x="2193509" y="2553530"/>
            <a:ext cx="140001" cy="344643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/>
          <p:cNvCxnSpPr/>
          <p:nvPr/>
        </p:nvCxnSpPr>
        <p:spPr>
          <a:xfrm flipH="1" flipV="1">
            <a:off x="1832422" y="2738602"/>
            <a:ext cx="352076" cy="149211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Connector 402"/>
          <p:cNvCxnSpPr/>
          <p:nvPr/>
        </p:nvCxnSpPr>
        <p:spPr>
          <a:xfrm flipH="1" flipV="1">
            <a:off x="1288734" y="2713103"/>
            <a:ext cx="511204" cy="25498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4" name="Oval 403"/>
          <p:cNvSpPr>
            <a:spLocks noChangeAspect="1"/>
          </p:cNvSpPr>
          <p:nvPr/>
        </p:nvSpPr>
        <p:spPr>
          <a:xfrm>
            <a:off x="1773972" y="2695335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5" name="Oval 404"/>
          <p:cNvSpPr>
            <a:spLocks noChangeAspect="1"/>
          </p:cNvSpPr>
          <p:nvPr/>
        </p:nvSpPr>
        <p:spPr>
          <a:xfrm>
            <a:off x="2159830" y="2835356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6" name="Oval 405"/>
          <p:cNvSpPr>
            <a:spLocks noChangeAspect="1"/>
          </p:cNvSpPr>
          <p:nvPr/>
        </p:nvSpPr>
        <p:spPr>
          <a:xfrm>
            <a:off x="2299436" y="2491808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7" name="Oval 406"/>
          <p:cNvSpPr>
            <a:spLocks noChangeAspect="1"/>
          </p:cNvSpPr>
          <p:nvPr/>
        </p:nvSpPr>
        <p:spPr>
          <a:xfrm>
            <a:off x="3033924" y="2910105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8" name="Oval 407"/>
          <p:cNvSpPr>
            <a:spLocks noChangeAspect="1"/>
          </p:cNvSpPr>
          <p:nvPr/>
        </p:nvSpPr>
        <p:spPr>
          <a:xfrm>
            <a:off x="1256719" y="2662013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9" name="Oval 408"/>
          <p:cNvSpPr>
            <a:spLocks noChangeAspect="1"/>
          </p:cNvSpPr>
          <p:nvPr/>
        </p:nvSpPr>
        <p:spPr>
          <a:xfrm>
            <a:off x="2617532" y="2425247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0" name="Straight Connector 409"/>
          <p:cNvCxnSpPr>
            <a:stCxn id="277" idx="1"/>
            <a:endCxn id="411" idx="7"/>
          </p:cNvCxnSpPr>
          <p:nvPr/>
        </p:nvCxnSpPr>
        <p:spPr>
          <a:xfrm flipH="1">
            <a:off x="3797514" y="2071748"/>
            <a:ext cx="1492461" cy="116711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" name="Oval 410"/>
          <p:cNvSpPr>
            <a:spLocks noChangeAspect="1"/>
          </p:cNvSpPr>
          <p:nvPr/>
        </p:nvSpPr>
        <p:spPr>
          <a:xfrm>
            <a:off x="3719465" y="2175068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2" name="Straight Connector 411"/>
          <p:cNvCxnSpPr/>
          <p:nvPr/>
        </p:nvCxnSpPr>
        <p:spPr>
          <a:xfrm flipH="1">
            <a:off x="3712573" y="2627387"/>
            <a:ext cx="330680" cy="32480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Straight Connector 412"/>
          <p:cNvCxnSpPr>
            <a:stCxn id="421" idx="3"/>
            <a:endCxn id="423" idx="7"/>
          </p:cNvCxnSpPr>
          <p:nvPr/>
        </p:nvCxnSpPr>
        <p:spPr>
          <a:xfrm flipH="1">
            <a:off x="3221142" y="2699667"/>
            <a:ext cx="426970" cy="463872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/>
          <p:cNvCxnSpPr>
            <a:stCxn id="423" idx="2"/>
            <a:endCxn id="420" idx="6"/>
          </p:cNvCxnSpPr>
          <p:nvPr/>
        </p:nvCxnSpPr>
        <p:spPr>
          <a:xfrm flipH="1" flipV="1">
            <a:off x="2875496" y="3165000"/>
            <a:ext cx="267597" cy="30868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Straight Connector 414"/>
          <p:cNvCxnSpPr>
            <a:endCxn id="419" idx="4"/>
          </p:cNvCxnSpPr>
          <p:nvPr/>
        </p:nvCxnSpPr>
        <p:spPr>
          <a:xfrm flipV="1">
            <a:off x="2836280" y="2593666"/>
            <a:ext cx="194889" cy="502216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Straight Connector 415"/>
          <p:cNvCxnSpPr>
            <a:stCxn id="419" idx="2"/>
            <a:endCxn id="418" idx="7"/>
          </p:cNvCxnSpPr>
          <p:nvPr/>
        </p:nvCxnSpPr>
        <p:spPr>
          <a:xfrm flipH="1">
            <a:off x="2278617" y="2547946"/>
            <a:ext cx="706832" cy="572327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Straight Connector 416"/>
          <p:cNvCxnSpPr/>
          <p:nvPr/>
        </p:nvCxnSpPr>
        <p:spPr>
          <a:xfrm flipH="1" flipV="1">
            <a:off x="1715330" y="3124650"/>
            <a:ext cx="511204" cy="25498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Oval 417"/>
          <p:cNvSpPr>
            <a:spLocks noChangeAspect="1"/>
          </p:cNvSpPr>
          <p:nvPr/>
        </p:nvSpPr>
        <p:spPr>
          <a:xfrm>
            <a:off x="2200568" y="3106882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9" name="Oval 418"/>
          <p:cNvSpPr>
            <a:spLocks noChangeAspect="1"/>
          </p:cNvSpPr>
          <p:nvPr/>
        </p:nvSpPr>
        <p:spPr>
          <a:xfrm>
            <a:off x="2985449" y="2502226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0" name="Oval 419"/>
          <p:cNvSpPr>
            <a:spLocks noChangeAspect="1"/>
          </p:cNvSpPr>
          <p:nvPr/>
        </p:nvSpPr>
        <p:spPr>
          <a:xfrm>
            <a:off x="2784056" y="3119280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1" name="Oval 420"/>
          <p:cNvSpPr>
            <a:spLocks noChangeAspect="1"/>
          </p:cNvSpPr>
          <p:nvPr/>
        </p:nvSpPr>
        <p:spPr>
          <a:xfrm>
            <a:off x="3634721" y="2621618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2" name="Oval 421"/>
          <p:cNvSpPr>
            <a:spLocks noChangeAspect="1"/>
          </p:cNvSpPr>
          <p:nvPr/>
        </p:nvSpPr>
        <p:spPr>
          <a:xfrm>
            <a:off x="1683315" y="3073560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3" name="Oval 422"/>
          <p:cNvSpPr>
            <a:spLocks noChangeAspect="1"/>
          </p:cNvSpPr>
          <p:nvPr/>
        </p:nvSpPr>
        <p:spPr>
          <a:xfrm>
            <a:off x="3143093" y="3150148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24" name="Straight Connector 423"/>
          <p:cNvCxnSpPr>
            <a:stCxn id="283" idx="1"/>
            <a:endCxn id="425" idx="7"/>
          </p:cNvCxnSpPr>
          <p:nvPr/>
        </p:nvCxnSpPr>
        <p:spPr>
          <a:xfrm flipH="1" flipV="1">
            <a:off x="4087919" y="2613719"/>
            <a:ext cx="1202056" cy="715329"/>
          </a:xfrm>
          <a:prstGeom prst="line">
            <a:avLst/>
          </a:prstGeom>
          <a:ln w="50800">
            <a:solidFill>
              <a:srgbClr val="F9965B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5" name="Oval 424"/>
          <p:cNvSpPr>
            <a:spLocks noChangeAspect="1"/>
          </p:cNvSpPr>
          <p:nvPr/>
        </p:nvSpPr>
        <p:spPr>
          <a:xfrm>
            <a:off x="4009870" y="2600328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3" name="Oval 452"/>
          <p:cNvSpPr>
            <a:spLocks noChangeAspect="1"/>
          </p:cNvSpPr>
          <p:nvPr/>
        </p:nvSpPr>
        <p:spPr>
          <a:xfrm>
            <a:off x="4175784" y="1925172"/>
            <a:ext cx="91440" cy="91440"/>
          </a:xfrm>
          <a:prstGeom prst="ellipse">
            <a:avLst/>
          </a:prstGeom>
          <a:solidFill>
            <a:srgbClr val="FFFB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3" name="Oval Callout 462"/>
          <p:cNvSpPr/>
          <p:nvPr/>
        </p:nvSpPr>
        <p:spPr>
          <a:xfrm>
            <a:off x="3471614" y="2988672"/>
            <a:ext cx="2714437" cy="978172"/>
          </a:xfrm>
          <a:prstGeom prst="wedgeEllipseCallout">
            <a:avLst>
              <a:gd name="adj1" fmla="val -43448"/>
              <a:gd name="adj2" fmla="val -63179"/>
            </a:avLst>
          </a:pr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making  sense of this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235" name="Group 234"/>
          <p:cNvGrpSpPr/>
          <p:nvPr/>
        </p:nvGrpSpPr>
        <p:grpSpPr>
          <a:xfrm>
            <a:off x="545131" y="4017030"/>
            <a:ext cx="1869090" cy="2307336"/>
            <a:chOff x="660750" y="1023366"/>
            <a:chExt cx="1869090" cy="2307336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660750" y="1023366"/>
              <a:ext cx="1869090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660750" y="1232916"/>
              <a:ext cx="1129950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660750" y="1442466"/>
              <a:ext cx="1015650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660750" y="1652016"/>
              <a:ext cx="1015650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660750" y="1861566"/>
              <a:ext cx="779430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660750" y="2071116"/>
              <a:ext cx="663125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660750" y="2280666"/>
              <a:ext cx="726090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660750" y="2490216"/>
              <a:ext cx="809910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660750" y="2705862"/>
              <a:ext cx="779430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660750" y="2909316"/>
              <a:ext cx="840390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660750" y="3118866"/>
              <a:ext cx="1183290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660750" y="3330702"/>
              <a:ext cx="1427130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9" name="Picture 24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152" y="813816"/>
            <a:ext cx="165692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73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8000"/>
    </mc:Choice>
    <mc:Fallback xmlns="">
      <p:transition spd="slow" advClick="0" advTm="5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9500"/>
                            </p:stCondLst>
                            <p:childTnLst>
                              <p:par>
                                <p:cTn id="233" presetID="10" presetClass="entr" presetSubtype="0" fill="hold" grpId="0" nodeType="after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1" grpId="0" animBg="1"/>
      <p:bldP spid="342" grpId="0" animBg="1"/>
      <p:bldP spid="343" grpId="0" animBg="1"/>
      <p:bldP spid="344" grpId="0" animBg="1"/>
      <p:bldP spid="346" grpId="0" animBg="1"/>
      <p:bldP spid="347" grpId="0" animBg="1"/>
      <p:bldP spid="348" grpId="0" animBg="1"/>
      <p:bldP spid="349" grpId="0" animBg="1"/>
      <p:bldP spid="350" grpId="0" animBg="1"/>
      <p:bldP spid="352" grpId="0" animBg="1"/>
      <p:bldP spid="356" grpId="0" animBg="1"/>
      <p:bldP spid="351" grpId="0" animBg="1"/>
      <p:bldP spid="370" grpId="0" animBg="1"/>
      <p:bldP spid="371" grpId="0" animBg="1"/>
      <p:bldP spid="372" grpId="0" animBg="1"/>
      <p:bldP spid="373" grpId="0" animBg="1"/>
      <p:bldP spid="374" grpId="0" animBg="1"/>
      <p:bldP spid="375" grpId="0" animBg="1"/>
      <p:bldP spid="377" grpId="0" animBg="1"/>
      <p:bldP spid="404" grpId="0" animBg="1"/>
      <p:bldP spid="405" grpId="0" animBg="1"/>
      <p:bldP spid="406" grpId="0" animBg="1"/>
      <p:bldP spid="407" grpId="0" animBg="1"/>
      <p:bldP spid="408" grpId="0" animBg="1"/>
      <p:bldP spid="409" grpId="0" animBg="1"/>
      <p:bldP spid="411" grpId="0" animBg="1"/>
      <p:bldP spid="418" grpId="0" animBg="1"/>
      <p:bldP spid="419" grpId="0" animBg="1"/>
      <p:bldP spid="420" grpId="0" animBg="1"/>
      <p:bldP spid="421" grpId="0" animBg="1"/>
      <p:bldP spid="422" grpId="0" animBg="1"/>
      <p:bldP spid="423" grpId="0" animBg="1"/>
      <p:bldP spid="425" grpId="0" animBg="1"/>
      <p:bldP spid="453" grpId="0" animBg="1"/>
      <p:bldP spid="4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732816"/>
          </a:xfrm>
        </p:spPr>
        <p:txBody>
          <a:bodyPr>
            <a:normAutofit/>
          </a:bodyPr>
          <a:lstStyle/>
          <a:p>
            <a:r>
              <a:rPr lang="en-US" dirty="0" smtClean="0"/>
              <a:t>New imaging </a:t>
            </a:r>
            <a:r>
              <a:rPr lang="en-US" dirty="0"/>
              <a:t>capabilities</a:t>
            </a:r>
            <a:endParaRPr lang="en-US" dirty="0">
              <a:solidFill>
                <a:srgbClr val="FFFF66"/>
              </a:solidFill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116949" y="625948"/>
            <a:ext cx="90270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selecting which photons to measure</a:t>
            </a:r>
            <a:endParaRPr lang="en-US" sz="2800" dirty="0">
              <a:solidFill>
                <a:srgbClr val="FFFF66"/>
              </a:solidFill>
            </a:endParaRPr>
          </a:p>
        </p:txBody>
      </p:sp>
      <p:grpSp>
        <p:nvGrpSpPr>
          <p:cNvPr id="208" name="Group 207"/>
          <p:cNvGrpSpPr/>
          <p:nvPr/>
        </p:nvGrpSpPr>
        <p:grpSpPr>
          <a:xfrm>
            <a:off x="4838700" y="1142148"/>
            <a:ext cx="4198740" cy="2853295"/>
            <a:chOff x="4838700" y="1142148"/>
            <a:chExt cx="4198740" cy="2853295"/>
          </a:xfrm>
        </p:grpSpPr>
        <p:sp>
          <p:nvSpPr>
            <p:cNvPr id="560" name="Cloud 559"/>
            <p:cNvSpPr/>
            <p:nvPr/>
          </p:nvSpPr>
          <p:spPr>
            <a:xfrm>
              <a:off x="5361132" y="1142148"/>
              <a:ext cx="3131975" cy="2485495"/>
            </a:xfrm>
            <a:prstGeom prst="cloud">
              <a:avLst/>
            </a:prstGeom>
            <a:solidFill>
              <a:srgbClr val="E0E4E7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6" name="Straight Connector 715"/>
            <p:cNvCxnSpPr/>
            <p:nvPr/>
          </p:nvCxnSpPr>
          <p:spPr>
            <a:xfrm>
              <a:off x="5213395" y="1336360"/>
              <a:ext cx="1238647" cy="0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7" name="Straight Connector 716"/>
            <p:cNvCxnSpPr/>
            <p:nvPr/>
          </p:nvCxnSpPr>
          <p:spPr>
            <a:xfrm>
              <a:off x="5213395" y="1716087"/>
              <a:ext cx="468215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8" name="Straight Connector 717"/>
            <p:cNvCxnSpPr/>
            <p:nvPr/>
          </p:nvCxnSpPr>
          <p:spPr>
            <a:xfrm flipH="1">
              <a:off x="5213395" y="2475544"/>
              <a:ext cx="194816" cy="0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9" name="Straight Connector 718"/>
            <p:cNvCxnSpPr/>
            <p:nvPr/>
          </p:nvCxnSpPr>
          <p:spPr>
            <a:xfrm>
              <a:off x="5213395" y="2855273"/>
              <a:ext cx="212840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0" name="Straight Connector 719"/>
            <p:cNvCxnSpPr/>
            <p:nvPr/>
          </p:nvCxnSpPr>
          <p:spPr>
            <a:xfrm>
              <a:off x="5213395" y="3235002"/>
              <a:ext cx="612833" cy="0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2" name="Straight Connector 641"/>
            <p:cNvCxnSpPr>
              <a:stCxn id="670" idx="2"/>
              <a:endCxn id="669" idx="6"/>
            </p:cNvCxnSpPr>
            <p:nvPr/>
          </p:nvCxnSpPr>
          <p:spPr>
            <a:xfrm flipH="1" flipV="1">
              <a:off x="6504277" y="1329853"/>
              <a:ext cx="645559" cy="122910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3" name="Straight Connector 642"/>
            <p:cNvCxnSpPr>
              <a:stCxn id="671" idx="0"/>
              <a:endCxn id="670" idx="4"/>
            </p:cNvCxnSpPr>
            <p:nvPr/>
          </p:nvCxnSpPr>
          <p:spPr>
            <a:xfrm flipV="1">
              <a:off x="6918555" y="1506213"/>
              <a:ext cx="255234" cy="389382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4" name="Straight Connector 643"/>
            <p:cNvCxnSpPr>
              <a:endCxn id="671" idx="3"/>
            </p:cNvCxnSpPr>
            <p:nvPr/>
          </p:nvCxnSpPr>
          <p:spPr>
            <a:xfrm flipV="1">
              <a:off x="6369563" y="1933792"/>
              <a:ext cx="482678" cy="86454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5" name="Straight Connector 644"/>
            <p:cNvCxnSpPr>
              <a:stCxn id="672" idx="2"/>
            </p:cNvCxnSpPr>
            <p:nvPr/>
          </p:nvCxnSpPr>
          <p:spPr>
            <a:xfrm flipH="1" flipV="1">
              <a:off x="7241670" y="2591497"/>
              <a:ext cx="476667" cy="97078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6" name="Straight Connector 645"/>
            <p:cNvCxnSpPr>
              <a:stCxn id="672" idx="7"/>
              <a:endCxn id="715" idx="2"/>
            </p:cNvCxnSpPr>
            <p:nvPr/>
          </p:nvCxnSpPr>
          <p:spPr>
            <a:xfrm flipV="1">
              <a:off x="7794152" y="2545739"/>
              <a:ext cx="255833" cy="132423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7" name="Straight Connector 646"/>
            <p:cNvCxnSpPr/>
            <p:nvPr/>
          </p:nvCxnSpPr>
          <p:spPr>
            <a:xfrm flipH="1" flipV="1">
              <a:off x="7551340" y="1392489"/>
              <a:ext cx="501185" cy="310795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8" name="Straight Connector 647"/>
            <p:cNvCxnSpPr/>
            <p:nvPr/>
          </p:nvCxnSpPr>
          <p:spPr>
            <a:xfrm flipH="1">
              <a:off x="7388575" y="1420386"/>
              <a:ext cx="133804" cy="289760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9" name="Straight Connector 648"/>
            <p:cNvCxnSpPr/>
            <p:nvPr/>
          </p:nvCxnSpPr>
          <p:spPr>
            <a:xfrm flipH="1" flipV="1">
              <a:off x="6836194" y="1681839"/>
              <a:ext cx="545744" cy="32263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0" name="Straight Connector 649"/>
            <p:cNvCxnSpPr/>
            <p:nvPr/>
          </p:nvCxnSpPr>
          <p:spPr>
            <a:xfrm flipH="1">
              <a:off x="6429061" y="1697057"/>
              <a:ext cx="362198" cy="159139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1" name="Straight Connector 650"/>
            <p:cNvCxnSpPr/>
            <p:nvPr/>
          </p:nvCxnSpPr>
          <p:spPr>
            <a:xfrm flipH="1" flipV="1">
              <a:off x="6221370" y="1547312"/>
              <a:ext cx="195549" cy="289450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8" name="Straight Connector 667"/>
            <p:cNvCxnSpPr>
              <a:stCxn id="673" idx="6"/>
            </p:cNvCxnSpPr>
            <p:nvPr/>
          </p:nvCxnSpPr>
          <p:spPr>
            <a:xfrm flipH="1">
              <a:off x="5691550" y="1549535"/>
              <a:ext cx="559705" cy="159208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9" name="Oval 668"/>
            <p:cNvSpPr>
              <a:spLocks noChangeAspect="1"/>
            </p:cNvSpPr>
            <p:nvPr/>
          </p:nvSpPr>
          <p:spPr>
            <a:xfrm>
              <a:off x="6421444" y="1288436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0" name="Oval 669"/>
            <p:cNvSpPr>
              <a:spLocks noChangeAspect="1"/>
            </p:cNvSpPr>
            <p:nvPr/>
          </p:nvSpPr>
          <p:spPr>
            <a:xfrm rot="1251688">
              <a:off x="7147121" y="1426095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1" name="Oval 670"/>
            <p:cNvSpPr>
              <a:spLocks noChangeAspect="1"/>
            </p:cNvSpPr>
            <p:nvPr/>
          </p:nvSpPr>
          <p:spPr>
            <a:xfrm rot="2253452">
              <a:off x="6851892" y="1887011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2" name="Oval 671"/>
            <p:cNvSpPr>
              <a:spLocks noChangeAspect="1"/>
            </p:cNvSpPr>
            <p:nvPr/>
          </p:nvSpPr>
          <p:spPr>
            <a:xfrm rot="880777">
              <a:off x="7716985" y="2657654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3" name="Oval 672"/>
            <p:cNvSpPr>
              <a:spLocks noChangeAspect="1"/>
            </p:cNvSpPr>
            <p:nvPr/>
          </p:nvSpPr>
          <p:spPr>
            <a:xfrm>
              <a:off x="6168422" y="1508118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4" name="Oval 673"/>
            <p:cNvSpPr>
              <a:spLocks noChangeAspect="1"/>
            </p:cNvSpPr>
            <p:nvPr/>
          </p:nvSpPr>
          <p:spPr>
            <a:xfrm>
              <a:off x="6387644" y="1815147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5" name="Oval 674"/>
            <p:cNvSpPr>
              <a:spLocks noChangeAspect="1"/>
            </p:cNvSpPr>
            <p:nvPr/>
          </p:nvSpPr>
          <p:spPr>
            <a:xfrm>
              <a:off x="6776573" y="1646628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6" name="Oval 675"/>
            <p:cNvSpPr>
              <a:spLocks noChangeAspect="1"/>
            </p:cNvSpPr>
            <p:nvPr/>
          </p:nvSpPr>
          <p:spPr>
            <a:xfrm>
              <a:off x="7500248" y="1358661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7" name="Oval 676"/>
            <p:cNvSpPr>
              <a:spLocks noChangeAspect="1"/>
            </p:cNvSpPr>
            <p:nvPr/>
          </p:nvSpPr>
          <p:spPr>
            <a:xfrm>
              <a:off x="5639674" y="1671243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8" name="Oval 677"/>
            <p:cNvSpPr>
              <a:spLocks noChangeAspect="1"/>
            </p:cNvSpPr>
            <p:nvPr/>
          </p:nvSpPr>
          <p:spPr>
            <a:xfrm>
              <a:off x="7335616" y="1672685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79" name="Straight Connector 678"/>
            <p:cNvCxnSpPr>
              <a:endCxn id="715" idx="6"/>
            </p:cNvCxnSpPr>
            <p:nvPr/>
          </p:nvCxnSpPr>
          <p:spPr>
            <a:xfrm flipH="1">
              <a:off x="8120836" y="2285197"/>
              <a:ext cx="542624" cy="217630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0" name="Straight Connector 679"/>
            <p:cNvCxnSpPr/>
            <p:nvPr/>
          </p:nvCxnSpPr>
          <p:spPr>
            <a:xfrm flipH="1" flipV="1">
              <a:off x="8056849" y="1695698"/>
              <a:ext cx="606611" cy="589500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1" name="Oval 680"/>
            <p:cNvSpPr>
              <a:spLocks noChangeAspect="1"/>
            </p:cNvSpPr>
            <p:nvPr/>
          </p:nvSpPr>
          <p:spPr>
            <a:xfrm>
              <a:off x="8014441" y="1661593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82" name="Straight Connector 681"/>
            <p:cNvCxnSpPr>
              <a:endCxn id="688" idx="7"/>
            </p:cNvCxnSpPr>
            <p:nvPr/>
          </p:nvCxnSpPr>
          <p:spPr>
            <a:xfrm flipH="1">
              <a:off x="7024203" y="1990904"/>
              <a:ext cx="480922" cy="287402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3" name="Straight Connector 682"/>
            <p:cNvCxnSpPr>
              <a:endCxn id="690" idx="6"/>
            </p:cNvCxnSpPr>
            <p:nvPr/>
          </p:nvCxnSpPr>
          <p:spPr>
            <a:xfrm flipH="1" flipV="1">
              <a:off x="6648595" y="2244384"/>
              <a:ext cx="326510" cy="52906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4" name="Straight Connector 683"/>
            <p:cNvCxnSpPr>
              <a:stCxn id="690" idx="2"/>
            </p:cNvCxnSpPr>
            <p:nvPr/>
          </p:nvCxnSpPr>
          <p:spPr>
            <a:xfrm flipH="1">
              <a:off x="6181614" y="2263396"/>
              <a:ext cx="386360" cy="173201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5" name="Straight Connector 684"/>
            <p:cNvCxnSpPr>
              <a:endCxn id="687" idx="6"/>
            </p:cNvCxnSpPr>
            <p:nvPr/>
          </p:nvCxnSpPr>
          <p:spPr>
            <a:xfrm flipH="1">
              <a:off x="5885539" y="2452524"/>
              <a:ext cx="253719" cy="46033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6" name="Straight Connector 685"/>
            <p:cNvCxnSpPr>
              <a:endCxn id="689" idx="6"/>
            </p:cNvCxnSpPr>
            <p:nvPr/>
          </p:nvCxnSpPr>
          <p:spPr>
            <a:xfrm flipH="1" flipV="1">
              <a:off x="5444324" y="2482776"/>
              <a:ext cx="381904" cy="13557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7" name="Oval 686"/>
            <p:cNvSpPr>
              <a:spLocks noChangeAspect="1"/>
            </p:cNvSpPr>
            <p:nvPr/>
          </p:nvSpPr>
          <p:spPr>
            <a:xfrm>
              <a:off x="5802706" y="2457140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8" name="Oval 687"/>
            <p:cNvSpPr>
              <a:spLocks noChangeAspect="1"/>
            </p:cNvSpPr>
            <p:nvPr/>
          </p:nvSpPr>
          <p:spPr>
            <a:xfrm>
              <a:off x="6953501" y="2266176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9" name="Oval 688"/>
            <p:cNvSpPr>
              <a:spLocks noChangeAspect="1"/>
            </p:cNvSpPr>
            <p:nvPr/>
          </p:nvSpPr>
          <p:spPr>
            <a:xfrm>
              <a:off x="5361491" y="2441359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0" name="Oval 689"/>
            <p:cNvSpPr>
              <a:spLocks noChangeAspect="1"/>
            </p:cNvSpPr>
            <p:nvPr/>
          </p:nvSpPr>
          <p:spPr>
            <a:xfrm rot="20803843">
              <a:off x="6566868" y="2212473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91" name="Straight Connector 690"/>
            <p:cNvCxnSpPr/>
            <p:nvPr/>
          </p:nvCxnSpPr>
          <p:spPr>
            <a:xfrm flipH="1" flipV="1">
              <a:off x="7502358" y="2004925"/>
              <a:ext cx="1161102" cy="280272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2" name="Oval 691"/>
            <p:cNvSpPr>
              <a:spLocks noChangeAspect="1"/>
            </p:cNvSpPr>
            <p:nvPr/>
          </p:nvSpPr>
          <p:spPr>
            <a:xfrm>
              <a:off x="7447981" y="1961961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93" name="Straight Connector 692"/>
            <p:cNvCxnSpPr>
              <a:stCxn id="702" idx="3"/>
              <a:endCxn id="699" idx="7"/>
            </p:cNvCxnSpPr>
            <p:nvPr/>
          </p:nvCxnSpPr>
          <p:spPr>
            <a:xfrm flipH="1">
              <a:off x="7047427" y="2441933"/>
              <a:ext cx="562444" cy="607281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4" name="Straight Connector 693"/>
            <p:cNvCxnSpPr>
              <a:stCxn id="699" idx="1"/>
              <a:endCxn id="698" idx="4"/>
            </p:cNvCxnSpPr>
            <p:nvPr/>
          </p:nvCxnSpPr>
          <p:spPr>
            <a:xfrm flipH="1" flipV="1">
              <a:off x="6636969" y="2589489"/>
              <a:ext cx="351886" cy="459725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5" name="Straight Connector 694"/>
            <p:cNvCxnSpPr>
              <a:stCxn id="698" idx="2"/>
              <a:endCxn id="697" idx="7"/>
            </p:cNvCxnSpPr>
            <p:nvPr/>
          </p:nvCxnSpPr>
          <p:spPr>
            <a:xfrm flipH="1">
              <a:off x="6255605" y="2585682"/>
              <a:ext cx="322916" cy="395819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6" name="Straight Connector 695"/>
            <p:cNvCxnSpPr>
              <a:endCxn id="700" idx="6"/>
            </p:cNvCxnSpPr>
            <p:nvPr/>
          </p:nvCxnSpPr>
          <p:spPr>
            <a:xfrm flipH="1" flipV="1">
              <a:off x="5476839" y="2854270"/>
              <a:ext cx="723076" cy="154400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7" name="Oval 696"/>
            <p:cNvSpPr>
              <a:spLocks noChangeAspect="1"/>
            </p:cNvSpPr>
            <p:nvPr/>
          </p:nvSpPr>
          <p:spPr>
            <a:xfrm>
              <a:off x="6184903" y="2969370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8" name="Oval 697"/>
            <p:cNvSpPr>
              <a:spLocks noChangeAspect="1"/>
            </p:cNvSpPr>
            <p:nvPr/>
          </p:nvSpPr>
          <p:spPr>
            <a:xfrm rot="19123590">
              <a:off x="6568232" y="2516945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9" name="Oval 698"/>
            <p:cNvSpPr>
              <a:spLocks noChangeAspect="1"/>
            </p:cNvSpPr>
            <p:nvPr/>
          </p:nvSpPr>
          <p:spPr>
            <a:xfrm>
              <a:off x="6976724" y="3037083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0" name="Oval 699"/>
            <p:cNvSpPr>
              <a:spLocks noChangeAspect="1"/>
            </p:cNvSpPr>
            <p:nvPr/>
          </p:nvSpPr>
          <p:spPr>
            <a:xfrm>
              <a:off x="5394006" y="2812853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01" name="Straight Connector 700"/>
            <p:cNvCxnSpPr/>
            <p:nvPr/>
          </p:nvCxnSpPr>
          <p:spPr>
            <a:xfrm flipH="1">
              <a:off x="7627582" y="2285197"/>
              <a:ext cx="1035878" cy="126333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2" name="Oval 701"/>
            <p:cNvSpPr>
              <a:spLocks noChangeAspect="1"/>
            </p:cNvSpPr>
            <p:nvPr/>
          </p:nvSpPr>
          <p:spPr>
            <a:xfrm>
              <a:off x="7597740" y="2371230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03" name="Straight Connector 702"/>
            <p:cNvCxnSpPr>
              <a:stCxn id="714" idx="2"/>
              <a:endCxn id="710" idx="6"/>
            </p:cNvCxnSpPr>
            <p:nvPr/>
          </p:nvCxnSpPr>
          <p:spPr>
            <a:xfrm flipH="1" flipV="1">
              <a:off x="7541664" y="2888155"/>
              <a:ext cx="307971" cy="14912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4" name="Straight Connector 703"/>
            <p:cNvCxnSpPr>
              <a:stCxn id="710" idx="3"/>
              <a:endCxn id="712" idx="7"/>
            </p:cNvCxnSpPr>
            <p:nvPr/>
          </p:nvCxnSpPr>
          <p:spPr>
            <a:xfrm flipH="1">
              <a:off x="7146320" y="2917441"/>
              <a:ext cx="324642" cy="349224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5" name="Straight Connector 704"/>
            <p:cNvCxnSpPr>
              <a:stCxn id="712" idx="2"/>
              <a:endCxn id="709" idx="6"/>
            </p:cNvCxnSpPr>
            <p:nvPr/>
          </p:nvCxnSpPr>
          <p:spPr>
            <a:xfrm flipH="1">
              <a:off x="6750044" y="3295950"/>
              <a:ext cx="325574" cy="4916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6" name="Straight Connector 705"/>
            <p:cNvCxnSpPr>
              <a:endCxn id="708" idx="6"/>
            </p:cNvCxnSpPr>
            <p:nvPr/>
          </p:nvCxnSpPr>
          <p:spPr>
            <a:xfrm flipH="1" flipV="1">
              <a:off x="6309295" y="3152162"/>
              <a:ext cx="381770" cy="152677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7" name="Straight Connector 706"/>
            <p:cNvCxnSpPr>
              <a:stCxn id="708" idx="2"/>
              <a:endCxn id="711" idx="7"/>
            </p:cNvCxnSpPr>
            <p:nvPr/>
          </p:nvCxnSpPr>
          <p:spPr>
            <a:xfrm flipH="1">
              <a:off x="5864255" y="3152162"/>
              <a:ext cx="362207" cy="67021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8" name="Oval 707"/>
            <p:cNvSpPr>
              <a:spLocks noChangeAspect="1"/>
            </p:cNvSpPr>
            <p:nvPr/>
          </p:nvSpPr>
          <p:spPr>
            <a:xfrm>
              <a:off x="6226462" y="3110746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9" name="Oval 708"/>
            <p:cNvSpPr>
              <a:spLocks noChangeAspect="1"/>
            </p:cNvSpPr>
            <p:nvPr/>
          </p:nvSpPr>
          <p:spPr>
            <a:xfrm rot="21079995">
              <a:off x="6667684" y="3265690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0" name="Oval 709"/>
            <p:cNvSpPr>
              <a:spLocks noChangeAspect="1"/>
            </p:cNvSpPr>
            <p:nvPr/>
          </p:nvSpPr>
          <p:spPr>
            <a:xfrm>
              <a:off x="7458831" y="2846739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1" name="Oval 710"/>
            <p:cNvSpPr>
              <a:spLocks noChangeAspect="1"/>
            </p:cNvSpPr>
            <p:nvPr/>
          </p:nvSpPr>
          <p:spPr>
            <a:xfrm rot="1330224">
              <a:off x="5784667" y="3193836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2" name="Oval 711"/>
            <p:cNvSpPr>
              <a:spLocks noChangeAspect="1"/>
            </p:cNvSpPr>
            <p:nvPr/>
          </p:nvSpPr>
          <p:spPr>
            <a:xfrm>
              <a:off x="7075618" y="3254533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13" name="Straight Connector 712"/>
            <p:cNvCxnSpPr>
              <a:endCxn id="714" idx="7"/>
            </p:cNvCxnSpPr>
            <p:nvPr/>
          </p:nvCxnSpPr>
          <p:spPr>
            <a:xfrm flipH="1">
              <a:off x="7920337" y="2285197"/>
              <a:ext cx="743123" cy="588584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4" name="Oval 713"/>
            <p:cNvSpPr>
              <a:spLocks noChangeAspect="1"/>
            </p:cNvSpPr>
            <p:nvPr/>
          </p:nvSpPr>
          <p:spPr>
            <a:xfrm>
              <a:off x="7849635" y="2861650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5" name="Oval 714"/>
            <p:cNvSpPr>
              <a:spLocks noChangeAspect="1"/>
            </p:cNvSpPr>
            <p:nvPr/>
          </p:nvSpPr>
          <p:spPr>
            <a:xfrm rot="19727918">
              <a:off x="8043994" y="2482866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0" name="Oval 639"/>
            <p:cNvSpPr>
              <a:spLocks noChangeAspect="1"/>
            </p:cNvSpPr>
            <p:nvPr/>
          </p:nvSpPr>
          <p:spPr>
            <a:xfrm>
              <a:off x="6127683" y="2405967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63" name="Straight Connector 562"/>
            <p:cNvCxnSpPr>
              <a:endCxn id="564" idx="3"/>
            </p:cNvCxnSpPr>
            <p:nvPr/>
          </p:nvCxnSpPr>
          <p:spPr>
            <a:xfrm>
              <a:off x="5978716" y="2028906"/>
              <a:ext cx="328577" cy="3290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4" name="Oval 563"/>
            <p:cNvSpPr>
              <a:spLocks noChangeAspect="1"/>
            </p:cNvSpPr>
            <p:nvPr/>
          </p:nvSpPr>
          <p:spPr>
            <a:xfrm rot="2253452">
              <a:off x="6306944" y="1985415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5" name="Oval 564"/>
            <p:cNvSpPr>
              <a:spLocks noChangeAspect="1"/>
            </p:cNvSpPr>
            <p:nvPr/>
          </p:nvSpPr>
          <p:spPr>
            <a:xfrm rot="2253452">
              <a:off x="5918255" y="1985416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66" name="Straight Connector 565"/>
            <p:cNvCxnSpPr>
              <a:stCxn id="565" idx="5"/>
            </p:cNvCxnSpPr>
            <p:nvPr/>
          </p:nvCxnSpPr>
          <p:spPr>
            <a:xfrm>
              <a:off x="5965036" y="2067900"/>
              <a:ext cx="66519" cy="554729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7" name="Straight Connector 566"/>
            <p:cNvCxnSpPr>
              <a:endCxn id="568" idx="4"/>
            </p:cNvCxnSpPr>
            <p:nvPr/>
          </p:nvCxnSpPr>
          <p:spPr>
            <a:xfrm flipH="1" flipV="1">
              <a:off x="6063226" y="2689000"/>
              <a:ext cx="528184" cy="355711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8" name="Oval 567"/>
            <p:cNvSpPr>
              <a:spLocks noChangeAspect="1"/>
            </p:cNvSpPr>
            <p:nvPr/>
          </p:nvSpPr>
          <p:spPr>
            <a:xfrm rot="18425448">
              <a:off x="5988772" y="2622606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70" name="Straight Connector 569"/>
            <p:cNvCxnSpPr>
              <a:stCxn id="637" idx="2"/>
              <a:endCxn id="638" idx="7"/>
            </p:cNvCxnSpPr>
            <p:nvPr/>
          </p:nvCxnSpPr>
          <p:spPr>
            <a:xfrm flipH="1">
              <a:off x="6639795" y="2609311"/>
              <a:ext cx="520980" cy="430707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7" name="Oval 636"/>
            <p:cNvSpPr>
              <a:spLocks noChangeAspect="1"/>
            </p:cNvSpPr>
            <p:nvPr/>
          </p:nvSpPr>
          <p:spPr>
            <a:xfrm rot="20854859">
              <a:off x="7159806" y="2558987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8" name="Oval 637"/>
            <p:cNvSpPr>
              <a:spLocks noChangeAspect="1"/>
            </p:cNvSpPr>
            <p:nvPr/>
          </p:nvSpPr>
          <p:spPr>
            <a:xfrm rot="963067">
              <a:off x="6562137" y="3018648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5" name="Rectangle 1004"/>
            <p:cNvSpPr/>
            <p:nvPr/>
          </p:nvSpPr>
          <p:spPr>
            <a:xfrm>
              <a:off x="4838700" y="3533778"/>
              <a:ext cx="41987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structured light</a:t>
              </a:r>
              <a:endParaRPr lang="en-US" sz="2400" dirty="0"/>
            </a:p>
          </p:txBody>
        </p:sp>
        <p:grpSp>
          <p:nvGrpSpPr>
            <p:cNvPr id="920" name="Group 919"/>
            <p:cNvGrpSpPr>
              <a:grpSpLocks noChangeAspect="1"/>
            </p:cNvGrpSpPr>
            <p:nvPr/>
          </p:nvGrpSpPr>
          <p:grpSpPr>
            <a:xfrm>
              <a:off x="8663102" y="1244490"/>
              <a:ext cx="103767" cy="2278370"/>
              <a:chOff x="914400" y="914400"/>
              <a:chExt cx="124937" cy="2743200"/>
            </a:xfrm>
          </p:grpSpPr>
          <p:sp>
            <p:nvSpPr>
              <p:cNvPr id="993" name="Rectangle 992"/>
              <p:cNvSpPr/>
              <p:nvPr/>
            </p:nvSpPr>
            <p:spPr>
              <a:xfrm>
                <a:off x="914400" y="9144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4" name="Rectangle 993"/>
              <p:cNvSpPr/>
              <p:nvPr/>
            </p:nvSpPr>
            <p:spPr>
              <a:xfrm>
                <a:off x="914400" y="11430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5" name="Rectangle 994"/>
              <p:cNvSpPr/>
              <p:nvPr/>
            </p:nvSpPr>
            <p:spPr>
              <a:xfrm>
                <a:off x="914400" y="13716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6" name="Rectangle 995"/>
              <p:cNvSpPr/>
              <p:nvPr/>
            </p:nvSpPr>
            <p:spPr>
              <a:xfrm>
                <a:off x="914400" y="16002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7" name="Rectangle 996"/>
              <p:cNvSpPr/>
              <p:nvPr/>
            </p:nvSpPr>
            <p:spPr>
              <a:xfrm>
                <a:off x="914400" y="18288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8" name="Rectangle 997"/>
              <p:cNvSpPr/>
              <p:nvPr/>
            </p:nvSpPr>
            <p:spPr>
              <a:xfrm>
                <a:off x="914400" y="20574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9" name="Rectangle 998"/>
              <p:cNvSpPr/>
              <p:nvPr/>
            </p:nvSpPr>
            <p:spPr>
              <a:xfrm>
                <a:off x="914400" y="22860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0" name="Rectangle 999"/>
              <p:cNvSpPr/>
              <p:nvPr/>
            </p:nvSpPr>
            <p:spPr>
              <a:xfrm>
                <a:off x="914400" y="25146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1" name="Rectangle 1000"/>
              <p:cNvSpPr/>
              <p:nvPr/>
            </p:nvSpPr>
            <p:spPr>
              <a:xfrm>
                <a:off x="914400" y="27432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2" name="Rectangle 1001"/>
              <p:cNvSpPr/>
              <p:nvPr/>
            </p:nvSpPr>
            <p:spPr>
              <a:xfrm>
                <a:off x="914400" y="29718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3" name="Rectangle 1002"/>
              <p:cNvSpPr/>
              <p:nvPr/>
            </p:nvSpPr>
            <p:spPr>
              <a:xfrm>
                <a:off x="914400" y="32004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4" name="Rectangle 1003"/>
              <p:cNvSpPr/>
              <p:nvPr/>
            </p:nvSpPr>
            <p:spPr>
              <a:xfrm>
                <a:off x="914400" y="34290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29" name="Rectangle 928"/>
            <p:cNvSpPr/>
            <p:nvPr/>
          </p:nvSpPr>
          <p:spPr>
            <a:xfrm>
              <a:off x="8663102" y="2193328"/>
              <a:ext cx="103767" cy="189864"/>
            </a:xfrm>
            <a:prstGeom prst="rect">
              <a:avLst/>
            </a:prstGeom>
            <a:solidFill>
              <a:srgbClr val="595959"/>
            </a:solidFill>
            <a:ln w="31750"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52" name="Group 651"/>
            <p:cNvGrpSpPr/>
            <p:nvPr/>
          </p:nvGrpSpPr>
          <p:grpSpPr>
            <a:xfrm>
              <a:off x="5104948" y="1244490"/>
              <a:ext cx="108089" cy="2278370"/>
              <a:chOff x="5104948" y="1244490"/>
              <a:chExt cx="108089" cy="2278370"/>
            </a:xfrm>
          </p:grpSpPr>
          <p:grpSp>
            <p:nvGrpSpPr>
              <p:cNvPr id="653" name="Group 652"/>
              <p:cNvGrpSpPr>
                <a:grpSpLocks noChangeAspect="1"/>
              </p:cNvGrpSpPr>
              <p:nvPr/>
            </p:nvGrpSpPr>
            <p:grpSpPr>
              <a:xfrm>
                <a:off x="5109270" y="1244490"/>
                <a:ext cx="103767" cy="2278370"/>
                <a:chOff x="914400" y="914400"/>
                <a:chExt cx="124937" cy="2743200"/>
              </a:xfrm>
            </p:grpSpPr>
            <p:sp>
              <p:nvSpPr>
                <p:cNvPr id="656" name="Rectangle 655"/>
                <p:cNvSpPr/>
                <p:nvPr/>
              </p:nvSpPr>
              <p:spPr>
                <a:xfrm>
                  <a:off x="914400" y="9144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657" name="Rectangle 656"/>
                <p:cNvSpPr/>
                <p:nvPr/>
              </p:nvSpPr>
              <p:spPr>
                <a:xfrm>
                  <a:off x="914400" y="11430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658" name="Rectangle 657"/>
                <p:cNvSpPr/>
                <p:nvPr/>
              </p:nvSpPr>
              <p:spPr>
                <a:xfrm>
                  <a:off x="914400" y="13716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659" name="Rectangle 658"/>
                <p:cNvSpPr/>
                <p:nvPr/>
              </p:nvSpPr>
              <p:spPr>
                <a:xfrm>
                  <a:off x="914400" y="16002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660" name="Rectangle 659"/>
                <p:cNvSpPr/>
                <p:nvPr/>
              </p:nvSpPr>
              <p:spPr>
                <a:xfrm>
                  <a:off x="914400" y="18288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661" name="Rectangle 660"/>
                <p:cNvSpPr/>
                <p:nvPr/>
              </p:nvSpPr>
              <p:spPr>
                <a:xfrm>
                  <a:off x="914400" y="20574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662" name="Rectangle 661"/>
                <p:cNvSpPr/>
                <p:nvPr/>
              </p:nvSpPr>
              <p:spPr>
                <a:xfrm>
                  <a:off x="914400" y="22860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663" name="Rectangle 662"/>
                <p:cNvSpPr/>
                <p:nvPr/>
              </p:nvSpPr>
              <p:spPr>
                <a:xfrm>
                  <a:off x="914400" y="25146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664" name="Rectangle 663"/>
                <p:cNvSpPr/>
                <p:nvPr/>
              </p:nvSpPr>
              <p:spPr>
                <a:xfrm>
                  <a:off x="914400" y="27432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665" name="Rectangle 664"/>
                <p:cNvSpPr/>
                <p:nvPr/>
              </p:nvSpPr>
              <p:spPr>
                <a:xfrm>
                  <a:off x="914400" y="29718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666" name="Rectangle 665"/>
                <p:cNvSpPr/>
                <p:nvPr/>
              </p:nvSpPr>
              <p:spPr>
                <a:xfrm>
                  <a:off x="914400" y="32004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667" name="Rectangle 666"/>
                <p:cNvSpPr/>
                <p:nvPr/>
              </p:nvSpPr>
              <p:spPr>
                <a:xfrm>
                  <a:off x="914400" y="34290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sp>
            <p:nvSpPr>
              <p:cNvPr id="654" name="Rectangle 653"/>
              <p:cNvSpPr/>
              <p:nvPr/>
            </p:nvSpPr>
            <p:spPr>
              <a:xfrm>
                <a:off x="5104948" y="2763921"/>
                <a:ext cx="103767" cy="189864"/>
              </a:xfrm>
              <a:prstGeom prst="rect">
                <a:avLst/>
              </a:prstGeom>
              <a:solidFill>
                <a:srgbClr val="595959"/>
              </a:solidFill>
              <a:ln w="31750">
                <a:solidFill>
                  <a:srgbClr val="FFFF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655" name="Rectangle 654"/>
              <p:cNvSpPr/>
              <p:nvPr/>
            </p:nvSpPr>
            <p:spPr>
              <a:xfrm>
                <a:off x="5109241" y="1627045"/>
                <a:ext cx="103767" cy="189864"/>
              </a:xfrm>
              <a:prstGeom prst="rect">
                <a:avLst/>
              </a:prstGeom>
              <a:solidFill>
                <a:srgbClr val="595959"/>
              </a:solidFill>
              <a:ln w="31750">
                <a:solidFill>
                  <a:srgbClr val="FFFF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</p:grpSp>
      <p:grpSp>
        <p:nvGrpSpPr>
          <p:cNvPr id="207" name="Group 206"/>
          <p:cNvGrpSpPr/>
          <p:nvPr/>
        </p:nvGrpSpPr>
        <p:grpSpPr>
          <a:xfrm>
            <a:off x="309662" y="1145211"/>
            <a:ext cx="3657600" cy="2850232"/>
            <a:chOff x="309662" y="1145211"/>
            <a:chExt cx="3657600" cy="2850232"/>
          </a:xfrm>
        </p:grpSpPr>
        <p:sp>
          <p:nvSpPr>
            <p:cNvPr id="259" name="Cloud 258"/>
            <p:cNvSpPr/>
            <p:nvPr/>
          </p:nvSpPr>
          <p:spPr>
            <a:xfrm>
              <a:off x="561166" y="1145211"/>
              <a:ext cx="3131975" cy="2485495"/>
            </a:xfrm>
            <a:prstGeom prst="cloud">
              <a:avLst/>
            </a:prstGeom>
            <a:solidFill>
              <a:srgbClr val="E0E4E7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5" name="Group 204"/>
            <p:cNvGrpSpPr/>
            <p:nvPr/>
          </p:nvGrpSpPr>
          <p:grpSpPr>
            <a:xfrm>
              <a:off x="309662" y="1244490"/>
              <a:ext cx="3657600" cy="2750953"/>
              <a:chOff x="309662" y="1244490"/>
              <a:chExt cx="3657600" cy="2750953"/>
            </a:xfrm>
          </p:grpSpPr>
          <p:sp>
            <p:nvSpPr>
              <p:cNvPr id="915" name="Rectangle 914"/>
              <p:cNvSpPr/>
              <p:nvPr/>
            </p:nvSpPr>
            <p:spPr>
              <a:xfrm>
                <a:off x="309662" y="3533778"/>
                <a:ext cx="36576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conventional imaging</a:t>
                </a:r>
                <a:endParaRPr lang="en-US" sz="2400" dirty="0"/>
              </a:p>
            </p:txBody>
          </p:sp>
          <p:grpSp>
            <p:nvGrpSpPr>
              <p:cNvPr id="204" name="Group 203"/>
              <p:cNvGrpSpPr/>
              <p:nvPr/>
            </p:nvGrpSpPr>
            <p:grpSpPr>
              <a:xfrm>
                <a:off x="413429" y="1291499"/>
                <a:ext cx="3450065" cy="2060087"/>
                <a:chOff x="413429" y="1291499"/>
                <a:chExt cx="3450065" cy="2060087"/>
              </a:xfrm>
            </p:grpSpPr>
            <p:grpSp>
              <p:nvGrpSpPr>
                <p:cNvPr id="145" name="Group 144"/>
                <p:cNvGrpSpPr/>
                <p:nvPr/>
              </p:nvGrpSpPr>
              <p:grpSpPr>
                <a:xfrm>
                  <a:off x="413429" y="1291499"/>
                  <a:ext cx="3450065" cy="2060087"/>
                  <a:chOff x="413429" y="1291499"/>
                  <a:chExt cx="3450065" cy="2060087"/>
                </a:xfrm>
              </p:grpSpPr>
              <p:grpSp>
                <p:nvGrpSpPr>
                  <p:cNvPr id="7" name="Group 6"/>
                  <p:cNvGrpSpPr>
                    <a:grpSpLocks noChangeAspect="1"/>
                  </p:cNvGrpSpPr>
                  <p:nvPr/>
                </p:nvGrpSpPr>
                <p:grpSpPr>
                  <a:xfrm>
                    <a:off x="413429" y="1291499"/>
                    <a:ext cx="3450065" cy="2060087"/>
                    <a:chOff x="1087380" y="979769"/>
                    <a:chExt cx="3808536" cy="2274135"/>
                  </a:xfrm>
                </p:grpSpPr>
                <p:grpSp>
                  <p:nvGrpSpPr>
                    <p:cNvPr id="347" name="Group 346"/>
                    <p:cNvGrpSpPr/>
                    <p:nvPr/>
                  </p:nvGrpSpPr>
                  <p:grpSpPr>
                    <a:xfrm>
                      <a:off x="1087380" y="1032672"/>
                      <a:ext cx="1367346" cy="2095915"/>
                      <a:chOff x="1202999" y="1025476"/>
                      <a:chExt cx="1367346" cy="2095915"/>
                    </a:xfrm>
                  </p:grpSpPr>
                  <p:cxnSp>
                    <p:nvCxnSpPr>
                      <p:cNvPr id="348" name="Straight Connector 347"/>
                      <p:cNvCxnSpPr>
                        <a:stCxn id="260" idx="3"/>
                      </p:cNvCxnSpPr>
                      <p:nvPr/>
                    </p:nvCxnSpPr>
                    <p:spPr>
                      <a:xfrm>
                        <a:off x="1202999" y="1025476"/>
                        <a:ext cx="1367346" cy="0"/>
                      </a:xfrm>
                      <a:prstGeom prst="line">
                        <a:avLst/>
                      </a:prstGeom>
                      <a:ln w="50800">
                        <a:solidFill>
                          <a:srgbClr val="F9965B"/>
                        </a:solidFill>
                        <a:tailEnd type="none" w="sm" len="me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0" name="Straight Connector 349"/>
                      <p:cNvCxnSpPr>
                        <a:stCxn id="262" idx="3"/>
                      </p:cNvCxnSpPr>
                      <p:nvPr/>
                    </p:nvCxnSpPr>
                    <p:spPr>
                      <a:xfrm>
                        <a:off x="1202999" y="1444658"/>
                        <a:ext cx="516864" cy="0"/>
                      </a:xfrm>
                      <a:prstGeom prst="line">
                        <a:avLst/>
                      </a:prstGeom>
                      <a:ln w="50800">
                        <a:solidFill>
                          <a:srgbClr val="F9965B"/>
                        </a:solidFill>
                        <a:tailEnd type="none" w="sm" len="me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4" name="Straight Connector 353"/>
                      <p:cNvCxnSpPr>
                        <a:endCxn id="266" idx="3"/>
                      </p:cNvCxnSpPr>
                      <p:nvPr/>
                    </p:nvCxnSpPr>
                    <p:spPr>
                      <a:xfrm flipH="1">
                        <a:off x="1202999" y="2283024"/>
                        <a:ext cx="215058" cy="0"/>
                      </a:xfrm>
                      <a:prstGeom prst="line">
                        <a:avLst/>
                      </a:prstGeom>
                      <a:ln w="50800">
                        <a:solidFill>
                          <a:srgbClr val="F9965B"/>
                        </a:solidFill>
                        <a:tailEnd type="none" w="sm" len="me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6" name="Straight Connector 355"/>
                      <p:cNvCxnSpPr>
                        <a:stCxn id="268" idx="3"/>
                      </p:cNvCxnSpPr>
                      <p:nvPr/>
                    </p:nvCxnSpPr>
                    <p:spPr>
                      <a:xfrm>
                        <a:off x="1202999" y="2702207"/>
                        <a:ext cx="234955" cy="0"/>
                      </a:xfrm>
                      <a:prstGeom prst="line">
                        <a:avLst/>
                      </a:prstGeom>
                      <a:ln w="50800">
                        <a:solidFill>
                          <a:srgbClr val="F9965B"/>
                        </a:solidFill>
                        <a:tailEnd type="none" w="sm" len="me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8" name="Straight Connector 357"/>
                      <p:cNvCxnSpPr>
                        <a:stCxn id="270" idx="3"/>
                      </p:cNvCxnSpPr>
                      <p:nvPr/>
                    </p:nvCxnSpPr>
                    <p:spPr>
                      <a:xfrm>
                        <a:off x="1202999" y="3121391"/>
                        <a:ext cx="676508" cy="0"/>
                      </a:xfrm>
                      <a:prstGeom prst="line">
                        <a:avLst/>
                      </a:prstGeom>
                      <a:ln w="50800">
                        <a:solidFill>
                          <a:srgbClr val="F9965B"/>
                        </a:solidFill>
                        <a:tailEnd type="none" w="sm" len="me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360" name="Straight Connector 359"/>
                    <p:cNvCxnSpPr>
                      <a:stCxn id="376" idx="2"/>
                      <a:endCxn id="375" idx="6"/>
                    </p:cNvCxnSpPr>
                    <p:nvPr/>
                  </p:nvCxnSpPr>
                  <p:spPr>
                    <a:xfrm flipH="1" flipV="1">
                      <a:off x="2512388" y="1025489"/>
                      <a:ext cx="712634" cy="135681"/>
                    </a:xfrm>
                    <a:prstGeom prst="line">
                      <a:avLst/>
                    </a:prstGeom>
                    <a:ln w="50800">
                      <a:solidFill>
                        <a:srgbClr val="F9965B"/>
                      </a:solidFill>
                      <a:headEnd type="none" w="sm" len="sm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1" name="Straight Connector 360"/>
                    <p:cNvCxnSpPr>
                      <a:stCxn id="377" idx="0"/>
                      <a:endCxn id="376" idx="4"/>
                    </p:cNvCxnSpPr>
                    <p:nvPr/>
                  </p:nvCxnSpPr>
                  <p:spPr>
                    <a:xfrm flipV="1">
                      <a:off x="2969711" y="1220174"/>
                      <a:ext cx="281753" cy="429840"/>
                    </a:xfrm>
                    <a:prstGeom prst="line">
                      <a:avLst/>
                    </a:prstGeom>
                    <a:ln w="50800">
                      <a:solidFill>
                        <a:srgbClr val="F9965B"/>
                      </a:solidFill>
                      <a:headEnd type="none" w="sm" len="sm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2" name="Straight Connector 361"/>
                    <p:cNvCxnSpPr>
                      <a:endCxn id="377" idx="3"/>
                    </p:cNvCxnSpPr>
                    <p:nvPr/>
                  </p:nvCxnSpPr>
                  <p:spPr>
                    <a:xfrm flipV="1">
                      <a:off x="2363677" y="1692179"/>
                      <a:ext cx="532830" cy="95437"/>
                    </a:xfrm>
                    <a:prstGeom prst="line">
                      <a:avLst/>
                    </a:prstGeom>
                    <a:ln w="50800">
                      <a:solidFill>
                        <a:srgbClr val="F9965B"/>
                      </a:solidFill>
                      <a:headEnd type="none" w="sm" len="sm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3" name="Straight Connector 362"/>
                    <p:cNvCxnSpPr>
                      <a:stCxn id="379" idx="2"/>
                    </p:cNvCxnSpPr>
                    <p:nvPr/>
                  </p:nvCxnSpPr>
                  <p:spPr>
                    <a:xfrm flipH="1" flipV="1">
                      <a:off x="3326398" y="2418221"/>
                      <a:ext cx="526194" cy="107165"/>
                    </a:xfrm>
                    <a:prstGeom prst="line">
                      <a:avLst/>
                    </a:prstGeom>
                    <a:ln w="50800">
                      <a:solidFill>
                        <a:srgbClr val="F9965B"/>
                      </a:solidFill>
                      <a:headEnd type="none" w="sm" len="sm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4" name="Straight Connector 363"/>
                    <p:cNvCxnSpPr>
                      <a:stCxn id="379" idx="7"/>
                      <a:endCxn id="432" idx="2"/>
                    </p:cNvCxnSpPr>
                    <p:nvPr/>
                  </p:nvCxnSpPr>
                  <p:spPr>
                    <a:xfrm flipV="1">
                      <a:off x="3936285" y="2367709"/>
                      <a:ext cx="282415" cy="146182"/>
                    </a:xfrm>
                    <a:prstGeom prst="line">
                      <a:avLst/>
                    </a:prstGeom>
                    <a:ln w="50800">
                      <a:solidFill>
                        <a:srgbClr val="F9965B"/>
                      </a:solidFill>
                      <a:headEnd type="none" w="sm" len="sm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5" name="Straight Connector 364"/>
                    <p:cNvCxnSpPr/>
                    <p:nvPr/>
                  </p:nvCxnSpPr>
                  <p:spPr>
                    <a:xfrm flipH="1" flipV="1">
                      <a:off x="3668244" y="1094633"/>
                      <a:ext cx="553259" cy="343087"/>
                    </a:xfrm>
                    <a:prstGeom prst="line">
                      <a:avLst/>
                    </a:prstGeom>
                    <a:ln w="50800">
                      <a:solidFill>
                        <a:srgbClr val="F9965B"/>
                      </a:solidFill>
                      <a:headEnd type="none" w="sm" len="sm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6" name="Straight Connector 365"/>
                    <p:cNvCxnSpPr/>
                    <p:nvPr/>
                  </p:nvCxnSpPr>
                  <p:spPr>
                    <a:xfrm flipH="1">
                      <a:off x="3488567" y="1125429"/>
                      <a:ext cx="147707" cy="319867"/>
                    </a:xfrm>
                    <a:prstGeom prst="line">
                      <a:avLst/>
                    </a:prstGeom>
                    <a:ln w="50800">
                      <a:solidFill>
                        <a:srgbClr val="F9965B"/>
                      </a:solidFill>
                      <a:headEnd type="none" w="sm" len="sm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7" name="Straight Connector 366"/>
                    <p:cNvCxnSpPr/>
                    <p:nvPr/>
                  </p:nvCxnSpPr>
                  <p:spPr>
                    <a:xfrm flipH="1" flipV="1">
                      <a:off x="2878792" y="1414047"/>
                      <a:ext cx="602448" cy="35615"/>
                    </a:xfrm>
                    <a:prstGeom prst="line">
                      <a:avLst/>
                    </a:prstGeom>
                    <a:ln w="50800">
                      <a:solidFill>
                        <a:srgbClr val="F9965B"/>
                      </a:solidFill>
                      <a:headEnd type="none" w="sm" len="sm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1" name="Straight Connector 370"/>
                    <p:cNvCxnSpPr/>
                    <p:nvPr/>
                  </p:nvCxnSpPr>
                  <p:spPr>
                    <a:xfrm flipH="1">
                      <a:off x="2429357" y="1430847"/>
                      <a:ext cx="399831" cy="175674"/>
                    </a:xfrm>
                    <a:prstGeom prst="line">
                      <a:avLst/>
                    </a:prstGeom>
                    <a:ln w="50800">
                      <a:solidFill>
                        <a:srgbClr val="F9965B"/>
                      </a:solidFill>
                      <a:headEnd type="none" w="sm" len="sm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2" name="Straight Connector 371"/>
                    <p:cNvCxnSpPr/>
                    <p:nvPr/>
                  </p:nvCxnSpPr>
                  <p:spPr>
                    <a:xfrm flipH="1" flipV="1">
                      <a:off x="2200086" y="1265543"/>
                      <a:ext cx="215867" cy="319525"/>
                    </a:xfrm>
                    <a:prstGeom prst="line">
                      <a:avLst/>
                    </a:prstGeom>
                    <a:ln w="50800">
                      <a:solidFill>
                        <a:srgbClr val="F9965B"/>
                      </a:solidFill>
                      <a:headEnd type="none" w="sm" len="sm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3" name="Straight Connector 372"/>
                    <p:cNvCxnSpPr>
                      <a:stCxn id="380" idx="6"/>
                    </p:cNvCxnSpPr>
                    <p:nvPr/>
                  </p:nvCxnSpPr>
                  <p:spPr>
                    <a:xfrm flipH="1">
                      <a:off x="1615217" y="1267997"/>
                      <a:ext cx="617860" cy="175750"/>
                    </a:xfrm>
                    <a:prstGeom prst="line">
                      <a:avLst/>
                    </a:prstGeom>
                    <a:ln w="50800">
                      <a:solidFill>
                        <a:srgbClr val="F9965B"/>
                      </a:solidFill>
                      <a:headEnd type="none" w="sm" len="sm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75" name="Oval 374"/>
                    <p:cNvSpPr>
                      <a:spLocks noChangeAspect="1"/>
                    </p:cNvSpPr>
                    <p:nvPr/>
                  </p:nvSpPr>
                  <p:spPr>
                    <a:xfrm>
                      <a:off x="2420948" y="979769"/>
                      <a:ext cx="91440" cy="91440"/>
                    </a:xfrm>
                    <a:prstGeom prst="ellipse">
                      <a:avLst/>
                    </a:prstGeom>
                    <a:solidFill>
                      <a:srgbClr val="FFFBD6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76" name="Oval 375"/>
                    <p:cNvSpPr>
                      <a:spLocks noChangeAspect="1"/>
                    </p:cNvSpPr>
                    <p:nvPr/>
                  </p:nvSpPr>
                  <p:spPr>
                    <a:xfrm rot="1251688">
                      <a:off x="3222025" y="1131731"/>
                      <a:ext cx="91440" cy="91440"/>
                    </a:xfrm>
                    <a:prstGeom prst="ellipse">
                      <a:avLst/>
                    </a:prstGeom>
                    <a:solidFill>
                      <a:srgbClr val="FFFBD6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77" name="Oval 376"/>
                    <p:cNvSpPr>
                      <a:spLocks noChangeAspect="1"/>
                    </p:cNvSpPr>
                    <p:nvPr/>
                  </p:nvSpPr>
                  <p:spPr>
                    <a:xfrm rot="2253452">
                      <a:off x="2896121" y="1640537"/>
                      <a:ext cx="91440" cy="91440"/>
                    </a:xfrm>
                    <a:prstGeom prst="ellipse">
                      <a:avLst/>
                    </a:prstGeom>
                    <a:solidFill>
                      <a:srgbClr val="FFFBD6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79" name="Oval 378"/>
                    <p:cNvSpPr>
                      <a:spLocks noChangeAspect="1"/>
                    </p:cNvSpPr>
                    <p:nvPr/>
                  </p:nvSpPr>
                  <p:spPr>
                    <a:xfrm rot="880777">
                      <a:off x="3851100" y="2491252"/>
                      <a:ext cx="91440" cy="91440"/>
                    </a:xfrm>
                    <a:prstGeom prst="ellipse">
                      <a:avLst/>
                    </a:prstGeom>
                    <a:solidFill>
                      <a:srgbClr val="FFFBD6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80" name="Oval 379"/>
                    <p:cNvSpPr>
                      <a:spLocks noChangeAspect="1"/>
                    </p:cNvSpPr>
                    <p:nvPr/>
                  </p:nvSpPr>
                  <p:spPr>
                    <a:xfrm>
                      <a:off x="2141637" y="1222277"/>
                      <a:ext cx="91440" cy="91440"/>
                    </a:xfrm>
                    <a:prstGeom prst="ellipse">
                      <a:avLst/>
                    </a:prstGeom>
                    <a:solidFill>
                      <a:srgbClr val="FFFBD6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81" name="Oval 380"/>
                    <p:cNvSpPr>
                      <a:spLocks noChangeAspect="1"/>
                    </p:cNvSpPr>
                    <p:nvPr/>
                  </p:nvSpPr>
                  <p:spPr>
                    <a:xfrm>
                      <a:off x="2383637" y="1561207"/>
                      <a:ext cx="91440" cy="91440"/>
                    </a:xfrm>
                    <a:prstGeom prst="ellipse">
                      <a:avLst/>
                    </a:prstGeom>
                    <a:solidFill>
                      <a:srgbClr val="FFFBD6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82" name="Oval 381"/>
                    <p:cNvSpPr>
                      <a:spLocks noChangeAspect="1"/>
                    </p:cNvSpPr>
                    <p:nvPr/>
                  </p:nvSpPr>
                  <p:spPr>
                    <a:xfrm>
                      <a:off x="2812976" y="1375178"/>
                      <a:ext cx="91440" cy="91440"/>
                    </a:xfrm>
                    <a:prstGeom prst="ellipse">
                      <a:avLst/>
                    </a:prstGeom>
                    <a:solidFill>
                      <a:srgbClr val="FFFBD6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83" name="Oval 382"/>
                    <p:cNvSpPr>
                      <a:spLocks noChangeAspect="1"/>
                    </p:cNvSpPr>
                    <p:nvPr/>
                  </p:nvSpPr>
                  <p:spPr>
                    <a:xfrm>
                      <a:off x="3611843" y="1057291"/>
                      <a:ext cx="91440" cy="91440"/>
                    </a:xfrm>
                    <a:prstGeom prst="ellipse">
                      <a:avLst/>
                    </a:prstGeom>
                    <a:solidFill>
                      <a:srgbClr val="FFFBD6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84" name="Oval 383"/>
                    <p:cNvSpPr>
                      <a:spLocks noChangeAspect="1"/>
                    </p:cNvSpPr>
                    <p:nvPr/>
                  </p:nvSpPr>
                  <p:spPr>
                    <a:xfrm>
                      <a:off x="1557951" y="1402351"/>
                      <a:ext cx="91440" cy="91440"/>
                    </a:xfrm>
                    <a:prstGeom prst="ellipse">
                      <a:avLst/>
                    </a:prstGeom>
                    <a:solidFill>
                      <a:srgbClr val="FFFBD6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85" name="Oval 384"/>
                    <p:cNvSpPr>
                      <a:spLocks noChangeAspect="1"/>
                    </p:cNvSpPr>
                    <p:nvPr/>
                  </p:nvSpPr>
                  <p:spPr>
                    <a:xfrm>
                      <a:off x="3430106" y="1403942"/>
                      <a:ext cx="91440" cy="91440"/>
                    </a:xfrm>
                    <a:prstGeom prst="ellipse">
                      <a:avLst/>
                    </a:prstGeom>
                    <a:solidFill>
                      <a:srgbClr val="FFFBD6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cxnSp>
                  <p:nvCxnSpPr>
                    <p:cNvPr id="386" name="Straight Connector 385"/>
                    <p:cNvCxnSpPr>
                      <a:endCxn id="432" idx="6"/>
                    </p:cNvCxnSpPr>
                    <p:nvPr/>
                  </p:nvCxnSpPr>
                  <p:spPr>
                    <a:xfrm flipH="1">
                      <a:off x="4296912" y="2080096"/>
                      <a:ext cx="599004" cy="240242"/>
                    </a:xfrm>
                    <a:prstGeom prst="line">
                      <a:avLst/>
                    </a:prstGeom>
                    <a:ln w="50800">
                      <a:solidFill>
                        <a:srgbClr val="F9965B"/>
                      </a:solidFill>
                      <a:headEnd type="none" w="sm" len="sm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7" name="Straight Connector 386"/>
                    <p:cNvCxnSpPr/>
                    <p:nvPr/>
                  </p:nvCxnSpPr>
                  <p:spPr>
                    <a:xfrm flipH="1" flipV="1">
                      <a:off x="4226276" y="1429346"/>
                      <a:ext cx="669639" cy="650750"/>
                    </a:xfrm>
                    <a:prstGeom prst="line">
                      <a:avLst/>
                    </a:prstGeom>
                    <a:ln w="50800">
                      <a:solidFill>
                        <a:srgbClr val="F9965B"/>
                      </a:solidFill>
                      <a:headEnd type="none" w="sm" len="sm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88" name="Oval 387"/>
                    <p:cNvSpPr>
                      <a:spLocks noChangeAspect="1"/>
                    </p:cNvSpPr>
                    <p:nvPr/>
                  </p:nvSpPr>
                  <p:spPr>
                    <a:xfrm>
                      <a:off x="4179462" y="1391698"/>
                      <a:ext cx="91440" cy="91440"/>
                    </a:xfrm>
                    <a:prstGeom prst="ellipse">
                      <a:avLst/>
                    </a:prstGeom>
                    <a:solidFill>
                      <a:srgbClr val="FFFBD6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cxnSp>
                  <p:nvCxnSpPr>
                    <p:cNvPr id="389" name="Straight Connector 388"/>
                    <p:cNvCxnSpPr>
                      <a:endCxn id="398" idx="7"/>
                    </p:cNvCxnSpPr>
                    <p:nvPr/>
                  </p:nvCxnSpPr>
                  <p:spPr>
                    <a:xfrm flipH="1">
                      <a:off x="3086336" y="1755225"/>
                      <a:ext cx="530891" cy="317264"/>
                    </a:xfrm>
                    <a:prstGeom prst="line">
                      <a:avLst/>
                    </a:prstGeom>
                    <a:ln w="50800">
                      <a:solidFill>
                        <a:srgbClr val="F9965B"/>
                      </a:solidFill>
                      <a:headEnd type="none" w="sm" len="sm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0" name="Straight Connector 389"/>
                    <p:cNvCxnSpPr>
                      <a:endCxn id="400" idx="6"/>
                    </p:cNvCxnSpPr>
                    <p:nvPr/>
                  </p:nvCxnSpPr>
                  <p:spPr>
                    <a:xfrm flipH="1" flipV="1">
                      <a:off x="2671701" y="2035042"/>
                      <a:ext cx="360435" cy="58403"/>
                    </a:xfrm>
                    <a:prstGeom prst="line">
                      <a:avLst/>
                    </a:prstGeom>
                    <a:ln w="50800">
                      <a:solidFill>
                        <a:srgbClr val="F9965B"/>
                      </a:solidFill>
                      <a:headEnd type="none" w="sm" len="sm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1" name="Straight Connector 390"/>
                    <p:cNvCxnSpPr>
                      <a:stCxn id="400" idx="2"/>
                    </p:cNvCxnSpPr>
                    <p:nvPr/>
                  </p:nvCxnSpPr>
                  <p:spPr>
                    <a:xfrm flipH="1">
                      <a:off x="2156200" y="2056030"/>
                      <a:ext cx="426504" cy="191197"/>
                    </a:xfrm>
                    <a:prstGeom prst="line">
                      <a:avLst/>
                    </a:prstGeom>
                    <a:ln w="50800">
                      <a:solidFill>
                        <a:srgbClr val="F9965B"/>
                      </a:solidFill>
                      <a:headEnd type="none" w="sm" len="sm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3" name="Straight Connector 392"/>
                    <p:cNvCxnSpPr>
                      <a:endCxn id="395" idx="6"/>
                    </p:cNvCxnSpPr>
                    <p:nvPr/>
                  </p:nvCxnSpPr>
                  <p:spPr>
                    <a:xfrm flipH="1">
                      <a:off x="1829362" y="2264809"/>
                      <a:ext cx="280081" cy="50816"/>
                    </a:xfrm>
                    <a:prstGeom prst="line">
                      <a:avLst/>
                    </a:prstGeom>
                    <a:ln w="50800">
                      <a:solidFill>
                        <a:srgbClr val="F9965B"/>
                      </a:solidFill>
                      <a:headEnd type="none" w="sm" len="sm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4" name="Straight Connector 393"/>
                    <p:cNvCxnSpPr>
                      <a:endCxn id="399" idx="6"/>
                    </p:cNvCxnSpPr>
                    <p:nvPr/>
                  </p:nvCxnSpPr>
                  <p:spPr>
                    <a:xfrm flipH="1" flipV="1">
                      <a:off x="1342303" y="2298204"/>
                      <a:ext cx="421585" cy="14966"/>
                    </a:xfrm>
                    <a:prstGeom prst="line">
                      <a:avLst/>
                    </a:prstGeom>
                    <a:ln w="50800">
                      <a:solidFill>
                        <a:srgbClr val="F9965B"/>
                      </a:solidFill>
                      <a:headEnd type="none" w="sm" len="sm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95" name="Oval 394"/>
                    <p:cNvSpPr>
                      <a:spLocks noChangeAspect="1"/>
                    </p:cNvSpPr>
                    <p:nvPr/>
                  </p:nvSpPr>
                  <p:spPr>
                    <a:xfrm>
                      <a:off x="1737922" y="2269904"/>
                      <a:ext cx="91440" cy="91440"/>
                    </a:xfrm>
                    <a:prstGeom prst="ellipse">
                      <a:avLst/>
                    </a:prstGeom>
                    <a:solidFill>
                      <a:srgbClr val="FFFBD6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98" name="Oval 397"/>
                    <p:cNvSpPr>
                      <a:spLocks noChangeAspect="1"/>
                    </p:cNvSpPr>
                    <p:nvPr/>
                  </p:nvSpPr>
                  <p:spPr>
                    <a:xfrm>
                      <a:off x="3008288" y="2059098"/>
                      <a:ext cx="91440" cy="91440"/>
                    </a:xfrm>
                    <a:prstGeom prst="ellipse">
                      <a:avLst/>
                    </a:prstGeom>
                    <a:solidFill>
                      <a:srgbClr val="FFFBD6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99" name="Oval 398"/>
                    <p:cNvSpPr>
                      <a:spLocks noChangeAspect="1"/>
                    </p:cNvSpPr>
                    <p:nvPr/>
                  </p:nvSpPr>
                  <p:spPr>
                    <a:xfrm>
                      <a:off x="1250864" y="2252484"/>
                      <a:ext cx="91440" cy="91440"/>
                    </a:xfrm>
                    <a:prstGeom prst="ellipse">
                      <a:avLst/>
                    </a:prstGeom>
                    <a:solidFill>
                      <a:srgbClr val="FFFBD6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00" name="Oval 399"/>
                    <p:cNvSpPr>
                      <a:spLocks noChangeAspect="1"/>
                    </p:cNvSpPr>
                    <p:nvPr/>
                  </p:nvSpPr>
                  <p:spPr>
                    <a:xfrm rot="20803843">
                      <a:off x="2581482" y="1999816"/>
                      <a:ext cx="91440" cy="91440"/>
                    </a:xfrm>
                    <a:prstGeom prst="ellipse">
                      <a:avLst/>
                    </a:prstGeom>
                    <a:solidFill>
                      <a:srgbClr val="FFFBD6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cxnSp>
                  <p:nvCxnSpPr>
                    <p:cNvPr id="401" name="Straight Connector 400"/>
                    <p:cNvCxnSpPr/>
                    <p:nvPr/>
                  </p:nvCxnSpPr>
                  <p:spPr>
                    <a:xfrm flipH="1" flipV="1">
                      <a:off x="3614172" y="1770703"/>
                      <a:ext cx="1281744" cy="309393"/>
                    </a:xfrm>
                    <a:prstGeom prst="line">
                      <a:avLst/>
                    </a:prstGeom>
                    <a:ln w="50800">
                      <a:solidFill>
                        <a:srgbClr val="F9965B"/>
                      </a:solidFill>
                      <a:headEnd type="none" w="sm" len="sm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02" name="Oval 401"/>
                    <p:cNvSpPr>
                      <a:spLocks noChangeAspect="1"/>
                    </p:cNvSpPr>
                    <p:nvPr/>
                  </p:nvSpPr>
                  <p:spPr>
                    <a:xfrm>
                      <a:off x="3554145" y="1723275"/>
                      <a:ext cx="91440" cy="91440"/>
                    </a:xfrm>
                    <a:prstGeom prst="ellipse">
                      <a:avLst/>
                    </a:prstGeom>
                    <a:solidFill>
                      <a:srgbClr val="FFFBD6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cxnSp>
                  <p:nvCxnSpPr>
                    <p:cNvPr id="403" name="Straight Connector 402"/>
                    <p:cNvCxnSpPr>
                      <a:stCxn id="417" idx="3"/>
                      <a:endCxn id="413" idx="7"/>
                    </p:cNvCxnSpPr>
                    <p:nvPr/>
                  </p:nvCxnSpPr>
                  <p:spPr>
                    <a:xfrm flipH="1">
                      <a:off x="3111973" y="2253117"/>
                      <a:ext cx="620883" cy="670379"/>
                    </a:xfrm>
                    <a:prstGeom prst="line">
                      <a:avLst/>
                    </a:prstGeom>
                    <a:ln w="50800">
                      <a:solidFill>
                        <a:srgbClr val="F9965B"/>
                      </a:solidFill>
                      <a:headEnd type="none" w="sm" len="sm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4" name="Straight Connector 403"/>
                    <p:cNvCxnSpPr>
                      <a:stCxn id="413" idx="1"/>
                      <a:endCxn id="412" idx="4"/>
                    </p:cNvCxnSpPr>
                    <p:nvPr/>
                  </p:nvCxnSpPr>
                  <p:spPr>
                    <a:xfrm flipH="1" flipV="1">
                      <a:off x="2658867" y="2416005"/>
                      <a:ext cx="388448" cy="507492"/>
                    </a:xfrm>
                    <a:prstGeom prst="line">
                      <a:avLst/>
                    </a:prstGeom>
                    <a:ln w="50800">
                      <a:solidFill>
                        <a:srgbClr val="F9965B"/>
                      </a:solidFill>
                      <a:headEnd type="none" w="sm" len="sm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6" name="Straight Connector 405"/>
                    <p:cNvCxnSpPr>
                      <a:stCxn id="412" idx="2"/>
                      <a:endCxn id="411" idx="7"/>
                    </p:cNvCxnSpPr>
                    <p:nvPr/>
                  </p:nvCxnSpPr>
                  <p:spPr>
                    <a:xfrm flipH="1">
                      <a:off x="2237878" y="2411802"/>
                      <a:ext cx="356468" cy="436946"/>
                    </a:xfrm>
                    <a:prstGeom prst="line">
                      <a:avLst/>
                    </a:prstGeom>
                    <a:ln w="50800">
                      <a:solidFill>
                        <a:srgbClr val="F9965B"/>
                      </a:solidFill>
                      <a:headEnd type="none" w="sm" len="sm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8" name="Straight Connector 407"/>
                    <p:cNvCxnSpPr>
                      <a:endCxn id="414" idx="6"/>
                    </p:cNvCxnSpPr>
                    <p:nvPr/>
                  </p:nvCxnSpPr>
                  <p:spPr>
                    <a:xfrm flipH="1" flipV="1">
                      <a:off x="1378197" y="2708297"/>
                      <a:ext cx="798206" cy="170443"/>
                    </a:xfrm>
                    <a:prstGeom prst="line">
                      <a:avLst/>
                    </a:prstGeom>
                    <a:ln w="50800">
                      <a:solidFill>
                        <a:srgbClr val="F9965B"/>
                      </a:solidFill>
                      <a:headEnd type="none" w="sm" len="sm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11" name="Oval 410"/>
                    <p:cNvSpPr>
                      <a:spLocks noChangeAspect="1"/>
                    </p:cNvSpPr>
                    <p:nvPr/>
                  </p:nvSpPr>
                  <p:spPr>
                    <a:xfrm>
                      <a:off x="2159830" y="2835356"/>
                      <a:ext cx="91440" cy="91440"/>
                    </a:xfrm>
                    <a:prstGeom prst="ellipse">
                      <a:avLst/>
                    </a:prstGeom>
                    <a:solidFill>
                      <a:srgbClr val="FFFBD6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12" name="Oval 411"/>
                    <p:cNvSpPr>
                      <a:spLocks noChangeAspect="1"/>
                    </p:cNvSpPr>
                    <p:nvPr/>
                  </p:nvSpPr>
                  <p:spPr>
                    <a:xfrm rot="19123590">
                      <a:off x="2582988" y="2335923"/>
                      <a:ext cx="91440" cy="91440"/>
                    </a:xfrm>
                    <a:prstGeom prst="ellipse">
                      <a:avLst/>
                    </a:prstGeom>
                    <a:solidFill>
                      <a:srgbClr val="FFFBD6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13" name="Oval 412"/>
                    <p:cNvSpPr>
                      <a:spLocks noChangeAspect="1"/>
                    </p:cNvSpPr>
                    <p:nvPr/>
                  </p:nvSpPr>
                  <p:spPr>
                    <a:xfrm>
                      <a:off x="3033924" y="2910105"/>
                      <a:ext cx="91440" cy="91440"/>
                    </a:xfrm>
                    <a:prstGeom prst="ellipse">
                      <a:avLst/>
                    </a:prstGeom>
                    <a:solidFill>
                      <a:srgbClr val="FFFBD6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14" name="Oval 413"/>
                    <p:cNvSpPr>
                      <a:spLocks noChangeAspect="1"/>
                    </p:cNvSpPr>
                    <p:nvPr/>
                  </p:nvSpPr>
                  <p:spPr>
                    <a:xfrm>
                      <a:off x="1286757" y="2662577"/>
                      <a:ext cx="91440" cy="91440"/>
                    </a:xfrm>
                    <a:prstGeom prst="ellipse">
                      <a:avLst/>
                    </a:prstGeom>
                    <a:solidFill>
                      <a:srgbClr val="FFFBD6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cxnSp>
                  <p:nvCxnSpPr>
                    <p:cNvPr id="416" name="Straight Connector 415"/>
                    <p:cNvCxnSpPr/>
                    <p:nvPr/>
                  </p:nvCxnSpPr>
                  <p:spPr>
                    <a:xfrm flipH="1">
                      <a:off x="3752407" y="2080096"/>
                      <a:ext cx="1143509" cy="139459"/>
                    </a:xfrm>
                    <a:prstGeom prst="line">
                      <a:avLst/>
                    </a:prstGeom>
                    <a:ln w="50800">
                      <a:solidFill>
                        <a:srgbClr val="F9965B"/>
                      </a:solidFill>
                      <a:headEnd type="none" w="sm" len="sm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17" name="Oval 416"/>
                    <p:cNvSpPr>
                      <a:spLocks noChangeAspect="1"/>
                    </p:cNvSpPr>
                    <p:nvPr/>
                  </p:nvSpPr>
                  <p:spPr>
                    <a:xfrm>
                      <a:off x="3719465" y="2175068"/>
                      <a:ext cx="91440" cy="91440"/>
                    </a:xfrm>
                    <a:prstGeom prst="ellipse">
                      <a:avLst/>
                    </a:prstGeom>
                    <a:solidFill>
                      <a:srgbClr val="FFFBD6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cxnSp>
                  <p:nvCxnSpPr>
                    <p:cNvPr id="418" name="Straight Connector 417"/>
                    <p:cNvCxnSpPr>
                      <a:stCxn id="431" idx="2"/>
                      <a:endCxn id="427" idx="6"/>
                    </p:cNvCxnSpPr>
                    <p:nvPr/>
                  </p:nvCxnSpPr>
                  <p:spPr>
                    <a:xfrm flipH="1" flipV="1">
                      <a:off x="3657562" y="2745703"/>
                      <a:ext cx="339970" cy="16461"/>
                    </a:xfrm>
                    <a:prstGeom prst="line">
                      <a:avLst/>
                    </a:prstGeom>
                    <a:ln w="50800">
                      <a:solidFill>
                        <a:srgbClr val="F9965B"/>
                      </a:solidFill>
                      <a:headEnd type="none" w="sm" len="sm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9" name="Straight Connector 418"/>
                    <p:cNvCxnSpPr>
                      <a:stCxn id="427" idx="3"/>
                      <a:endCxn id="429" idx="7"/>
                    </p:cNvCxnSpPr>
                    <p:nvPr/>
                  </p:nvCxnSpPr>
                  <p:spPr>
                    <a:xfrm flipH="1">
                      <a:off x="3221141" y="2778031"/>
                      <a:ext cx="358373" cy="385509"/>
                    </a:xfrm>
                    <a:prstGeom prst="line">
                      <a:avLst/>
                    </a:prstGeom>
                    <a:ln w="50800">
                      <a:solidFill>
                        <a:srgbClr val="F9965B"/>
                      </a:solidFill>
                      <a:headEnd type="none" w="sm" len="sm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0" name="Straight Connector 419"/>
                    <p:cNvCxnSpPr>
                      <a:stCxn id="429" idx="2"/>
                      <a:endCxn id="426" idx="6"/>
                    </p:cNvCxnSpPr>
                    <p:nvPr/>
                  </p:nvCxnSpPr>
                  <p:spPr>
                    <a:xfrm flipH="1">
                      <a:off x="2783691" y="3195869"/>
                      <a:ext cx="359402" cy="5427"/>
                    </a:xfrm>
                    <a:prstGeom prst="line">
                      <a:avLst/>
                    </a:prstGeom>
                    <a:ln w="50800">
                      <a:solidFill>
                        <a:srgbClr val="F9965B"/>
                      </a:solidFill>
                      <a:headEnd type="none" w="sm" len="sm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1" name="Straight Connector 420"/>
                    <p:cNvCxnSpPr>
                      <a:endCxn id="425" idx="6"/>
                    </p:cNvCxnSpPr>
                    <p:nvPr/>
                  </p:nvCxnSpPr>
                  <p:spPr>
                    <a:xfrm flipH="1" flipV="1">
                      <a:off x="2297147" y="3037141"/>
                      <a:ext cx="421437" cy="168541"/>
                    </a:xfrm>
                    <a:prstGeom prst="line">
                      <a:avLst/>
                    </a:prstGeom>
                    <a:ln w="50800">
                      <a:solidFill>
                        <a:srgbClr val="F9965B"/>
                      </a:solidFill>
                      <a:headEnd type="none" w="sm" len="sm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3" name="Straight Connector 422"/>
                    <p:cNvCxnSpPr>
                      <a:stCxn id="425" idx="2"/>
                      <a:endCxn id="428" idx="7"/>
                    </p:cNvCxnSpPr>
                    <p:nvPr/>
                  </p:nvCxnSpPr>
                  <p:spPr>
                    <a:xfrm flipH="1">
                      <a:off x="1805866" y="3037141"/>
                      <a:ext cx="399841" cy="73985"/>
                    </a:xfrm>
                    <a:prstGeom prst="line">
                      <a:avLst/>
                    </a:prstGeom>
                    <a:ln w="50800">
                      <a:solidFill>
                        <a:srgbClr val="F9965B"/>
                      </a:solidFill>
                      <a:headEnd type="none" w="sm" len="sm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25" name="Oval 424"/>
                    <p:cNvSpPr>
                      <a:spLocks noChangeAspect="1"/>
                    </p:cNvSpPr>
                    <p:nvPr/>
                  </p:nvSpPr>
                  <p:spPr>
                    <a:xfrm>
                      <a:off x="2205707" y="2991421"/>
                      <a:ext cx="91440" cy="91440"/>
                    </a:xfrm>
                    <a:prstGeom prst="ellipse">
                      <a:avLst/>
                    </a:prstGeom>
                    <a:solidFill>
                      <a:srgbClr val="FFFBD6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26" name="Oval 425"/>
                    <p:cNvSpPr>
                      <a:spLocks noChangeAspect="1"/>
                    </p:cNvSpPr>
                    <p:nvPr/>
                  </p:nvSpPr>
                  <p:spPr>
                    <a:xfrm rot="21079995">
                      <a:off x="2692774" y="3162464"/>
                      <a:ext cx="91440" cy="91440"/>
                    </a:xfrm>
                    <a:prstGeom prst="ellipse">
                      <a:avLst/>
                    </a:prstGeom>
                    <a:solidFill>
                      <a:srgbClr val="FFFBD6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27" name="Oval 426"/>
                    <p:cNvSpPr>
                      <a:spLocks noChangeAspect="1"/>
                    </p:cNvSpPr>
                    <p:nvPr/>
                  </p:nvSpPr>
                  <p:spPr>
                    <a:xfrm>
                      <a:off x="3566123" y="2699983"/>
                      <a:ext cx="91440" cy="91440"/>
                    </a:xfrm>
                    <a:prstGeom prst="ellipse">
                      <a:avLst/>
                    </a:prstGeom>
                    <a:solidFill>
                      <a:srgbClr val="FFFBD6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28" name="Oval 427"/>
                    <p:cNvSpPr>
                      <a:spLocks noChangeAspect="1"/>
                    </p:cNvSpPr>
                    <p:nvPr/>
                  </p:nvSpPr>
                  <p:spPr>
                    <a:xfrm rot="1330224">
                      <a:off x="1718009" y="3083145"/>
                      <a:ext cx="91440" cy="91440"/>
                    </a:xfrm>
                    <a:prstGeom prst="ellipse">
                      <a:avLst/>
                    </a:prstGeom>
                    <a:solidFill>
                      <a:srgbClr val="FFFBD6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29" name="Oval 428"/>
                    <p:cNvSpPr>
                      <a:spLocks noChangeAspect="1"/>
                    </p:cNvSpPr>
                    <p:nvPr/>
                  </p:nvSpPr>
                  <p:spPr>
                    <a:xfrm>
                      <a:off x="3143093" y="3150148"/>
                      <a:ext cx="91440" cy="91440"/>
                    </a:xfrm>
                    <a:prstGeom prst="ellipse">
                      <a:avLst/>
                    </a:prstGeom>
                    <a:solidFill>
                      <a:srgbClr val="FFFBD6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cxnSp>
                  <p:nvCxnSpPr>
                    <p:cNvPr id="430" name="Straight Connector 429"/>
                    <p:cNvCxnSpPr>
                      <a:endCxn id="431" idx="7"/>
                    </p:cNvCxnSpPr>
                    <p:nvPr/>
                  </p:nvCxnSpPr>
                  <p:spPr>
                    <a:xfrm flipH="1">
                      <a:off x="4075581" y="2080096"/>
                      <a:ext cx="820335" cy="649739"/>
                    </a:xfrm>
                    <a:prstGeom prst="line">
                      <a:avLst/>
                    </a:prstGeom>
                    <a:ln w="50800">
                      <a:solidFill>
                        <a:srgbClr val="F9965B"/>
                      </a:solidFill>
                      <a:headEnd type="none" w="sm" len="sm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31" name="Oval 430"/>
                    <p:cNvSpPr>
                      <a:spLocks noChangeAspect="1"/>
                    </p:cNvSpPr>
                    <p:nvPr/>
                  </p:nvSpPr>
                  <p:spPr>
                    <a:xfrm>
                      <a:off x="3997532" y="2716444"/>
                      <a:ext cx="91440" cy="91440"/>
                    </a:xfrm>
                    <a:prstGeom prst="ellipse">
                      <a:avLst/>
                    </a:prstGeom>
                    <a:solidFill>
                      <a:srgbClr val="FFFBD6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32" name="Oval 431"/>
                    <p:cNvSpPr>
                      <a:spLocks noChangeAspect="1"/>
                    </p:cNvSpPr>
                    <p:nvPr/>
                  </p:nvSpPr>
                  <p:spPr>
                    <a:xfrm rot="19727918">
                      <a:off x="4212086" y="2298303"/>
                      <a:ext cx="91440" cy="91440"/>
                    </a:xfrm>
                    <a:prstGeom prst="ellipse">
                      <a:avLst/>
                    </a:prstGeom>
                    <a:solidFill>
                      <a:srgbClr val="FFFBD6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sp>
                <p:nvSpPr>
                  <p:cNvPr id="478" name="Oval 477"/>
                  <p:cNvSpPr>
                    <a:spLocks noChangeAspect="1"/>
                  </p:cNvSpPr>
                  <p:nvPr/>
                </p:nvSpPr>
                <p:spPr>
                  <a:xfrm>
                    <a:off x="1327717" y="2409030"/>
                    <a:ext cx="82833" cy="82833"/>
                  </a:xfrm>
                  <a:prstGeom prst="ellipse">
                    <a:avLst/>
                  </a:prstGeom>
                  <a:solidFill>
                    <a:srgbClr val="FFFBD6"/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cxnSp>
              <p:nvCxnSpPr>
                <p:cNvPr id="433" name="Straight Connector 432"/>
                <p:cNvCxnSpPr>
                  <a:endCxn id="435" idx="3"/>
                </p:cNvCxnSpPr>
                <p:nvPr/>
              </p:nvCxnSpPr>
              <p:spPr>
                <a:xfrm>
                  <a:off x="1178750" y="2031969"/>
                  <a:ext cx="328577" cy="3290"/>
                </a:xfrm>
                <a:prstGeom prst="line">
                  <a:avLst/>
                </a:prstGeom>
                <a:ln w="50800">
                  <a:solidFill>
                    <a:srgbClr val="F9965B"/>
                  </a:solidFill>
                  <a:headEnd type="none" w="sm" len="sm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5" name="Oval 434"/>
                <p:cNvSpPr>
                  <a:spLocks noChangeAspect="1"/>
                </p:cNvSpPr>
                <p:nvPr/>
              </p:nvSpPr>
              <p:spPr>
                <a:xfrm rot="2253452">
                  <a:off x="1506978" y="1988478"/>
                  <a:ext cx="82833" cy="82833"/>
                </a:xfrm>
                <a:prstGeom prst="ellipse">
                  <a:avLst/>
                </a:prstGeom>
                <a:solidFill>
                  <a:srgbClr val="FFFBD6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6" name="Oval 435"/>
                <p:cNvSpPr>
                  <a:spLocks noChangeAspect="1"/>
                </p:cNvSpPr>
                <p:nvPr/>
              </p:nvSpPr>
              <p:spPr>
                <a:xfrm rot="2253452">
                  <a:off x="1118289" y="1988479"/>
                  <a:ext cx="82833" cy="82833"/>
                </a:xfrm>
                <a:prstGeom prst="ellipse">
                  <a:avLst/>
                </a:prstGeom>
                <a:solidFill>
                  <a:srgbClr val="FFFBD6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437" name="Straight Connector 436"/>
                <p:cNvCxnSpPr>
                  <a:stCxn id="436" idx="5"/>
                </p:cNvCxnSpPr>
                <p:nvPr/>
              </p:nvCxnSpPr>
              <p:spPr>
                <a:xfrm>
                  <a:off x="1165070" y="2070963"/>
                  <a:ext cx="66519" cy="554729"/>
                </a:xfrm>
                <a:prstGeom prst="line">
                  <a:avLst/>
                </a:prstGeom>
                <a:ln w="50800">
                  <a:solidFill>
                    <a:srgbClr val="F9965B"/>
                  </a:solidFill>
                  <a:headEnd type="none" w="sm" len="sm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9" name="Straight Connector 438"/>
                <p:cNvCxnSpPr>
                  <a:endCxn id="441" idx="4"/>
                </p:cNvCxnSpPr>
                <p:nvPr/>
              </p:nvCxnSpPr>
              <p:spPr>
                <a:xfrm flipH="1" flipV="1">
                  <a:off x="1263260" y="2692063"/>
                  <a:ext cx="528184" cy="355711"/>
                </a:xfrm>
                <a:prstGeom prst="line">
                  <a:avLst/>
                </a:prstGeom>
                <a:ln w="50800">
                  <a:solidFill>
                    <a:srgbClr val="F9965B"/>
                  </a:solidFill>
                  <a:headEnd type="none" w="sm" len="sm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1" name="Oval 440"/>
                <p:cNvSpPr>
                  <a:spLocks noChangeAspect="1"/>
                </p:cNvSpPr>
                <p:nvPr/>
              </p:nvSpPr>
              <p:spPr>
                <a:xfrm rot="18425448">
                  <a:off x="1188806" y="2625669"/>
                  <a:ext cx="82833" cy="82833"/>
                </a:xfrm>
                <a:prstGeom prst="ellipse">
                  <a:avLst/>
                </a:prstGeom>
                <a:solidFill>
                  <a:srgbClr val="FFFBD6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450" name="Straight Connector 449"/>
                <p:cNvCxnSpPr>
                  <a:stCxn id="454" idx="2"/>
                  <a:endCxn id="455" idx="7"/>
                </p:cNvCxnSpPr>
                <p:nvPr/>
              </p:nvCxnSpPr>
              <p:spPr>
                <a:xfrm flipH="1">
                  <a:off x="1839829" y="2612374"/>
                  <a:ext cx="520980" cy="430707"/>
                </a:xfrm>
                <a:prstGeom prst="line">
                  <a:avLst/>
                </a:prstGeom>
                <a:ln w="50800">
                  <a:solidFill>
                    <a:srgbClr val="F9965B"/>
                  </a:solidFill>
                  <a:headEnd type="none" w="sm" len="sm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4" name="Oval 453"/>
                <p:cNvSpPr>
                  <a:spLocks noChangeAspect="1"/>
                </p:cNvSpPr>
                <p:nvPr/>
              </p:nvSpPr>
              <p:spPr>
                <a:xfrm rot="20854859">
                  <a:off x="2359840" y="2562050"/>
                  <a:ext cx="82833" cy="82833"/>
                </a:xfrm>
                <a:prstGeom prst="ellipse">
                  <a:avLst/>
                </a:prstGeom>
                <a:solidFill>
                  <a:srgbClr val="FFFBD6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55" name="Oval 454"/>
                <p:cNvSpPr>
                  <a:spLocks noChangeAspect="1"/>
                </p:cNvSpPr>
                <p:nvPr/>
              </p:nvSpPr>
              <p:spPr>
                <a:xfrm rot="963067">
                  <a:off x="1762171" y="3021711"/>
                  <a:ext cx="82833" cy="82833"/>
                </a:xfrm>
                <a:prstGeom prst="ellipse">
                  <a:avLst/>
                </a:prstGeom>
                <a:solidFill>
                  <a:srgbClr val="FFFBD6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56" name="Group 255"/>
              <p:cNvGrpSpPr>
                <a:grpSpLocks noChangeAspect="1"/>
              </p:cNvGrpSpPr>
              <p:nvPr/>
            </p:nvGrpSpPr>
            <p:grpSpPr>
              <a:xfrm>
                <a:off x="3863494" y="1244490"/>
                <a:ext cx="103767" cy="2278370"/>
                <a:chOff x="914400" y="914400"/>
                <a:chExt cx="124937" cy="2743200"/>
              </a:xfrm>
            </p:grpSpPr>
            <p:sp>
              <p:nvSpPr>
                <p:cNvPr id="272" name="Rectangle 271"/>
                <p:cNvSpPr/>
                <p:nvPr/>
              </p:nvSpPr>
              <p:spPr>
                <a:xfrm>
                  <a:off x="914400" y="9144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Rectangle 272"/>
                <p:cNvSpPr/>
                <p:nvPr/>
              </p:nvSpPr>
              <p:spPr>
                <a:xfrm>
                  <a:off x="914400" y="11430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4" name="Rectangle 273"/>
                <p:cNvSpPr/>
                <p:nvPr/>
              </p:nvSpPr>
              <p:spPr>
                <a:xfrm>
                  <a:off x="914400" y="13716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Rectangle 274"/>
                <p:cNvSpPr/>
                <p:nvPr/>
              </p:nvSpPr>
              <p:spPr>
                <a:xfrm>
                  <a:off x="914400" y="16002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6" name="Rectangle 275"/>
                <p:cNvSpPr/>
                <p:nvPr/>
              </p:nvSpPr>
              <p:spPr>
                <a:xfrm>
                  <a:off x="914400" y="18288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Rectangle 276"/>
                <p:cNvSpPr/>
                <p:nvPr/>
              </p:nvSpPr>
              <p:spPr>
                <a:xfrm>
                  <a:off x="914400" y="20574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8" name="Rectangle 277"/>
                <p:cNvSpPr/>
                <p:nvPr/>
              </p:nvSpPr>
              <p:spPr>
                <a:xfrm>
                  <a:off x="914400" y="22860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Rectangle 278"/>
                <p:cNvSpPr/>
                <p:nvPr/>
              </p:nvSpPr>
              <p:spPr>
                <a:xfrm>
                  <a:off x="914400" y="25146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0" name="Rectangle 279"/>
                <p:cNvSpPr/>
                <p:nvPr/>
              </p:nvSpPr>
              <p:spPr>
                <a:xfrm>
                  <a:off x="914400" y="27432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Rectangle 280"/>
                <p:cNvSpPr/>
                <p:nvPr/>
              </p:nvSpPr>
              <p:spPr>
                <a:xfrm>
                  <a:off x="914400" y="29718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2" name="Rectangle 281"/>
                <p:cNvSpPr/>
                <p:nvPr/>
              </p:nvSpPr>
              <p:spPr>
                <a:xfrm>
                  <a:off x="914400" y="32004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Rectangle 282"/>
                <p:cNvSpPr/>
                <p:nvPr/>
              </p:nvSpPr>
              <p:spPr>
                <a:xfrm>
                  <a:off x="914400" y="34290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13" name="Rectangle 312"/>
              <p:cNvSpPr/>
              <p:nvPr/>
            </p:nvSpPr>
            <p:spPr>
              <a:xfrm>
                <a:off x="3863494" y="2193328"/>
                <a:ext cx="103767" cy="189864"/>
              </a:xfrm>
              <a:prstGeom prst="rect">
                <a:avLst/>
              </a:prstGeom>
              <a:solidFill>
                <a:srgbClr val="595959"/>
              </a:solidFill>
              <a:ln w="31750">
                <a:solidFill>
                  <a:srgbClr val="FFFF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8" name="Group 257"/>
              <p:cNvGrpSpPr>
                <a:grpSpLocks noChangeAspect="1"/>
              </p:cNvGrpSpPr>
              <p:nvPr/>
            </p:nvGrpSpPr>
            <p:grpSpPr>
              <a:xfrm>
                <a:off x="309662" y="1244490"/>
                <a:ext cx="103767" cy="2278370"/>
                <a:chOff x="914400" y="914400"/>
                <a:chExt cx="124937" cy="2743200"/>
              </a:xfrm>
            </p:grpSpPr>
            <p:sp>
              <p:nvSpPr>
                <p:cNvPr id="260" name="Rectangle 259"/>
                <p:cNvSpPr/>
                <p:nvPr/>
              </p:nvSpPr>
              <p:spPr>
                <a:xfrm>
                  <a:off x="914400" y="9144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Rectangle 260"/>
                <p:cNvSpPr/>
                <p:nvPr/>
              </p:nvSpPr>
              <p:spPr>
                <a:xfrm>
                  <a:off x="914400" y="11430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2" name="Rectangle 261"/>
                <p:cNvSpPr/>
                <p:nvPr/>
              </p:nvSpPr>
              <p:spPr>
                <a:xfrm>
                  <a:off x="914400" y="13716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Rectangle 262"/>
                <p:cNvSpPr/>
                <p:nvPr/>
              </p:nvSpPr>
              <p:spPr>
                <a:xfrm>
                  <a:off x="914400" y="16002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4" name="Rectangle 263"/>
                <p:cNvSpPr/>
                <p:nvPr/>
              </p:nvSpPr>
              <p:spPr>
                <a:xfrm>
                  <a:off x="914400" y="18288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5" name="Rectangle 264"/>
                <p:cNvSpPr/>
                <p:nvPr/>
              </p:nvSpPr>
              <p:spPr>
                <a:xfrm>
                  <a:off x="914400" y="20574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6" name="Rectangle 265"/>
                <p:cNvSpPr/>
                <p:nvPr/>
              </p:nvSpPr>
              <p:spPr>
                <a:xfrm>
                  <a:off x="914400" y="22860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7" name="Rectangle 266"/>
                <p:cNvSpPr/>
                <p:nvPr/>
              </p:nvSpPr>
              <p:spPr>
                <a:xfrm>
                  <a:off x="914400" y="25146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8" name="Rectangle 267"/>
                <p:cNvSpPr/>
                <p:nvPr/>
              </p:nvSpPr>
              <p:spPr>
                <a:xfrm>
                  <a:off x="914400" y="27432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9" name="Rectangle 268"/>
                <p:cNvSpPr/>
                <p:nvPr/>
              </p:nvSpPr>
              <p:spPr>
                <a:xfrm>
                  <a:off x="914400" y="29718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0" name="Rectangle 269"/>
                <p:cNvSpPr/>
                <p:nvPr/>
              </p:nvSpPr>
              <p:spPr>
                <a:xfrm>
                  <a:off x="914400" y="32004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1" name="Rectangle 270"/>
                <p:cNvSpPr/>
                <p:nvPr/>
              </p:nvSpPr>
              <p:spPr>
                <a:xfrm>
                  <a:off x="914400" y="34290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09" name="Group 208"/>
          <p:cNvGrpSpPr/>
          <p:nvPr/>
        </p:nvGrpSpPr>
        <p:grpSpPr>
          <a:xfrm>
            <a:off x="117674" y="4002675"/>
            <a:ext cx="4041576" cy="2850788"/>
            <a:chOff x="117674" y="4002675"/>
            <a:chExt cx="4041576" cy="2850788"/>
          </a:xfrm>
        </p:grpSpPr>
        <p:sp>
          <p:nvSpPr>
            <p:cNvPr id="1094" name="Rectangle 1093"/>
            <p:cNvSpPr/>
            <p:nvPr/>
          </p:nvSpPr>
          <p:spPr>
            <a:xfrm>
              <a:off x="117674" y="6391798"/>
              <a:ext cx="404157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transient imaging</a:t>
              </a:r>
              <a:endParaRPr lang="en-US" sz="2400" dirty="0"/>
            </a:p>
          </p:txBody>
        </p:sp>
        <p:grpSp>
          <p:nvGrpSpPr>
            <p:cNvPr id="206" name="Group 205"/>
            <p:cNvGrpSpPr/>
            <p:nvPr/>
          </p:nvGrpSpPr>
          <p:grpSpPr>
            <a:xfrm>
              <a:off x="412091" y="4002675"/>
              <a:ext cx="3553832" cy="2485495"/>
              <a:chOff x="412091" y="4002675"/>
              <a:chExt cx="3553832" cy="2485495"/>
            </a:xfrm>
          </p:grpSpPr>
          <p:sp>
            <p:nvSpPr>
              <p:cNvPr id="1102" name="Cloud 1101"/>
              <p:cNvSpPr/>
              <p:nvPr/>
            </p:nvSpPr>
            <p:spPr>
              <a:xfrm>
                <a:off x="559828" y="4002675"/>
                <a:ext cx="3131975" cy="2485495"/>
              </a:xfrm>
              <a:prstGeom prst="cloud">
                <a:avLst/>
              </a:prstGeom>
              <a:solidFill>
                <a:srgbClr val="E0E4E7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46" name="Straight Connector 1245"/>
              <p:cNvCxnSpPr/>
              <p:nvPr/>
            </p:nvCxnSpPr>
            <p:spPr>
              <a:xfrm>
                <a:off x="412091" y="4196887"/>
                <a:ext cx="1238647" cy="0"/>
              </a:xfrm>
              <a:prstGeom prst="line">
                <a:avLst/>
              </a:prstGeom>
              <a:ln w="50800">
                <a:solidFill>
                  <a:srgbClr val="984807"/>
                </a:solidFill>
                <a:tailEnd type="non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7" name="Straight Connector 1246"/>
              <p:cNvCxnSpPr/>
              <p:nvPr/>
            </p:nvCxnSpPr>
            <p:spPr>
              <a:xfrm>
                <a:off x="412091" y="4576614"/>
                <a:ext cx="468215" cy="0"/>
              </a:xfrm>
              <a:prstGeom prst="line">
                <a:avLst/>
              </a:prstGeom>
              <a:ln w="50800">
                <a:solidFill>
                  <a:srgbClr val="F9965B">
                    <a:alpha val="25000"/>
                  </a:srgbClr>
                </a:solidFill>
                <a:tailEnd type="non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8" name="Straight Connector 1247"/>
              <p:cNvCxnSpPr/>
              <p:nvPr/>
            </p:nvCxnSpPr>
            <p:spPr>
              <a:xfrm flipH="1">
                <a:off x="412091" y="5336071"/>
                <a:ext cx="194816" cy="0"/>
              </a:xfrm>
              <a:prstGeom prst="line">
                <a:avLst/>
              </a:prstGeom>
              <a:ln w="50800">
                <a:solidFill>
                  <a:schemeClr val="accent6">
                    <a:lumMod val="60000"/>
                    <a:lumOff val="40000"/>
                  </a:schemeClr>
                </a:solidFill>
                <a:tailEnd type="non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9" name="Straight Connector 1248"/>
              <p:cNvCxnSpPr/>
              <p:nvPr/>
            </p:nvCxnSpPr>
            <p:spPr>
              <a:xfrm>
                <a:off x="412091" y="5715800"/>
                <a:ext cx="212840" cy="0"/>
              </a:xfrm>
              <a:prstGeom prst="line">
                <a:avLst/>
              </a:prstGeom>
              <a:ln w="50800">
                <a:solidFill>
                  <a:srgbClr val="F9965B">
                    <a:alpha val="25000"/>
                  </a:srgbClr>
                </a:solidFill>
                <a:tailEnd type="non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0" name="Straight Connector 1249"/>
              <p:cNvCxnSpPr/>
              <p:nvPr/>
            </p:nvCxnSpPr>
            <p:spPr>
              <a:xfrm>
                <a:off x="412091" y="6095529"/>
                <a:ext cx="612833" cy="0"/>
              </a:xfrm>
              <a:prstGeom prst="line">
                <a:avLst/>
              </a:prstGeom>
              <a:ln w="50800">
                <a:solidFill>
                  <a:srgbClr val="F9965B">
                    <a:alpha val="25000"/>
                  </a:srgbClr>
                </a:solidFill>
                <a:tailEnd type="non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1" name="Straight Connector 1180"/>
              <p:cNvCxnSpPr>
                <a:endCxn id="1197" idx="6"/>
              </p:cNvCxnSpPr>
              <p:nvPr/>
            </p:nvCxnSpPr>
            <p:spPr>
              <a:xfrm flipH="1" flipV="1">
                <a:off x="1702973" y="4190380"/>
                <a:ext cx="645559" cy="122910"/>
              </a:xfrm>
              <a:prstGeom prst="line">
                <a:avLst/>
              </a:prstGeom>
              <a:ln w="50800">
                <a:solidFill>
                  <a:srgbClr val="984807"/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3" name="Straight Connector 1182"/>
              <p:cNvCxnSpPr/>
              <p:nvPr/>
            </p:nvCxnSpPr>
            <p:spPr>
              <a:xfrm flipV="1">
                <a:off x="1568259" y="4794319"/>
                <a:ext cx="482678" cy="86454"/>
              </a:xfrm>
              <a:prstGeom prst="line">
                <a:avLst/>
              </a:prstGeom>
              <a:ln w="50800">
                <a:solidFill>
                  <a:srgbClr val="984807"/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7" name="Straight Connector 1186"/>
              <p:cNvCxnSpPr/>
              <p:nvPr/>
            </p:nvCxnSpPr>
            <p:spPr>
              <a:xfrm flipH="1" flipV="1">
                <a:off x="2750036" y="4253016"/>
                <a:ext cx="501185" cy="310795"/>
              </a:xfrm>
              <a:prstGeom prst="line">
                <a:avLst/>
              </a:prstGeom>
              <a:ln w="50800">
                <a:solidFill>
                  <a:srgbClr val="F9965B">
                    <a:alpha val="25000"/>
                  </a:srgbClr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1" name="Straight Connector 1190"/>
              <p:cNvCxnSpPr/>
              <p:nvPr/>
            </p:nvCxnSpPr>
            <p:spPr>
              <a:xfrm flipH="1">
                <a:off x="2587271" y="4280913"/>
                <a:ext cx="133804" cy="289760"/>
              </a:xfrm>
              <a:prstGeom prst="line">
                <a:avLst/>
              </a:prstGeom>
              <a:ln w="50800">
                <a:solidFill>
                  <a:srgbClr val="F9965B">
                    <a:alpha val="25000"/>
                  </a:srgbClr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3" name="Straight Connector 1192"/>
              <p:cNvCxnSpPr/>
              <p:nvPr/>
            </p:nvCxnSpPr>
            <p:spPr>
              <a:xfrm flipH="1" flipV="1">
                <a:off x="2034890" y="4542366"/>
                <a:ext cx="545744" cy="32263"/>
              </a:xfrm>
              <a:prstGeom prst="line">
                <a:avLst/>
              </a:prstGeom>
              <a:ln w="50800">
                <a:solidFill>
                  <a:srgbClr val="F9965B">
                    <a:alpha val="25000"/>
                  </a:srgbClr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4" name="Straight Connector 1193"/>
              <p:cNvCxnSpPr/>
              <p:nvPr/>
            </p:nvCxnSpPr>
            <p:spPr>
              <a:xfrm flipH="1">
                <a:off x="1627757" y="4557584"/>
                <a:ext cx="362198" cy="159139"/>
              </a:xfrm>
              <a:prstGeom prst="line">
                <a:avLst/>
              </a:prstGeom>
              <a:ln w="50800">
                <a:solidFill>
                  <a:srgbClr val="F9965B">
                    <a:alpha val="25000"/>
                  </a:srgbClr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5" name="Straight Connector 1194"/>
              <p:cNvCxnSpPr/>
              <p:nvPr/>
            </p:nvCxnSpPr>
            <p:spPr>
              <a:xfrm flipH="1" flipV="1">
                <a:off x="1420066" y="4407839"/>
                <a:ext cx="195549" cy="289450"/>
              </a:xfrm>
              <a:prstGeom prst="line">
                <a:avLst/>
              </a:prstGeom>
              <a:ln w="50800">
                <a:solidFill>
                  <a:srgbClr val="F9965B">
                    <a:alpha val="25000"/>
                  </a:srgbClr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6" name="Straight Connector 1195"/>
              <p:cNvCxnSpPr>
                <a:stCxn id="1201" idx="6"/>
              </p:cNvCxnSpPr>
              <p:nvPr/>
            </p:nvCxnSpPr>
            <p:spPr>
              <a:xfrm flipH="1">
                <a:off x="890246" y="4410062"/>
                <a:ext cx="559705" cy="159208"/>
              </a:xfrm>
              <a:prstGeom prst="line">
                <a:avLst/>
              </a:prstGeom>
              <a:ln w="50800">
                <a:solidFill>
                  <a:srgbClr val="F9965B">
                    <a:alpha val="25000"/>
                  </a:srgbClr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7" name="Oval 1196"/>
              <p:cNvSpPr>
                <a:spLocks noChangeAspect="1"/>
              </p:cNvSpPr>
              <p:nvPr/>
            </p:nvSpPr>
            <p:spPr>
              <a:xfrm>
                <a:off x="1620140" y="4148963"/>
                <a:ext cx="82833" cy="82833"/>
              </a:xfrm>
              <a:prstGeom prst="ellipse">
                <a:avLst/>
              </a:prstGeom>
              <a:solidFill>
                <a:srgbClr val="FFFBD6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01" name="Oval 1200"/>
              <p:cNvSpPr>
                <a:spLocks noChangeAspect="1"/>
              </p:cNvSpPr>
              <p:nvPr/>
            </p:nvSpPr>
            <p:spPr>
              <a:xfrm>
                <a:off x="1367118" y="4368645"/>
                <a:ext cx="82833" cy="82833"/>
              </a:xfrm>
              <a:prstGeom prst="ellipse">
                <a:avLst/>
              </a:prstGeom>
              <a:solidFill>
                <a:srgbClr val="E8EAE3"/>
              </a:solidFill>
              <a:ln w="9525">
                <a:solidFill>
                  <a:srgbClr val="A8AB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02" name="Oval 1201"/>
              <p:cNvSpPr>
                <a:spLocks noChangeAspect="1"/>
              </p:cNvSpPr>
              <p:nvPr/>
            </p:nvSpPr>
            <p:spPr>
              <a:xfrm>
                <a:off x="1586340" y="4675674"/>
                <a:ext cx="82833" cy="82833"/>
              </a:xfrm>
              <a:prstGeom prst="ellipse">
                <a:avLst/>
              </a:prstGeom>
              <a:solidFill>
                <a:srgbClr val="E8EAE3"/>
              </a:solidFill>
              <a:ln w="9525">
                <a:solidFill>
                  <a:srgbClr val="A8AB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03" name="Oval 1202"/>
              <p:cNvSpPr>
                <a:spLocks noChangeAspect="1"/>
              </p:cNvSpPr>
              <p:nvPr/>
            </p:nvSpPr>
            <p:spPr>
              <a:xfrm>
                <a:off x="1975269" y="4507155"/>
                <a:ext cx="82833" cy="82833"/>
              </a:xfrm>
              <a:prstGeom prst="ellipse">
                <a:avLst/>
              </a:prstGeom>
              <a:solidFill>
                <a:srgbClr val="E8EAE3"/>
              </a:solidFill>
              <a:ln w="9525">
                <a:solidFill>
                  <a:srgbClr val="A8AB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04" name="Oval 1203"/>
              <p:cNvSpPr>
                <a:spLocks noChangeAspect="1"/>
              </p:cNvSpPr>
              <p:nvPr/>
            </p:nvSpPr>
            <p:spPr>
              <a:xfrm>
                <a:off x="2698944" y="4219188"/>
                <a:ext cx="82833" cy="82833"/>
              </a:xfrm>
              <a:prstGeom prst="ellipse">
                <a:avLst/>
              </a:prstGeom>
              <a:solidFill>
                <a:srgbClr val="E8EAE3"/>
              </a:solidFill>
              <a:ln w="9525">
                <a:solidFill>
                  <a:srgbClr val="A8AB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06" name="Oval 1205"/>
              <p:cNvSpPr>
                <a:spLocks noChangeAspect="1"/>
              </p:cNvSpPr>
              <p:nvPr/>
            </p:nvSpPr>
            <p:spPr>
              <a:xfrm>
                <a:off x="838370" y="4531770"/>
                <a:ext cx="82833" cy="82833"/>
              </a:xfrm>
              <a:prstGeom prst="ellipse">
                <a:avLst/>
              </a:prstGeom>
              <a:solidFill>
                <a:srgbClr val="E8EAE3"/>
              </a:solidFill>
              <a:ln w="9525">
                <a:solidFill>
                  <a:srgbClr val="A8AB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07" name="Oval 1206"/>
              <p:cNvSpPr>
                <a:spLocks noChangeAspect="1"/>
              </p:cNvSpPr>
              <p:nvPr/>
            </p:nvSpPr>
            <p:spPr>
              <a:xfrm>
                <a:off x="2534312" y="4533212"/>
                <a:ext cx="82833" cy="82833"/>
              </a:xfrm>
              <a:prstGeom prst="ellipse">
                <a:avLst/>
              </a:prstGeom>
              <a:solidFill>
                <a:srgbClr val="E8EAE3"/>
              </a:solidFill>
              <a:ln w="9525">
                <a:solidFill>
                  <a:srgbClr val="A8AB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209" name="Straight Connector 1208"/>
              <p:cNvCxnSpPr/>
              <p:nvPr/>
            </p:nvCxnSpPr>
            <p:spPr>
              <a:xfrm flipH="1" flipV="1">
                <a:off x="3255545" y="4556225"/>
                <a:ext cx="606611" cy="589500"/>
              </a:xfrm>
              <a:prstGeom prst="line">
                <a:avLst/>
              </a:prstGeom>
              <a:ln w="50800">
                <a:solidFill>
                  <a:srgbClr val="F9965B">
                    <a:alpha val="25000"/>
                  </a:srgbClr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0" name="Oval 1209"/>
              <p:cNvSpPr>
                <a:spLocks noChangeAspect="1"/>
              </p:cNvSpPr>
              <p:nvPr/>
            </p:nvSpPr>
            <p:spPr>
              <a:xfrm>
                <a:off x="3213137" y="4522120"/>
                <a:ext cx="82833" cy="82833"/>
              </a:xfrm>
              <a:prstGeom prst="ellipse">
                <a:avLst/>
              </a:prstGeom>
              <a:solidFill>
                <a:srgbClr val="E8EAE3"/>
              </a:solidFill>
              <a:ln w="9525">
                <a:solidFill>
                  <a:srgbClr val="A8AB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211" name="Straight Connector 1210"/>
              <p:cNvCxnSpPr>
                <a:endCxn id="1217" idx="7"/>
              </p:cNvCxnSpPr>
              <p:nvPr/>
            </p:nvCxnSpPr>
            <p:spPr>
              <a:xfrm flipH="1">
                <a:off x="2222899" y="4851431"/>
                <a:ext cx="480922" cy="287402"/>
              </a:xfrm>
              <a:prstGeom prst="line">
                <a:avLst/>
              </a:prstGeom>
              <a:ln w="50800">
                <a:solidFill>
                  <a:schemeClr val="accent6">
                    <a:lumMod val="60000"/>
                    <a:lumOff val="40000"/>
                  </a:schemeClr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2" name="Straight Connector 1211"/>
              <p:cNvCxnSpPr>
                <a:endCxn id="1220" idx="6"/>
              </p:cNvCxnSpPr>
              <p:nvPr/>
            </p:nvCxnSpPr>
            <p:spPr>
              <a:xfrm flipH="1" flipV="1">
                <a:off x="1847291" y="5104911"/>
                <a:ext cx="326510" cy="52906"/>
              </a:xfrm>
              <a:prstGeom prst="line">
                <a:avLst/>
              </a:prstGeom>
              <a:ln w="50800">
                <a:solidFill>
                  <a:schemeClr val="accent6">
                    <a:lumMod val="60000"/>
                    <a:lumOff val="40000"/>
                  </a:schemeClr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3" name="Straight Connector 1212"/>
              <p:cNvCxnSpPr>
                <a:stCxn id="1220" idx="2"/>
              </p:cNvCxnSpPr>
              <p:nvPr/>
            </p:nvCxnSpPr>
            <p:spPr>
              <a:xfrm flipH="1">
                <a:off x="1380310" y="5123923"/>
                <a:ext cx="386360" cy="173201"/>
              </a:xfrm>
              <a:prstGeom prst="line">
                <a:avLst/>
              </a:prstGeom>
              <a:ln w="50800">
                <a:solidFill>
                  <a:schemeClr val="accent6">
                    <a:lumMod val="60000"/>
                    <a:lumOff val="40000"/>
                  </a:schemeClr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5" name="Straight Connector 1214"/>
              <p:cNvCxnSpPr>
                <a:endCxn id="1219" idx="6"/>
              </p:cNvCxnSpPr>
              <p:nvPr/>
            </p:nvCxnSpPr>
            <p:spPr>
              <a:xfrm flipH="1" flipV="1">
                <a:off x="643020" y="5343303"/>
                <a:ext cx="381904" cy="13557"/>
              </a:xfrm>
              <a:prstGeom prst="line">
                <a:avLst/>
              </a:prstGeom>
              <a:ln w="50800">
                <a:solidFill>
                  <a:schemeClr val="accent6">
                    <a:lumMod val="60000"/>
                    <a:lumOff val="40000"/>
                  </a:schemeClr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7" name="Oval 1216"/>
              <p:cNvSpPr>
                <a:spLocks noChangeAspect="1"/>
              </p:cNvSpPr>
              <p:nvPr/>
            </p:nvSpPr>
            <p:spPr>
              <a:xfrm>
                <a:off x="2152197" y="5126703"/>
                <a:ext cx="82833" cy="82833"/>
              </a:xfrm>
              <a:prstGeom prst="ellipse">
                <a:avLst/>
              </a:prstGeom>
              <a:solidFill>
                <a:srgbClr val="FFFBD6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19" name="Oval 1218"/>
              <p:cNvSpPr>
                <a:spLocks noChangeAspect="1"/>
              </p:cNvSpPr>
              <p:nvPr/>
            </p:nvSpPr>
            <p:spPr>
              <a:xfrm>
                <a:off x="560187" y="5301886"/>
                <a:ext cx="82833" cy="82833"/>
              </a:xfrm>
              <a:prstGeom prst="ellipse">
                <a:avLst/>
              </a:prstGeom>
              <a:solidFill>
                <a:srgbClr val="FFFBD6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20" name="Oval 1219"/>
              <p:cNvSpPr>
                <a:spLocks noChangeAspect="1"/>
              </p:cNvSpPr>
              <p:nvPr/>
            </p:nvSpPr>
            <p:spPr>
              <a:xfrm rot="20803843">
                <a:off x="1765564" y="5073000"/>
                <a:ext cx="82833" cy="82833"/>
              </a:xfrm>
              <a:prstGeom prst="ellipse">
                <a:avLst/>
              </a:prstGeom>
              <a:solidFill>
                <a:srgbClr val="FFFBD6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223" name="Straight Connector 1222"/>
              <p:cNvCxnSpPr>
                <a:stCxn id="1232" idx="3"/>
                <a:endCxn id="1229" idx="7"/>
              </p:cNvCxnSpPr>
              <p:nvPr/>
            </p:nvCxnSpPr>
            <p:spPr>
              <a:xfrm flipH="1">
                <a:off x="2246123" y="5302460"/>
                <a:ext cx="562444" cy="607281"/>
              </a:xfrm>
              <a:prstGeom prst="line">
                <a:avLst/>
              </a:prstGeom>
              <a:ln w="50800">
                <a:solidFill>
                  <a:srgbClr val="F9965B">
                    <a:alpha val="25000"/>
                  </a:srgbClr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4" name="Straight Connector 1223"/>
              <p:cNvCxnSpPr>
                <a:stCxn id="1229" idx="1"/>
                <a:endCxn id="1228" idx="4"/>
              </p:cNvCxnSpPr>
              <p:nvPr/>
            </p:nvCxnSpPr>
            <p:spPr>
              <a:xfrm flipH="1" flipV="1">
                <a:off x="1835665" y="5450016"/>
                <a:ext cx="351886" cy="459725"/>
              </a:xfrm>
              <a:prstGeom prst="line">
                <a:avLst/>
              </a:prstGeom>
              <a:ln w="50800">
                <a:solidFill>
                  <a:srgbClr val="F9965B">
                    <a:alpha val="25000"/>
                  </a:srgbClr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5" name="Straight Connector 1224"/>
              <p:cNvCxnSpPr>
                <a:stCxn id="1228" idx="2"/>
                <a:endCxn id="1227" idx="7"/>
              </p:cNvCxnSpPr>
              <p:nvPr/>
            </p:nvCxnSpPr>
            <p:spPr>
              <a:xfrm flipH="1">
                <a:off x="1454301" y="5446209"/>
                <a:ext cx="322916" cy="395819"/>
              </a:xfrm>
              <a:prstGeom prst="line">
                <a:avLst/>
              </a:prstGeom>
              <a:ln w="50800">
                <a:solidFill>
                  <a:srgbClr val="F9965B">
                    <a:alpha val="25000"/>
                  </a:srgbClr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6" name="Straight Connector 1225"/>
              <p:cNvCxnSpPr>
                <a:endCxn id="1230" idx="6"/>
              </p:cNvCxnSpPr>
              <p:nvPr/>
            </p:nvCxnSpPr>
            <p:spPr>
              <a:xfrm flipH="1" flipV="1">
                <a:off x="675535" y="5714797"/>
                <a:ext cx="723076" cy="154400"/>
              </a:xfrm>
              <a:prstGeom prst="line">
                <a:avLst/>
              </a:prstGeom>
              <a:ln w="50800">
                <a:solidFill>
                  <a:srgbClr val="F9965B">
                    <a:alpha val="25000"/>
                  </a:srgbClr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7" name="Oval 1226"/>
              <p:cNvSpPr>
                <a:spLocks noChangeAspect="1"/>
              </p:cNvSpPr>
              <p:nvPr/>
            </p:nvSpPr>
            <p:spPr>
              <a:xfrm>
                <a:off x="1383599" y="5829897"/>
                <a:ext cx="82833" cy="82833"/>
              </a:xfrm>
              <a:prstGeom prst="ellipse">
                <a:avLst/>
              </a:prstGeom>
              <a:solidFill>
                <a:srgbClr val="E8EAE3"/>
              </a:solidFill>
              <a:ln w="9525">
                <a:solidFill>
                  <a:srgbClr val="A8AB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28" name="Oval 1227"/>
              <p:cNvSpPr>
                <a:spLocks noChangeAspect="1"/>
              </p:cNvSpPr>
              <p:nvPr/>
            </p:nvSpPr>
            <p:spPr>
              <a:xfrm rot="19123590">
                <a:off x="1766928" y="5377472"/>
                <a:ext cx="82833" cy="82833"/>
              </a:xfrm>
              <a:prstGeom prst="ellipse">
                <a:avLst/>
              </a:prstGeom>
              <a:solidFill>
                <a:srgbClr val="E8EAE3"/>
              </a:solidFill>
              <a:ln w="9525">
                <a:solidFill>
                  <a:srgbClr val="A8AB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29" name="Oval 1228"/>
              <p:cNvSpPr>
                <a:spLocks noChangeAspect="1"/>
              </p:cNvSpPr>
              <p:nvPr/>
            </p:nvSpPr>
            <p:spPr>
              <a:xfrm>
                <a:off x="2175420" y="5897610"/>
                <a:ext cx="82833" cy="82833"/>
              </a:xfrm>
              <a:prstGeom prst="ellipse">
                <a:avLst/>
              </a:prstGeom>
              <a:solidFill>
                <a:srgbClr val="E8EAE3"/>
              </a:solidFill>
              <a:ln w="9525">
                <a:solidFill>
                  <a:srgbClr val="A8AB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30" name="Oval 1229"/>
              <p:cNvSpPr>
                <a:spLocks noChangeAspect="1"/>
              </p:cNvSpPr>
              <p:nvPr/>
            </p:nvSpPr>
            <p:spPr>
              <a:xfrm>
                <a:off x="592702" y="5673380"/>
                <a:ext cx="82833" cy="82833"/>
              </a:xfrm>
              <a:prstGeom prst="ellipse">
                <a:avLst/>
              </a:prstGeom>
              <a:solidFill>
                <a:srgbClr val="E8EAE3"/>
              </a:solidFill>
              <a:ln w="9525">
                <a:solidFill>
                  <a:srgbClr val="A8AB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231" name="Straight Connector 1230"/>
              <p:cNvCxnSpPr/>
              <p:nvPr/>
            </p:nvCxnSpPr>
            <p:spPr>
              <a:xfrm flipH="1">
                <a:off x="2826278" y="5145724"/>
                <a:ext cx="1035878" cy="126333"/>
              </a:xfrm>
              <a:prstGeom prst="line">
                <a:avLst/>
              </a:prstGeom>
              <a:ln w="50800">
                <a:solidFill>
                  <a:srgbClr val="F9965B">
                    <a:alpha val="25000"/>
                  </a:srgbClr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2" name="Oval 1231"/>
              <p:cNvSpPr>
                <a:spLocks noChangeAspect="1"/>
              </p:cNvSpPr>
              <p:nvPr/>
            </p:nvSpPr>
            <p:spPr>
              <a:xfrm>
                <a:off x="2796436" y="5231757"/>
                <a:ext cx="82833" cy="82833"/>
              </a:xfrm>
              <a:prstGeom prst="ellipse">
                <a:avLst/>
              </a:prstGeom>
              <a:solidFill>
                <a:srgbClr val="E8EAE3"/>
              </a:solidFill>
              <a:ln w="9525">
                <a:solidFill>
                  <a:srgbClr val="A8AB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233" name="Straight Connector 1232"/>
              <p:cNvCxnSpPr>
                <a:stCxn id="1244" idx="2"/>
                <a:endCxn id="1240" idx="6"/>
              </p:cNvCxnSpPr>
              <p:nvPr/>
            </p:nvCxnSpPr>
            <p:spPr>
              <a:xfrm flipH="1" flipV="1">
                <a:off x="2740360" y="5748682"/>
                <a:ext cx="307971" cy="14912"/>
              </a:xfrm>
              <a:prstGeom prst="line">
                <a:avLst/>
              </a:prstGeom>
              <a:ln w="50800">
                <a:solidFill>
                  <a:srgbClr val="F9965B">
                    <a:alpha val="25000"/>
                  </a:srgbClr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4" name="Straight Connector 1233"/>
              <p:cNvCxnSpPr>
                <a:stCxn id="1240" idx="3"/>
                <a:endCxn id="1242" idx="7"/>
              </p:cNvCxnSpPr>
              <p:nvPr/>
            </p:nvCxnSpPr>
            <p:spPr>
              <a:xfrm flipH="1">
                <a:off x="2345016" y="5777968"/>
                <a:ext cx="324642" cy="349224"/>
              </a:xfrm>
              <a:prstGeom prst="line">
                <a:avLst/>
              </a:prstGeom>
              <a:ln w="50800">
                <a:solidFill>
                  <a:srgbClr val="F9965B">
                    <a:alpha val="25000"/>
                  </a:srgbClr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5" name="Straight Connector 1234"/>
              <p:cNvCxnSpPr>
                <a:stCxn id="1242" idx="2"/>
                <a:endCxn id="1239" idx="6"/>
              </p:cNvCxnSpPr>
              <p:nvPr/>
            </p:nvCxnSpPr>
            <p:spPr>
              <a:xfrm flipH="1">
                <a:off x="1948740" y="6156477"/>
                <a:ext cx="325574" cy="4916"/>
              </a:xfrm>
              <a:prstGeom prst="line">
                <a:avLst/>
              </a:prstGeom>
              <a:ln w="50800">
                <a:solidFill>
                  <a:srgbClr val="F9965B">
                    <a:alpha val="25000"/>
                  </a:srgbClr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6" name="Straight Connector 1235"/>
              <p:cNvCxnSpPr>
                <a:endCxn id="1238" idx="6"/>
              </p:cNvCxnSpPr>
              <p:nvPr/>
            </p:nvCxnSpPr>
            <p:spPr>
              <a:xfrm flipH="1" flipV="1">
                <a:off x="1507991" y="6012689"/>
                <a:ext cx="381770" cy="152677"/>
              </a:xfrm>
              <a:prstGeom prst="line">
                <a:avLst/>
              </a:prstGeom>
              <a:ln w="50800">
                <a:solidFill>
                  <a:srgbClr val="F9965B">
                    <a:alpha val="25000"/>
                  </a:srgbClr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7" name="Straight Connector 1236"/>
              <p:cNvCxnSpPr>
                <a:stCxn id="1238" idx="2"/>
                <a:endCxn id="1241" idx="7"/>
              </p:cNvCxnSpPr>
              <p:nvPr/>
            </p:nvCxnSpPr>
            <p:spPr>
              <a:xfrm flipH="1">
                <a:off x="1062951" y="6012689"/>
                <a:ext cx="362207" cy="67021"/>
              </a:xfrm>
              <a:prstGeom prst="line">
                <a:avLst/>
              </a:prstGeom>
              <a:ln w="50800">
                <a:solidFill>
                  <a:srgbClr val="F9965B">
                    <a:alpha val="25000"/>
                  </a:srgbClr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8" name="Oval 1237"/>
              <p:cNvSpPr>
                <a:spLocks noChangeAspect="1"/>
              </p:cNvSpPr>
              <p:nvPr/>
            </p:nvSpPr>
            <p:spPr>
              <a:xfrm>
                <a:off x="1425158" y="5971273"/>
                <a:ext cx="82833" cy="82833"/>
              </a:xfrm>
              <a:prstGeom prst="ellipse">
                <a:avLst/>
              </a:prstGeom>
              <a:solidFill>
                <a:srgbClr val="E8EAE3"/>
              </a:solidFill>
              <a:ln w="9525">
                <a:solidFill>
                  <a:srgbClr val="A8AB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39" name="Oval 1238"/>
              <p:cNvSpPr>
                <a:spLocks noChangeAspect="1"/>
              </p:cNvSpPr>
              <p:nvPr/>
            </p:nvSpPr>
            <p:spPr>
              <a:xfrm rot="21079995">
                <a:off x="1866380" y="6126217"/>
                <a:ext cx="82833" cy="82833"/>
              </a:xfrm>
              <a:prstGeom prst="ellipse">
                <a:avLst/>
              </a:prstGeom>
              <a:solidFill>
                <a:srgbClr val="E8EAE3"/>
              </a:solidFill>
              <a:ln w="9525">
                <a:solidFill>
                  <a:srgbClr val="A8AB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40" name="Oval 1239"/>
              <p:cNvSpPr>
                <a:spLocks noChangeAspect="1"/>
              </p:cNvSpPr>
              <p:nvPr/>
            </p:nvSpPr>
            <p:spPr>
              <a:xfrm>
                <a:off x="2657527" y="5707266"/>
                <a:ext cx="82833" cy="82833"/>
              </a:xfrm>
              <a:prstGeom prst="ellipse">
                <a:avLst/>
              </a:prstGeom>
              <a:solidFill>
                <a:srgbClr val="E8EAE3"/>
              </a:solidFill>
              <a:ln w="9525">
                <a:solidFill>
                  <a:srgbClr val="A8AB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41" name="Oval 1240"/>
              <p:cNvSpPr>
                <a:spLocks noChangeAspect="1"/>
              </p:cNvSpPr>
              <p:nvPr/>
            </p:nvSpPr>
            <p:spPr>
              <a:xfrm rot="1330224">
                <a:off x="983363" y="6054363"/>
                <a:ext cx="82833" cy="82833"/>
              </a:xfrm>
              <a:prstGeom prst="ellipse">
                <a:avLst/>
              </a:prstGeom>
              <a:solidFill>
                <a:srgbClr val="E8EAE3"/>
              </a:solidFill>
              <a:ln w="9525">
                <a:solidFill>
                  <a:srgbClr val="A8AB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42" name="Oval 1241"/>
              <p:cNvSpPr>
                <a:spLocks noChangeAspect="1"/>
              </p:cNvSpPr>
              <p:nvPr/>
            </p:nvSpPr>
            <p:spPr>
              <a:xfrm>
                <a:off x="2274314" y="6115060"/>
                <a:ext cx="82833" cy="82833"/>
              </a:xfrm>
              <a:prstGeom prst="ellipse">
                <a:avLst/>
              </a:prstGeom>
              <a:solidFill>
                <a:srgbClr val="E8EAE3"/>
              </a:solidFill>
              <a:ln w="9525">
                <a:solidFill>
                  <a:srgbClr val="A8AB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243" name="Straight Connector 1242"/>
              <p:cNvCxnSpPr>
                <a:endCxn id="1244" idx="7"/>
              </p:cNvCxnSpPr>
              <p:nvPr/>
            </p:nvCxnSpPr>
            <p:spPr>
              <a:xfrm flipH="1">
                <a:off x="3119033" y="5145724"/>
                <a:ext cx="743123" cy="588584"/>
              </a:xfrm>
              <a:prstGeom prst="line">
                <a:avLst/>
              </a:prstGeom>
              <a:ln w="50800">
                <a:solidFill>
                  <a:srgbClr val="F9965B">
                    <a:alpha val="25000"/>
                  </a:srgbClr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44" name="Oval 1243"/>
              <p:cNvSpPr>
                <a:spLocks noChangeAspect="1"/>
              </p:cNvSpPr>
              <p:nvPr/>
            </p:nvSpPr>
            <p:spPr>
              <a:xfrm>
                <a:off x="3048331" y="5722177"/>
                <a:ext cx="82833" cy="82833"/>
              </a:xfrm>
              <a:prstGeom prst="ellipse">
                <a:avLst/>
              </a:prstGeom>
              <a:solidFill>
                <a:srgbClr val="E8EAE3"/>
              </a:solidFill>
              <a:ln w="9525">
                <a:solidFill>
                  <a:srgbClr val="A8AB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05" name="Straight Connector 1104"/>
              <p:cNvCxnSpPr>
                <a:endCxn id="1106" idx="3"/>
              </p:cNvCxnSpPr>
              <p:nvPr/>
            </p:nvCxnSpPr>
            <p:spPr>
              <a:xfrm>
                <a:off x="1177412" y="4889433"/>
                <a:ext cx="328577" cy="3290"/>
              </a:xfrm>
              <a:prstGeom prst="line">
                <a:avLst/>
              </a:prstGeom>
              <a:ln w="50800">
                <a:solidFill>
                  <a:srgbClr val="984807"/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6" name="Oval 1105"/>
              <p:cNvSpPr>
                <a:spLocks noChangeAspect="1"/>
              </p:cNvSpPr>
              <p:nvPr/>
            </p:nvSpPr>
            <p:spPr>
              <a:xfrm rot="2253452">
                <a:off x="1505640" y="4845942"/>
                <a:ext cx="82833" cy="82833"/>
              </a:xfrm>
              <a:prstGeom prst="ellipse">
                <a:avLst/>
              </a:prstGeom>
              <a:solidFill>
                <a:srgbClr val="FFFBD6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7" name="Oval 1106"/>
              <p:cNvSpPr>
                <a:spLocks noChangeAspect="1"/>
              </p:cNvSpPr>
              <p:nvPr/>
            </p:nvSpPr>
            <p:spPr>
              <a:xfrm rot="2253452">
                <a:off x="1116951" y="4845943"/>
                <a:ext cx="82833" cy="82833"/>
              </a:xfrm>
              <a:prstGeom prst="ellipse">
                <a:avLst/>
              </a:prstGeom>
              <a:solidFill>
                <a:srgbClr val="FFFBD6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08" name="Straight Connector 1107"/>
              <p:cNvCxnSpPr>
                <a:stCxn id="1107" idx="5"/>
              </p:cNvCxnSpPr>
              <p:nvPr/>
            </p:nvCxnSpPr>
            <p:spPr>
              <a:xfrm>
                <a:off x="1163732" y="4928427"/>
                <a:ext cx="66519" cy="554729"/>
              </a:xfrm>
              <a:prstGeom prst="line">
                <a:avLst/>
              </a:prstGeom>
              <a:ln w="50800">
                <a:solidFill>
                  <a:srgbClr val="984807"/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9" name="Straight Connector 1108"/>
              <p:cNvCxnSpPr>
                <a:endCxn id="1110" idx="4"/>
              </p:cNvCxnSpPr>
              <p:nvPr/>
            </p:nvCxnSpPr>
            <p:spPr>
              <a:xfrm flipH="1" flipV="1">
                <a:off x="1261922" y="5549527"/>
                <a:ext cx="528184" cy="355711"/>
              </a:xfrm>
              <a:prstGeom prst="line">
                <a:avLst/>
              </a:prstGeom>
              <a:ln w="50800">
                <a:solidFill>
                  <a:srgbClr val="984807"/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0" name="Oval 1109"/>
              <p:cNvSpPr>
                <a:spLocks noChangeAspect="1"/>
              </p:cNvSpPr>
              <p:nvPr/>
            </p:nvSpPr>
            <p:spPr>
              <a:xfrm rot="18425448">
                <a:off x="1187468" y="5483133"/>
                <a:ext cx="82833" cy="82833"/>
              </a:xfrm>
              <a:prstGeom prst="ellipse">
                <a:avLst/>
              </a:prstGeom>
              <a:solidFill>
                <a:srgbClr val="FFFBD6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11" name="Straight Connector 1110"/>
              <p:cNvCxnSpPr>
                <a:endCxn id="1157" idx="7"/>
              </p:cNvCxnSpPr>
              <p:nvPr/>
            </p:nvCxnSpPr>
            <p:spPr>
              <a:xfrm flipH="1">
                <a:off x="1838491" y="5469838"/>
                <a:ext cx="520980" cy="430707"/>
              </a:xfrm>
              <a:prstGeom prst="line">
                <a:avLst/>
              </a:prstGeom>
              <a:ln w="50800">
                <a:solidFill>
                  <a:srgbClr val="984807"/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7" name="Oval 1156"/>
              <p:cNvSpPr>
                <a:spLocks noChangeAspect="1"/>
              </p:cNvSpPr>
              <p:nvPr/>
            </p:nvSpPr>
            <p:spPr>
              <a:xfrm rot="963067">
                <a:off x="1760833" y="5879175"/>
                <a:ext cx="82833" cy="82833"/>
              </a:xfrm>
              <a:prstGeom prst="ellipse">
                <a:avLst/>
              </a:prstGeom>
              <a:solidFill>
                <a:srgbClr val="FFFBD6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265" name="Straight Connector 1264"/>
              <p:cNvCxnSpPr>
                <a:endCxn id="1266" idx="6"/>
              </p:cNvCxnSpPr>
              <p:nvPr/>
            </p:nvCxnSpPr>
            <p:spPr>
              <a:xfrm flipH="1">
                <a:off x="1084235" y="5313051"/>
                <a:ext cx="253719" cy="46033"/>
              </a:xfrm>
              <a:prstGeom prst="line">
                <a:avLst/>
              </a:prstGeom>
              <a:ln w="50800">
                <a:solidFill>
                  <a:schemeClr val="accent6">
                    <a:lumMod val="60000"/>
                    <a:lumOff val="40000"/>
                  </a:schemeClr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66" name="Oval 1265"/>
              <p:cNvSpPr>
                <a:spLocks noChangeAspect="1"/>
              </p:cNvSpPr>
              <p:nvPr/>
            </p:nvSpPr>
            <p:spPr>
              <a:xfrm>
                <a:off x="1001402" y="5317667"/>
                <a:ext cx="82833" cy="82833"/>
              </a:xfrm>
              <a:prstGeom prst="ellipse">
                <a:avLst/>
              </a:prstGeom>
              <a:solidFill>
                <a:srgbClr val="FFFBD6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67" name="Oval 1266"/>
              <p:cNvSpPr>
                <a:spLocks noChangeAspect="1"/>
              </p:cNvSpPr>
              <p:nvPr/>
            </p:nvSpPr>
            <p:spPr>
              <a:xfrm>
                <a:off x="1326379" y="5266494"/>
                <a:ext cx="82833" cy="82833"/>
              </a:xfrm>
              <a:prstGeom prst="ellipse">
                <a:avLst/>
              </a:prstGeom>
              <a:solidFill>
                <a:srgbClr val="FFFBD6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297" name="Straight Connector 1296"/>
              <p:cNvCxnSpPr>
                <a:stCxn id="1299" idx="2"/>
              </p:cNvCxnSpPr>
              <p:nvPr/>
            </p:nvCxnSpPr>
            <p:spPr>
              <a:xfrm flipH="1" flipV="1">
                <a:off x="2440366" y="5452024"/>
                <a:ext cx="476667" cy="97078"/>
              </a:xfrm>
              <a:prstGeom prst="line">
                <a:avLst/>
              </a:prstGeom>
              <a:ln w="50800">
                <a:solidFill>
                  <a:srgbClr val="984807"/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8" name="Straight Connector 1297"/>
              <p:cNvCxnSpPr>
                <a:stCxn id="1299" idx="7"/>
                <a:endCxn id="1303" idx="2"/>
              </p:cNvCxnSpPr>
              <p:nvPr/>
            </p:nvCxnSpPr>
            <p:spPr>
              <a:xfrm flipV="1">
                <a:off x="2992848" y="5406266"/>
                <a:ext cx="255833" cy="132423"/>
              </a:xfrm>
              <a:prstGeom prst="line">
                <a:avLst/>
              </a:prstGeom>
              <a:ln w="50800">
                <a:solidFill>
                  <a:srgbClr val="984807"/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9" name="Oval 1298"/>
              <p:cNvSpPr>
                <a:spLocks noChangeAspect="1"/>
              </p:cNvSpPr>
              <p:nvPr/>
            </p:nvSpPr>
            <p:spPr>
              <a:xfrm rot="880777">
                <a:off x="2915681" y="5518181"/>
                <a:ext cx="82833" cy="82833"/>
              </a:xfrm>
              <a:prstGeom prst="ellipse">
                <a:avLst/>
              </a:prstGeom>
              <a:solidFill>
                <a:srgbClr val="FFFBD6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300" name="Straight Connector 1299"/>
              <p:cNvCxnSpPr>
                <a:endCxn id="1303" idx="6"/>
              </p:cNvCxnSpPr>
              <p:nvPr/>
            </p:nvCxnSpPr>
            <p:spPr>
              <a:xfrm flipH="1">
                <a:off x="3319532" y="5145724"/>
                <a:ext cx="542624" cy="217630"/>
              </a:xfrm>
              <a:prstGeom prst="line">
                <a:avLst/>
              </a:prstGeom>
              <a:ln w="50800">
                <a:solidFill>
                  <a:srgbClr val="984807"/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1" name="Straight Connector 1300"/>
              <p:cNvCxnSpPr/>
              <p:nvPr/>
            </p:nvCxnSpPr>
            <p:spPr>
              <a:xfrm flipH="1" flipV="1">
                <a:off x="2701054" y="4865452"/>
                <a:ext cx="1161102" cy="280272"/>
              </a:xfrm>
              <a:prstGeom prst="line">
                <a:avLst/>
              </a:prstGeom>
              <a:ln w="50800">
                <a:solidFill>
                  <a:schemeClr val="accent6">
                    <a:lumMod val="60000"/>
                    <a:lumOff val="40000"/>
                  </a:schemeClr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2" name="Oval 1301"/>
              <p:cNvSpPr>
                <a:spLocks noChangeAspect="1"/>
              </p:cNvSpPr>
              <p:nvPr/>
            </p:nvSpPr>
            <p:spPr>
              <a:xfrm>
                <a:off x="2646677" y="4822488"/>
                <a:ext cx="82833" cy="82833"/>
              </a:xfrm>
              <a:prstGeom prst="ellipse">
                <a:avLst/>
              </a:prstGeom>
              <a:solidFill>
                <a:srgbClr val="FFFBD6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03" name="Oval 1302"/>
              <p:cNvSpPr>
                <a:spLocks noChangeAspect="1"/>
              </p:cNvSpPr>
              <p:nvPr/>
            </p:nvSpPr>
            <p:spPr>
              <a:xfrm rot="19727918">
                <a:off x="3242690" y="5343393"/>
                <a:ext cx="82833" cy="82833"/>
              </a:xfrm>
              <a:prstGeom prst="ellipse">
                <a:avLst/>
              </a:prstGeom>
              <a:solidFill>
                <a:srgbClr val="FFFBD6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04" name="Oval 1303"/>
              <p:cNvSpPr>
                <a:spLocks noChangeAspect="1"/>
              </p:cNvSpPr>
              <p:nvPr/>
            </p:nvSpPr>
            <p:spPr>
              <a:xfrm rot="20854859">
                <a:off x="2358502" y="5419514"/>
                <a:ext cx="82833" cy="82833"/>
              </a:xfrm>
              <a:prstGeom prst="ellipse">
                <a:avLst/>
              </a:prstGeom>
              <a:solidFill>
                <a:srgbClr val="FFFBD6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307" name="Straight Connector 1306"/>
              <p:cNvCxnSpPr/>
              <p:nvPr/>
            </p:nvCxnSpPr>
            <p:spPr>
              <a:xfrm flipV="1">
                <a:off x="2117251" y="4366740"/>
                <a:ext cx="255234" cy="389382"/>
              </a:xfrm>
              <a:prstGeom prst="line">
                <a:avLst/>
              </a:prstGeom>
              <a:ln w="50800">
                <a:solidFill>
                  <a:srgbClr val="984807"/>
                </a:solidFill>
                <a:headEnd type="non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8" name="Oval 1307"/>
              <p:cNvSpPr>
                <a:spLocks noChangeAspect="1"/>
              </p:cNvSpPr>
              <p:nvPr/>
            </p:nvSpPr>
            <p:spPr>
              <a:xfrm rot="1251688">
                <a:off x="2345817" y="4286622"/>
                <a:ext cx="82833" cy="82833"/>
              </a:xfrm>
              <a:prstGeom prst="ellipse">
                <a:avLst/>
              </a:prstGeom>
              <a:solidFill>
                <a:srgbClr val="FFFBD6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09" name="Oval 1308"/>
              <p:cNvSpPr>
                <a:spLocks noChangeAspect="1"/>
              </p:cNvSpPr>
              <p:nvPr/>
            </p:nvSpPr>
            <p:spPr>
              <a:xfrm rot="2253452">
                <a:off x="2050588" y="4747538"/>
                <a:ext cx="82833" cy="82833"/>
              </a:xfrm>
              <a:prstGeom prst="ellipse">
                <a:avLst/>
              </a:prstGeom>
              <a:solidFill>
                <a:srgbClr val="FFFBD6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251" name="Group 1250"/>
              <p:cNvGrpSpPr>
                <a:grpSpLocks noChangeAspect="1"/>
              </p:cNvGrpSpPr>
              <p:nvPr/>
            </p:nvGrpSpPr>
            <p:grpSpPr>
              <a:xfrm>
                <a:off x="3862156" y="4101954"/>
                <a:ext cx="103767" cy="2278370"/>
                <a:chOff x="914400" y="914400"/>
                <a:chExt cx="124937" cy="2743200"/>
              </a:xfrm>
            </p:grpSpPr>
            <p:sp>
              <p:nvSpPr>
                <p:cNvPr id="1252" name="Rectangle 1251"/>
                <p:cNvSpPr/>
                <p:nvPr/>
              </p:nvSpPr>
              <p:spPr>
                <a:xfrm>
                  <a:off x="914400" y="9144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3" name="Rectangle 1252"/>
                <p:cNvSpPr/>
                <p:nvPr/>
              </p:nvSpPr>
              <p:spPr>
                <a:xfrm>
                  <a:off x="914400" y="11430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4" name="Rectangle 1253"/>
                <p:cNvSpPr/>
                <p:nvPr/>
              </p:nvSpPr>
              <p:spPr>
                <a:xfrm>
                  <a:off x="914400" y="13716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5" name="Rectangle 1254"/>
                <p:cNvSpPr/>
                <p:nvPr/>
              </p:nvSpPr>
              <p:spPr>
                <a:xfrm>
                  <a:off x="914400" y="16002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6" name="Rectangle 1255"/>
                <p:cNvSpPr/>
                <p:nvPr/>
              </p:nvSpPr>
              <p:spPr>
                <a:xfrm>
                  <a:off x="914400" y="18288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7" name="Rectangle 1256"/>
                <p:cNvSpPr/>
                <p:nvPr/>
              </p:nvSpPr>
              <p:spPr>
                <a:xfrm>
                  <a:off x="914400" y="20574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8" name="Rectangle 1257"/>
                <p:cNvSpPr/>
                <p:nvPr/>
              </p:nvSpPr>
              <p:spPr>
                <a:xfrm>
                  <a:off x="914400" y="22860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9" name="Rectangle 1258"/>
                <p:cNvSpPr/>
                <p:nvPr/>
              </p:nvSpPr>
              <p:spPr>
                <a:xfrm>
                  <a:off x="914400" y="25146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0" name="Rectangle 1259"/>
                <p:cNvSpPr/>
                <p:nvPr/>
              </p:nvSpPr>
              <p:spPr>
                <a:xfrm>
                  <a:off x="914400" y="27432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1" name="Rectangle 1260"/>
                <p:cNvSpPr/>
                <p:nvPr/>
              </p:nvSpPr>
              <p:spPr>
                <a:xfrm>
                  <a:off x="914400" y="29718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2" name="Rectangle 1261"/>
                <p:cNvSpPr/>
                <p:nvPr/>
              </p:nvSpPr>
              <p:spPr>
                <a:xfrm>
                  <a:off x="914400" y="32004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3" name="Rectangle 1262"/>
                <p:cNvSpPr/>
                <p:nvPr/>
              </p:nvSpPr>
              <p:spPr>
                <a:xfrm>
                  <a:off x="914400" y="34290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64" name="Rectangle 1263"/>
              <p:cNvSpPr/>
              <p:nvPr/>
            </p:nvSpPr>
            <p:spPr>
              <a:xfrm>
                <a:off x="3862156" y="5050792"/>
                <a:ext cx="103767" cy="189864"/>
              </a:xfrm>
              <a:prstGeom prst="rect">
                <a:avLst/>
              </a:prstGeom>
              <a:solidFill>
                <a:srgbClr val="595959"/>
              </a:solidFill>
              <a:ln w="31750">
                <a:solidFill>
                  <a:srgbClr val="FFFF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0" name="Rectangle 1309"/>
              <p:cNvSpPr/>
              <p:nvPr/>
            </p:nvSpPr>
            <p:spPr>
              <a:xfrm>
                <a:off x="2577593" y="4527189"/>
                <a:ext cx="67696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 smtClean="0"/>
                  <a:t>short</a:t>
                </a:r>
                <a:endParaRPr lang="en-US" dirty="0"/>
              </a:p>
            </p:txBody>
          </p:sp>
          <p:sp>
            <p:nvSpPr>
              <p:cNvPr id="1311" name="Rectangle 1310"/>
              <p:cNvSpPr/>
              <p:nvPr/>
            </p:nvSpPr>
            <p:spPr>
              <a:xfrm>
                <a:off x="872921" y="4522151"/>
                <a:ext cx="58647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 smtClean="0"/>
                  <a:t>long</a:t>
                </a:r>
                <a:endParaRPr lang="en-US" dirty="0"/>
              </a:p>
            </p:txBody>
          </p:sp>
        </p:grpSp>
        <p:grpSp>
          <p:nvGrpSpPr>
            <p:cNvPr id="1403" name="Group 1402"/>
            <p:cNvGrpSpPr>
              <a:grpSpLocks noChangeAspect="1"/>
            </p:cNvGrpSpPr>
            <p:nvPr/>
          </p:nvGrpSpPr>
          <p:grpSpPr>
            <a:xfrm>
              <a:off x="309662" y="4102510"/>
              <a:ext cx="103767" cy="2278370"/>
              <a:chOff x="914400" y="914400"/>
              <a:chExt cx="124937" cy="2743200"/>
            </a:xfrm>
          </p:grpSpPr>
          <p:sp>
            <p:nvSpPr>
              <p:cNvPr id="1404" name="Rectangle 1403"/>
              <p:cNvSpPr/>
              <p:nvPr/>
            </p:nvSpPr>
            <p:spPr>
              <a:xfrm>
                <a:off x="914400" y="9144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5" name="Rectangle 1404"/>
              <p:cNvSpPr/>
              <p:nvPr/>
            </p:nvSpPr>
            <p:spPr>
              <a:xfrm>
                <a:off x="914400" y="11430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6" name="Rectangle 1405"/>
              <p:cNvSpPr/>
              <p:nvPr/>
            </p:nvSpPr>
            <p:spPr>
              <a:xfrm>
                <a:off x="914400" y="13716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7" name="Rectangle 1406"/>
              <p:cNvSpPr/>
              <p:nvPr/>
            </p:nvSpPr>
            <p:spPr>
              <a:xfrm>
                <a:off x="914400" y="16002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8" name="Rectangle 1407"/>
              <p:cNvSpPr/>
              <p:nvPr/>
            </p:nvSpPr>
            <p:spPr>
              <a:xfrm>
                <a:off x="914400" y="18288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9" name="Rectangle 1408"/>
              <p:cNvSpPr/>
              <p:nvPr/>
            </p:nvSpPr>
            <p:spPr>
              <a:xfrm>
                <a:off x="914400" y="20574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0" name="Rectangle 1409"/>
              <p:cNvSpPr/>
              <p:nvPr/>
            </p:nvSpPr>
            <p:spPr>
              <a:xfrm>
                <a:off x="914400" y="22860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1" name="Rectangle 1410"/>
              <p:cNvSpPr/>
              <p:nvPr/>
            </p:nvSpPr>
            <p:spPr>
              <a:xfrm>
                <a:off x="914400" y="25146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2" name="Rectangle 1411"/>
              <p:cNvSpPr/>
              <p:nvPr/>
            </p:nvSpPr>
            <p:spPr>
              <a:xfrm>
                <a:off x="914400" y="27432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3" name="Rectangle 1412"/>
              <p:cNvSpPr/>
              <p:nvPr/>
            </p:nvSpPr>
            <p:spPr>
              <a:xfrm>
                <a:off x="914400" y="29718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4" name="Rectangle 1413"/>
              <p:cNvSpPr/>
              <p:nvPr/>
            </p:nvSpPr>
            <p:spPr>
              <a:xfrm>
                <a:off x="914400" y="32004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5" name="Rectangle 1414"/>
              <p:cNvSpPr/>
              <p:nvPr/>
            </p:nvSpPr>
            <p:spPr>
              <a:xfrm>
                <a:off x="914400" y="34290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10" name="Group 209"/>
          <p:cNvGrpSpPr/>
          <p:nvPr/>
        </p:nvGrpSpPr>
        <p:grpSpPr>
          <a:xfrm>
            <a:off x="4838720" y="3997775"/>
            <a:ext cx="4198740" cy="2849612"/>
            <a:chOff x="4838720" y="3997775"/>
            <a:chExt cx="4198740" cy="2849612"/>
          </a:xfrm>
        </p:grpSpPr>
        <p:sp>
          <p:nvSpPr>
            <p:cNvPr id="1114" name="Rectangle 1113"/>
            <p:cNvSpPr/>
            <p:nvPr/>
          </p:nvSpPr>
          <p:spPr>
            <a:xfrm>
              <a:off x="4838720" y="6385722"/>
              <a:ext cx="41987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combinations</a:t>
              </a:r>
              <a:endParaRPr lang="en-US" sz="2400" dirty="0"/>
            </a:p>
          </p:txBody>
        </p:sp>
        <p:sp>
          <p:nvSpPr>
            <p:cNvPr id="1417" name="Cloud 1416"/>
            <p:cNvSpPr/>
            <p:nvPr/>
          </p:nvSpPr>
          <p:spPr>
            <a:xfrm>
              <a:off x="5360774" y="3997775"/>
              <a:ext cx="3131975" cy="2485495"/>
            </a:xfrm>
            <a:prstGeom prst="cloud">
              <a:avLst/>
            </a:prstGeom>
            <a:solidFill>
              <a:srgbClr val="E0E4E7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18" name="Straight Connector 1417"/>
            <p:cNvCxnSpPr/>
            <p:nvPr/>
          </p:nvCxnSpPr>
          <p:spPr>
            <a:xfrm>
              <a:off x="5213037" y="4191987"/>
              <a:ext cx="1238647" cy="0"/>
            </a:xfrm>
            <a:prstGeom prst="line">
              <a:avLst/>
            </a:prstGeom>
            <a:ln w="50800">
              <a:solidFill>
                <a:srgbClr val="984807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9" name="Straight Connector 1418"/>
            <p:cNvCxnSpPr/>
            <p:nvPr/>
          </p:nvCxnSpPr>
          <p:spPr>
            <a:xfrm>
              <a:off x="5213037" y="4571714"/>
              <a:ext cx="468215" cy="0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0" name="Straight Connector 1419"/>
            <p:cNvCxnSpPr/>
            <p:nvPr/>
          </p:nvCxnSpPr>
          <p:spPr>
            <a:xfrm flipH="1">
              <a:off x="5213037" y="5331171"/>
              <a:ext cx="194816" cy="0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1" name="Straight Connector 1420"/>
            <p:cNvCxnSpPr/>
            <p:nvPr/>
          </p:nvCxnSpPr>
          <p:spPr>
            <a:xfrm>
              <a:off x="5213037" y="5710900"/>
              <a:ext cx="212840" cy="0"/>
            </a:xfrm>
            <a:prstGeom prst="line">
              <a:avLst/>
            </a:prstGeom>
            <a:ln w="50800">
              <a:solidFill>
                <a:srgbClr val="F9965B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2" name="Straight Connector 1421"/>
            <p:cNvCxnSpPr/>
            <p:nvPr/>
          </p:nvCxnSpPr>
          <p:spPr>
            <a:xfrm>
              <a:off x="5213037" y="6090629"/>
              <a:ext cx="612833" cy="0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3" name="Straight Connector 1422"/>
            <p:cNvCxnSpPr>
              <a:endCxn id="1431" idx="6"/>
            </p:cNvCxnSpPr>
            <p:nvPr/>
          </p:nvCxnSpPr>
          <p:spPr>
            <a:xfrm flipH="1" flipV="1">
              <a:off x="6503919" y="4185480"/>
              <a:ext cx="645559" cy="122910"/>
            </a:xfrm>
            <a:prstGeom prst="line">
              <a:avLst/>
            </a:prstGeom>
            <a:ln w="50800">
              <a:solidFill>
                <a:srgbClr val="984807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4" name="Straight Connector 1423"/>
            <p:cNvCxnSpPr/>
            <p:nvPr/>
          </p:nvCxnSpPr>
          <p:spPr>
            <a:xfrm flipV="1">
              <a:off x="6369205" y="4789419"/>
              <a:ext cx="482678" cy="86454"/>
            </a:xfrm>
            <a:prstGeom prst="line">
              <a:avLst/>
            </a:prstGeom>
            <a:ln w="50800">
              <a:solidFill>
                <a:srgbClr val="984807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5" name="Straight Connector 1424"/>
            <p:cNvCxnSpPr/>
            <p:nvPr/>
          </p:nvCxnSpPr>
          <p:spPr>
            <a:xfrm flipH="1" flipV="1">
              <a:off x="7550982" y="4248116"/>
              <a:ext cx="501185" cy="310795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6" name="Straight Connector 1425"/>
            <p:cNvCxnSpPr/>
            <p:nvPr/>
          </p:nvCxnSpPr>
          <p:spPr>
            <a:xfrm flipH="1">
              <a:off x="7388217" y="4276013"/>
              <a:ext cx="133804" cy="289760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7" name="Straight Connector 1426"/>
            <p:cNvCxnSpPr/>
            <p:nvPr/>
          </p:nvCxnSpPr>
          <p:spPr>
            <a:xfrm flipH="1" flipV="1">
              <a:off x="6835836" y="4537466"/>
              <a:ext cx="545744" cy="32263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8" name="Straight Connector 1427"/>
            <p:cNvCxnSpPr/>
            <p:nvPr/>
          </p:nvCxnSpPr>
          <p:spPr>
            <a:xfrm flipH="1">
              <a:off x="6428703" y="4552684"/>
              <a:ext cx="362198" cy="159139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9" name="Straight Connector 1428"/>
            <p:cNvCxnSpPr/>
            <p:nvPr/>
          </p:nvCxnSpPr>
          <p:spPr>
            <a:xfrm flipH="1" flipV="1">
              <a:off x="6221012" y="4402939"/>
              <a:ext cx="195549" cy="289450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0" name="Straight Connector 1429"/>
            <p:cNvCxnSpPr>
              <a:stCxn id="1432" idx="6"/>
            </p:cNvCxnSpPr>
            <p:nvPr/>
          </p:nvCxnSpPr>
          <p:spPr>
            <a:xfrm flipH="1">
              <a:off x="5691192" y="4405162"/>
              <a:ext cx="559705" cy="159208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1" name="Oval 1430"/>
            <p:cNvSpPr>
              <a:spLocks noChangeAspect="1"/>
            </p:cNvSpPr>
            <p:nvPr/>
          </p:nvSpPr>
          <p:spPr>
            <a:xfrm>
              <a:off x="6421086" y="4144063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2" name="Oval 1431"/>
            <p:cNvSpPr>
              <a:spLocks noChangeAspect="1"/>
            </p:cNvSpPr>
            <p:nvPr/>
          </p:nvSpPr>
          <p:spPr>
            <a:xfrm>
              <a:off x="6168064" y="4363745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3" name="Oval 1432"/>
            <p:cNvSpPr>
              <a:spLocks noChangeAspect="1"/>
            </p:cNvSpPr>
            <p:nvPr/>
          </p:nvSpPr>
          <p:spPr>
            <a:xfrm>
              <a:off x="6387286" y="4670774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4" name="Oval 1433"/>
            <p:cNvSpPr>
              <a:spLocks noChangeAspect="1"/>
            </p:cNvSpPr>
            <p:nvPr/>
          </p:nvSpPr>
          <p:spPr>
            <a:xfrm>
              <a:off x="6776215" y="4502255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5" name="Oval 1434"/>
            <p:cNvSpPr>
              <a:spLocks noChangeAspect="1"/>
            </p:cNvSpPr>
            <p:nvPr/>
          </p:nvSpPr>
          <p:spPr>
            <a:xfrm>
              <a:off x="7499890" y="4214288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6" name="Oval 1435"/>
            <p:cNvSpPr>
              <a:spLocks noChangeAspect="1"/>
            </p:cNvSpPr>
            <p:nvPr/>
          </p:nvSpPr>
          <p:spPr>
            <a:xfrm>
              <a:off x="5639316" y="4526870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7" name="Oval 1436"/>
            <p:cNvSpPr>
              <a:spLocks noChangeAspect="1"/>
            </p:cNvSpPr>
            <p:nvPr/>
          </p:nvSpPr>
          <p:spPr>
            <a:xfrm>
              <a:off x="7335258" y="4528312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38" name="Straight Connector 1437"/>
            <p:cNvCxnSpPr/>
            <p:nvPr/>
          </p:nvCxnSpPr>
          <p:spPr>
            <a:xfrm flipH="1" flipV="1">
              <a:off x="8056491" y="4551325"/>
              <a:ext cx="606611" cy="589500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9" name="Oval 1438"/>
            <p:cNvSpPr>
              <a:spLocks noChangeAspect="1"/>
            </p:cNvSpPr>
            <p:nvPr/>
          </p:nvSpPr>
          <p:spPr>
            <a:xfrm>
              <a:off x="8014083" y="4517220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40" name="Straight Connector 1439"/>
            <p:cNvCxnSpPr>
              <a:endCxn id="1444" idx="7"/>
            </p:cNvCxnSpPr>
            <p:nvPr/>
          </p:nvCxnSpPr>
          <p:spPr>
            <a:xfrm flipH="1">
              <a:off x="7023845" y="4846531"/>
              <a:ext cx="480922" cy="287402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1" name="Straight Connector 1440"/>
            <p:cNvCxnSpPr>
              <a:endCxn id="1446" idx="6"/>
            </p:cNvCxnSpPr>
            <p:nvPr/>
          </p:nvCxnSpPr>
          <p:spPr>
            <a:xfrm flipH="1" flipV="1">
              <a:off x="6648237" y="5100011"/>
              <a:ext cx="326510" cy="52906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2" name="Straight Connector 1441"/>
            <p:cNvCxnSpPr>
              <a:stCxn id="1446" idx="2"/>
            </p:cNvCxnSpPr>
            <p:nvPr/>
          </p:nvCxnSpPr>
          <p:spPr>
            <a:xfrm flipH="1">
              <a:off x="6181256" y="5119023"/>
              <a:ext cx="386360" cy="173201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3" name="Straight Connector 1442"/>
            <p:cNvCxnSpPr>
              <a:endCxn id="1445" idx="6"/>
            </p:cNvCxnSpPr>
            <p:nvPr/>
          </p:nvCxnSpPr>
          <p:spPr>
            <a:xfrm flipH="1" flipV="1">
              <a:off x="5443966" y="5338403"/>
              <a:ext cx="381904" cy="13557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4" name="Oval 1443"/>
            <p:cNvSpPr>
              <a:spLocks noChangeAspect="1"/>
            </p:cNvSpPr>
            <p:nvPr/>
          </p:nvSpPr>
          <p:spPr>
            <a:xfrm>
              <a:off x="6953143" y="5121803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5" name="Oval 1444"/>
            <p:cNvSpPr>
              <a:spLocks noChangeAspect="1"/>
            </p:cNvSpPr>
            <p:nvPr/>
          </p:nvSpPr>
          <p:spPr>
            <a:xfrm>
              <a:off x="5361133" y="5296986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6" name="Oval 1445"/>
            <p:cNvSpPr>
              <a:spLocks noChangeAspect="1"/>
            </p:cNvSpPr>
            <p:nvPr/>
          </p:nvSpPr>
          <p:spPr>
            <a:xfrm rot="20803843">
              <a:off x="6566510" y="5068100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47" name="Straight Connector 1446"/>
            <p:cNvCxnSpPr>
              <a:endCxn id="1453" idx="7"/>
            </p:cNvCxnSpPr>
            <p:nvPr/>
          </p:nvCxnSpPr>
          <p:spPr>
            <a:xfrm flipH="1">
              <a:off x="7047069" y="5297560"/>
              <a:ext cx="562444" cy="607281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8" name="Straight Connector 1447"/>
            <p:cNvCxnSpPr>
              <a:stCxn id="1453" idx="1"/>
              <a:endCxn id="1452" idx="4"/>
            </p:cNvCxnSpPr>
            <p:nvPr/>
          </p:nvCxnSpPr>
          <p:spPr>
            <a:xfrm flipH="1" flipV="1">
              <a:off x="6636611" y="5445116"/>
              <a:ext cx="351886" cy="459725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9" name="Straight Connector 1448"/>
            <p:cNvCxnSpPr>
              <a:stCxn id="1452" idx="2"/>
              <a:endCxn id="1451" idx="7"/>
            </p:cNvCxnSpPr>
            <p:nvPr/>
          </p:nvCxnSpPr>
          <p:spPr>
            <a:xfrm flipH="1">
              <a:off x="6255247" y="5441309"/>
              <a:ext cx="322916" cy="395819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0" name="Straight Connector 1449"/>
            <p:cNvCxnSpPr>
              <a:endCxn id="1454" idx="6"/>
            </p:cNvCxnSpPr>
            <p:nvPr/>
          </p:nvCxnSpPr>
          <p:spPr>
            <a:xfrm flipH="1" flipV="1">
              <a:off x="5476481" y="5709897"/>
              <a:ext cx="723076" cy="154400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1" name="Oval 1450"/>
            <p:cNvSpPr>
              <a:spLocks noChangeAspect="1"/>
            </p:cNvSpPr>
            <p:nvPr/>
          </p:nvSpPr>
          <p:spPr>
            <a:xfrm>
              <a:off x="6184545" y="5824997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2" name="Oval 1451"/>
            <p:cNvSpPr>
              <a:spLocks noChangeAspect="1"/>
            </p:cNvSpPr>
            <p:nvPr/>
          </p:nvSpPr>
          <p:spPr>
            <a:xfrm rot="19123590">
              <a:off x="6567874" y="5372572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3" name="Oval 1452"/>
            <p:cNvSpPr>
              <a:spLocks noChangeAspect="1"/>
            </p:cNvSpPr>
            <p:nvPr/>
          </p:nvSpPr>
          <p:spPr>
            <a:xfrm>
              <a:off x="6976366" y="5892710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4" name="Oval 1453"/>
            <p:cNvSpPr>
              <a:spLocks noChangeAspect="1"/>
            </p:cNvSpPr>
            <p:nvPr/>
          </p:nvSpPr>
          <p:spPr>
            <a:xfrm>
              <a:off x="5393648" y="5668480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57" name="Straight Connector 1456"/>
            <p:cNvCxnSpPr>
              <a:stCxn id="1468" idx="2"/>
              <a:endCxn id="1464" idx="6"/>
            </p:cNvCxnSpPr>
            <p:nvPr/>
          </p:nvCxnSpPr>
          <p:spPr>
            <a:xfrm flipH="1" flipV="1">
              <a:off x="7541306" y="5743782"/>
              <a:ext cx="307971" cy="14912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8" name="Straight Connector 1457"/>
            <p:cNvCxnSpPr>
              <a:stCxn id="1464" idx="3"/>
              <a:endCxn id="1466" idx="7"/>
            </p:cNvCxnSpPr>
            <p:nvPr/>
          </p:nvCxnSpPr>
          <p:spPr>
            <a:xfrm flipH="1">
              <a:off x="7145962" y="5773068"/>
              <a:ext cx="324642" cy="349224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9" name="Straight Connector 1458"/>
            <p:cNvCxnSpPr>
              <a:stCxn id="1466" idx="2"/>
              <a:endCxn id="1463" idx="6"/>
            </p:cNvCxnSpPr>
            <p:nvPr/>
          </p:nvCxnSpPr>
          <p:spPr>
            <a:xfrm flipH="1">
              <a:off x="6749686" y="6151577"/>
              <a:ext cx="325574" cy="4916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0" name="Straight Connector 1459"/>
            <p:cNvCxnSpPr>
              <a:endCxn id="1462" idx="6"/>
            </p:cNvCxnSpPr>
            <p:nvPr/>
          </p:nvCxnSpPr>
          <p:spPr>
            <a:xfrm flipH="1" flipV="1">
              <a:off x="6308937" y="6007789"/>
              <a:ext cx="381770" cy="152677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1" name="Straight Connector 1460"/>
            <p:cNvCxnSpPr>
              <a:stCxn id="1462" idx="2"/>
              <a:endCxn id="1465" idx="7"/>
            </p:cNvCxnSpPr>
            <p:nvPr/>
          </p:nvCxnSpPr>
          <p:spPr>
            <a:xfrm flipH="1">
              <a:off x="5863897" y="6007789"/>
              <a:ext cx="362207" cy="67021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2" name="Oval 1461"/>
            <p:cNvSpPr>
              <a:spLocks noChangeAspect="1"/>
            </p:cNvSpPr>
            <p:nvPr/>
          </p:nvSpPr>
          <p:spPr>
            <a:xfrm>
              <a:off x="6226104" y="5966373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3" name="Oval 1462"/>
            <p:cNvSpPr>
              <a:spLocks noChangeAspect="1"/>
            </p:cNvSpPr>
            <p:nvPr/>
          </p:nvSpPr>
          <p:spPr>
            <a:xfrm rot="21079995">
              <a:off x="6667326" y="6121317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4" name="Oval 1463"/>
            <p:cNvSpPr>
              <a:spLocks noChangeAspect="1"/>
            </p:cNvSpPr>
            <p:nvPr/>
          </p:nvSpPr>
          <p:spPr>
            <a:xfrm>
              <a:off x="7458473" y="5702366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5" name="Oval 1464"/>
            <p:cNvSpPr>
              <a:spLocks noChangeAspect="1"/>
            </p:cNvSpPr>
            <p:nvPr/>
          </p:nvSpPr>
          <p:spPr>
            <a:xfrm rot="1330224">
              <a:off x="5784309" y="6049463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6" name="Oval 1465"/>
            <p:cNvSpPr>
              <a:spLocks noChangeAspect="1"/>
            </p:cNvSpPr>
            <p:nvPr/>
          </p:nvSpPr>
          <p:spPr>
            <a:xfrm>
              <a:off x="7075260" y="6110160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67" name="Straight Connector 1466"/>
            <p:cNvCxnSpPr>
              <a:endCxn id="1468" idx="7"/>
            </p:cNvCxnSpPr>
            <p:nvPr/>
          </p:nvCxnSpPr>
          <p:spPr>
            <a:xfrm flipH="1">
              <a:off x="7919979" y="5140824"/>
              <a:ext cx="743123" cy="588584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8" name="Oval 1467"/>
            <p:cNvSpPr>
              <a:spLocks noChangeAspect="1"/>
            </p:cNvSpPr>
            <p:nvPr/>
          </p:nvSpPr>
          <p:spPr>
            <a:xfrm>
              <a:off x="7849277" y="5717277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69" name="Straight Connector 1468"/>
            <p:cNvCxnSpPr>
              <a:endCxn id="1470" idx="3"/>
            </p:cNvCxnSpPr>
            <p:nvPr/>
          </p:nvCxnSpPr>
          <p:spPr>
            <a:xfrm>
              <a:off x="5978358" y="4884533"/>
              <a:ext cx="328577" cy="3290"/>
            </a:xfrm>
            <a:prstGeom prst="line">
              <a:avLst/>
            </a:prstGeom>
            <a:ln w="50800">
              <a:solidFill>
                <a:srgbClr val="984807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0" name="Oval 1469"/>
            <p:cNvSpPr>
              <a:spLocks noChangeAspect="1"/>
            </p:cNvSpPr>
            <p:nvPr/>
          </p:nvSpPr>
          <p:spPr>
            <a:xfrm rot="2253452">
              <a:off x="6306586" y="4841042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73" name="Straight Connector 1472"/>
            <p:cNvCxnSpPr/>
            <p:nvPr/>
          </p:nvCxnSpPr>
          <p:spPr>
            <a:xfrm flipH="1" flipV="1">
              <a:off x="6062868" y="5544627"/>
              <a:ext cx="528184" cy="355711"/>
            </a:xfrm>
            <a:prstGeom prst="line">
              <a:avLst/>
            </a:prstGeom>
            <a:ln w="50800">
              <a:solidFill>
                <a:srgbClr val="984807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5" name="Straight Connector 1474"/>
            <p:cNvCxnSpPr>
              <a:endCxn id="1476" idx="7"/>
            </p:cNvCxnSpPr>
            <p:nvPr/>
          </p:nvCxnSpPr>
          <p:spPr>
            <a:xfrm flipH="1">
              <a:off x="6639437" y="5464938"/>
              <a:ext cx="520980" cy="430707"/>
            </a:xfrm>
            <a:prstGeom prst="line">
              <a:avLst/>
            </a:prstGeom>
            <a:ln w="50800">
              <a:solidFill>
                <a:srgbClr val="984807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6" name="Oval 1475"/>
            <p:cNvSpPr>
              <a:spLocks noChangeAspect="1"/>
            </p:cNvSpPr>
            <p:nvPr/>
          </p:nvSpPr>
          <p:spPr>
            <a:xfrm rot="963067">
              <a:off x="6561779" y="5874275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77" name="Straight Connector 1476"/>
            <p:cNvCxnSpPr>
              <a:endCxn id="1478" idx="6"/>
            </p:cNvCxnSpPr>
            <p:nvPr/>
          </p:nvCxnSpPr>
          <p:spPr>
            <a:xfrm flipH="1">
              <a:off x="5885181" y="5308151"/>
              <a:ext cx="253719" cy="46033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8" name="Oval 1477"/>
            <p:cNvSpPr>
              <a:spLocks noChangeAspect="1"/>
            </p:cNvSpPr>
            <p:nvPr/>
          </p:nvSpPr>
          <p:spPr>
            <a:xfrm>
              <a:off x="5802348" y="5312767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9" name="Oval 1478"/>
            <p:cNvSpPr>
              <a:spLocks noChangeAspect="1"/>
            </p:cNvSpPr>
            <p:nvPr/>
          </p:nvSpPr>
          <p:spPr>
            <a:xfrm>
              <a:off x="6127325" y="5261594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80" name="Straight Connector 1479"/>
            <p:cNvCxnSpPr>
              <a:stCxn id="1482" idx="2"/>
            </p:cNvCxnSpPr>
            <p:nvPr/>
          </p:nvCxnSpPr>
          <p:spPr>
            <a:xfrm flipH="1" flipV="1">
              <a:off x="7241312" y="5447124"/>
              <a:ext cx="476667" cy="97078"/>
            </a:xfrm>
            <a:prstGeom prst="line">
              <a:avLst/>
            </a:prstGeom>
            <a:ln w="50800">
              <a:solidFill>
                <a:srgbClr val="984807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1" name="Straight Connector 1480"/>
            <p:cNvCxnSpPr>
              <a:stCxn id="1482" idx="7"/>
            </p:cNvCxnSpPr>
            <p:nvPr/>
          </p:nvCxnSpPr>
          <p:spPr>
            <a:xfrm flipV="1">
              <a:off x="7793794" y="5401366"/>
              <a:ext cx="255833" cy="132423"/>
            </a:xfrm>
            <a:prstGeom prst="line">
              <a:avLst/>
            </a:prstGeom>
            <a:ln w="50800">
              <a:solidFill>
                <a:srgbClr val="984807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2" name="Oval 1481"/>
            <p:cNvSpPr>
              <a:spLocks noChangeAspect="1"/>
            </p:cNvSpPr>
            <p:nvPr/>
          </p:nvSpPr>
          <p:spPr>
            <a:xfrm rot="880777">
              <a:off x="7716627" y="5513281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84" name="Straight Connector 1483"/>
            <p:cNvCxnSpPr/>
            <p:nvPr/>
          </p:nvCxnSpPr>
          <p:spPr>
            <a:xfrm flipH="1" flipV="1">
              <a:off x="7502000" y="4860552"/>
              <a:ext cx="1161102" cy="280272"/>
            </a:xfrm>
            <a:prstGeom prst="line">
              <a:avLst/>
            </a:prstGeom>
            <a:ln w="50800">
              <a:solidFill>
                <a:srgbClr val="F9965B">
                  <a:alpha val="25000"/>
                </a:srgbClr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5" name="Oval 1484"/>
            <p:cNvSpPr>
              <a:spLocks noChangeAspect="1"/>
            </p:cNvSpPr>
            <p:nvPr/>
          </p:nvSpPr>
          <p:spPr>
            <a:xfrm>
              <a:off x="7447623" y="4817588"/>
              <a:ext cx="82833" cy="82833"/>
            </a:xfrm>
            <a:prstGeom prst="ellipse">
              <a:avLst/>
            </a:prstGeom>
            <a:solidFill>
              <a:srgbClr val="E8EAE3"/>
            </a:solidFill>
            <a:ln w="9525">
              <a:solidFill>
                <a:srgbClr val="A8AB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7" name="Oval 1486"/>
            <p:cNvSpPr>
              <a:spLocks noChangeAspect="1"/>
            </p:cNvSpPr>
            <p:nvPr/>
          </p:nvSpPr>
          <p:spPr>
            <a:xfrm rot="20854859">
              <a:off x="7159448" y="5414614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88" name="Straight Connector 1487"/>
            <p:cNvCxnSpPr/>
            <p:nvPr/>
          </p:nvCxnSpPr>
          <p:spPr>
            <a:xfrm flipV="1">
              <a:off x="6918197" y="4361840"/>
              <a:ext cx="255234" cy="389382"/>
            </a:xfrm>
            <a:prstGeom prst="line">
              <a:avLst/>
            </a:prstGeom>
            <a:ln w="50800">
              <a:solidFill>
                <a:srgbClr val="984807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9" name="Oval 1488"/>
            <p:cNvSpPr>
              <a:spLocks noChangeAspect="1"/>
            </p:cNvSpPr>
            <p:nvPr/>
          </p:nvSpPr>
          <p:spPr>
            <a:xfrm rot="1251688">
              <a:off x="7146763" y="4281722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0" name="Oval 1489"/>
            <p:cNvSpPr>
              <a:spLocks noChangeAspect="1"/>
            </p:cNvSpPr>
            <p:nvPr/>
          </p:nvSpPr>
          <p:spPr>
            <a:xfrm rot="2253452">
              <a:off x="6851534" y="4742638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523" name="Group 1522"/>
            <p:cNvGrpSpPr/>
            <p:nvPr/>
          </p:nvGrpSpPr>
          <p:grpSpPr>
            <a:xfrm>
              <a:off x="5104968" y="4096434"/>
              <a:ext cx="110251" cy="2278370"/>
              <a:chOff x="5104948" y="1244490"/>
              <a:chExt cx="110251" cy="2278370"/>
            </a:xfrm>
          </p:grpSpPr>
          <p:grpSp>
            <p:nvGrpSpPr>
              <p:cNvPr id="1524" name="Group 1523"/>
              <p:cNvGrpSpPr>
                <a:grpSpLocks noChangeAspect="1"/>
              </p:cNvGrpSpPr>
              <p:nvPr/>
            </p:nvGrpSpPr>
            <p:grpSpPr>
              <a:xfrm>
                <a:off x="5109270" y="1244490"/>
                <a:ext cx="103767" cy="2278370"/>
                <a:chOff x="914400" y="914400"/>
                <a:chExt cx="124937" cy="2743200"/>
              </a:xfrm>
            </p:grpSpPr>
            <p:sp>
              <p:nvSpPr>
                <p:cNvPr id="1527" name="Rectangle 1526"/>
                <p:cNvSpPr/>
                <p:nvPr/>
              </p:nvSpPr>
              <p:spPr>
                <a:xfrm>
                  <a:off x="914400" y="9144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528" name="Rectangle 1527"/>
                <p:cNvSpPr/>
                <p:nvPr/>
              </p:nvSpPr>
              <p:spPr>
                <a:xfrm>
                  <a:off x="914400" y="11430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529" name="Rectangle 1528"/>
                <p:cNvSpPr/>
                <p:nvPr/>
              </p:nvSpPr>
              <p:spPr>
                <a:xfrm>
                  <a:off x="914400" y="13716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530" name="Rectangle 1529"/>
                <p:cNvSpPr/>
                <p:nvPr/>
              </p:nvSpPr>
              <p:spPr>
                <a:xfrm>
                  <a:off x="914400" y="16002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531" name="Rectangle 1530"/>
                <p:cNvSpPr/>
                <p:nvPr/>
              </p:nvSpPr>
              <p:spPr>
                <a:xfrm>
                  <a:off x="914400" y="18288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532" name="Rectangle 1531"/>
                <p:cNvSpPr/>
                <p:nvPr/>
              </p:nvSpPr>
              <p:spPr>
                <a:xfrm>
                  <a:off x="914400" y="20574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533" name="Rectangle 1532"/>
                <p:cNvSpPr/>
                <p:nvPr/>
              </p:nvSpPr>
              <p:spPr>
                <a:xfrm>
                  <a:off x="914400" y="22860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534" name="Rectangle 1533"/>
                <p:cNvSpPr/>
                <p:nvPr/>
              </p:nvSpPr>
              <p:spPr>
                <a:xfrm>
                  <a:off x="914400" y="25146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535" name="Rectangle 1534"/>
                <p:cNvSpPr/>
                <p:nvPr/>
              </p:nvSpPr>
              <p:spPr>
                <a:xfrm>
                  <a:off x="914400" y="27432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536" name="Rectangle 1535"/>
                <p:cNvSpPr/>
                <p:nvPr/>
              </p:nvSpPr>
              <p:spPr>
                <a:xfrm>
                  <a:off x="914400" y="29718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537" name="Rectangle 1536"/>
                <p:cNvSpPr/>
                <p:nvPr/>
              </p:nvSpPr>
              <p:spPr>
                <a:xfrm>
                  <a:off x="914400" y="32004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538" name="Rectangle 1537"/>
                <p:cNvSpPr/>
                <p:nvPr/>
              </p:nvSpPr>
              <p:spPr>
                <a:xfrm>
                  <a:off x="914400" y="34290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sp>
            <p:nvSpPr>
              <p:cNvPr id="1525" name="Rectangle 1524"/>
              <p:cNvSpPr/>
              <p:nvPr/>
            </p:nvSpPr>
            <p:spPr>
              <a:xfrm>
                <a:off x="5104948" y="2763921"/>
                <a:ext cx="103767" cy="189864"/>
              </a:xfrm>
              <a:prstGeom prst="rect">
                <a:avLst/>
              </a:prstGeom>
              <a:solidFill>
                <a:srgbClr val="595959"/>
              </a:solidFill>
              <a:ln w="31750">
                <a:solidFill>
                  <a:srgbClr val="FFFF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526" name="Rectangle 1525"/>
              <p:cNvSpPr/>
              <p:nvPr/>
            </p:nvSpPr>
            <p:spPr>
              <a:xfrm>
                <a:off x="5111432" y="1248922"/>
                <a:ext cx="103767" cy="189864"/>
              </a:xfrm>
              <a:prstGeom prst="rect">
                <a:avLst/>
              </a:prstGeom>
              <a:solidFill>
                <a:srgbClr val="595959"/>
              </a:solidFill>
              <a:ln w="31750">
                <a:solidFill>
                  <a:srgbClr val="FFFF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sp>
          <p:nvSpPr>
            <p:cNvPr id="1542" name="Oval 1541"/>
            <p:cNvSpPr>
              <a:spLocks noChangeAspect="1"/>
            </p:cNvSpPr>
            <p:nvPr/>
          </p:nvSpPr>
          <p:spPr>
            <a:xfrm rot="2253452">
              <a:off x="5917897" y="4841043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43" name="Straight Connector 1542"/>
            <p:cNvCxnSpPr>
              <a:stCxn id="1542" idx="5"/>
            </p:cNvCxnSpPr>
            <p:nvPr/>
          </p:nvCxnSpPr>
          <p:spPr>
            <a:xfrm>
              <a:off x="5964678" y="4923527"/>
              <a:ext cx="66519" cy="554729"/>
            </a:xfrm>
            <a:prstGeom prst="line">
              <a:avLst/>
            </a:prstGeom>
            <a:ln w="50800">
              <a:solidFill>
                <a:srgbClr val="984807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4" name="Oval 1543"/>
            <p:cNvSpPr>
              <a:spLocks noChangeAspect="1"/>
            </p:cNvSpPr>
            <p:nvPr/>
          </p:nvSpPr>
          <p:spPr>
            <a:xfrm rot="18425448">
              <a:off x="5988414" y="5478233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45" name="Straight Connector 1544"/>
            <p:cNvCxnSpPr/>
            <p:nvPr/>
          </p:nvCxnSpPr>
          <p:spPr>
            <a:xfrm flipH="1">
              <a:off x="7627224" y="5140824"/>
              <a:ext cx="1035878" cy="126333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6" name="Oval 1545"/>
            <p:cNvSpPr>
              <a:spLocks noChangeAspect="1"/>
            </p:cNvSpPr>
            <p:nvPr/>
          </p:nvSpPr>
          <p:spPr>
            <a:xfrm>
              <a:off x="7597382" y="5226857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47" name="Straight Connector 1546"/>
            <p:cNvCxnSpPr>
              <a:endCxn id="1548" idx="6"/>
            </p:cNvCxnSpPr>
            <p:nvPr/>
          </p:nvCxnSpPr>
          <p:spPr>
            <a:xfrm flipH="1">
              <a:off x="8120478" y="5140824"/>
              <a:ext cx="542624" cy="217630"/>
            </a:xfrm>
            <a:prstGeom prst="line">
              <a:avLst/>
            </a:prstGeom>
            <a:ln w="50800">
              <a:solidFill>
                <a:srgbClr val="984807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8" name="Oval 1547"/>
            <p:cNvSpPr>
              <a:spLocks noChangeAspect="1"/>
            </p:cNvSpPr>
            <p:nvPr/>
          </p:nvSpPr>
          <p:spPr>
            <a:xfrm rot="19727918">
              <a:off x="8043636" y="5338493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549" name="Group 1548"/>
            <p:cNvGrpSpPr>
              <a:grpSpLocks noChangeAspect="1"/>
            </p:cNvGrpSpPr>
            <p:nvPr/>
          </p:nvGrpSpPr>
          <p:grpSpPr>
            <a:xfrm>
              <a:off x="8663102" y="4097054"/>
              <a:ext cx="103767" cy="2278370"/>
              <a:chOff x="914400" y="914400"/>
              <a:chExt cx="124937" cy="2743200"/>
            </a:xfrm>
          </p:grpSpPr>
          <p:sp>
            <p:nvSpPr>
              <p:cNvPr id="1550" name="Rectangle 1549"/>
              <p:cNvSpPr/>
              <p:nvPr/>
            </p:nvSpPr>
            <p:spPr>
              <a:xfrm>
                <a:off x="914400" y="9144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1" name="Rectangle 1550"/>
              <p:cNvSpPr/>
              <p:nvPr/>
            </p:nvSpPr>
            <p:spPr>
              <a:xfrm>
                <a:off x="914400" y="11430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2" name="Rectangle 1551"/>
              <p:cNvSpPr/>
              <p:nvPr/>
            </p:nvSpPr>
            <p:spPr>
              <a:xfrm>
                <a:off x="914400" y="13716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3" name="Rectangle 1552"/>
              <p:cNvSpPr/>
              <p:nvPr/>
            </p:nvSpPr>
            <p:spPr>
              <a:xfrm>
                <a:off x="914400" y="16002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4" name="Rectangle 1553"/>
              <p:cNvSpPr/>
              <p:nvPr/>
            </p:nvSpPr>
            <p:spPr>
              <a:xfrm>
                <a:off x="914400" y="18288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5" name="Rectangle 1554"/>
              <p:cNvSpPr/>
              <p:nvPr/>
            </p:nvSpPr>
            <p:spPr>
              <a:xfrm>
                <a:off x="914400" y="20574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6" name="Rectangle 1555"/>
              <p:cNvSpPr/>
              <p:nvPr/>
            </p:nvSpPr>
            <p:spPr>
              <a:xfrm>
                <a:off x="914400" y="22860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7" name="Rectangle 1556"/>
              <p:cNvSpPr/>
              <p:nvPr/>
            </p:nvSpPr>
            <p:spPr>
              <a:xfrm>
                <a:off x="914400" y="25146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8" name="Rectangle 1557"/>
              <p:cNvSpPr/>
              <p:nvPr/>
            </p:nvSpPr>
            <p:spPr>
              <a:xfrm>
                <a:off x="914400" y="27432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9" name="Rectangle 1558"/>
              <p:cNvSpPr/>
              <p:nvPr/>
            </p:nvSpPr>
            <p:spPr>
              <a:xfrm>
                <a:off x="914400" y="29718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0" name="Rectangle 1559"/>
              <p:cNvSpPr/>
              <p:nvPr/>
            </p:nvSpPr>
            <p:spPr>
              <a:xfrm>
                <a:off x="914400" y="32004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1" name="Rectangle 1560"/>
              <p:cNvSpPr/>
              <p:nvPr/>
            </p:nvSpPr>
            <p:spPr>
              <a:xfrm>
                <a:off x="914400" y="3429000"/>
                <a:ext cx="124937" cy="228600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62" name="Rectangle 1561"/>
            <p:cNvSpPr/>
            <p:nvPr/>
          </p:nvSpPr>
          <p:spPr>
            <a:xfrm>
              <a:off x="8663102" y="5045892"/>
              <a:ext cx="103767" cy="189864"/>
            </a:xfrm>
            <a:prstGeom prst="rect">
              <a:avLst/>
            </a:prstGeom>
            <a:solidFill>
              <a:srgbClr val="595959"/>
            </a:solidFill>
            <a:ln w="31750"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686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9000"/>
    </mc:Choice>
    <mc:Fallback xmlns="">
      <p:transition spd="slow" advClick="0" advTm="4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732816"/>
          </a:xfrm>
        </p:spPr>
        <p:txBody>
          <a:bodyPr>
            <a:normAutofit/>
          </a:bodyPr>
          <a:lstStyle/>
          <a:p>
            <a:r>
              <a:rPr lang="en-US" dirty="0" smtClean="0"/>
              <a:t>Problem statement and contributions</a:t>
            </a:r>
            <a:endParaRPr lang="en-US" dirty="0"/>
          </a:p>
        </p:txBody>
      </p:sp>
      <p:sp>
        <p:nvSpPr>
          <p:cNvPr id="196" name="Rectangle 195"/>
          <p:cNvSpPr/>
          <p:nvPr/>
        </p:nvSpPr>
        <p:spPr>
          <a:xfrm>
            <a:off x="116949" y="702145"/>
            <a:ext cx="90270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heterogeneous inverse scattering by appearance matching</a:t>
            </a:r>
            <a:endParaRPr lang="en-US" sz="2800" dirty="0">
              <a:solidFill>
                <a:srgbClr val="FFFF66"/>
              </a:solidFill>
            </a:endParaRPr>
          </a:p>
        </p:txBody>
      </p:sp>
      <p:grpSp>
        <p:nvGrpSpPr>
          <p:cNvPr id="284" name="Group 283"/>
          <p:cNvGrpSpPr/>
          <p:nvPr/>
        </p:nvGrpSpPr>
        <p:grpSpPr>
          <a:xfrm>
            <a:off x="4754231" y="1600200"/>
            <a:ext cx="4572000" cy="1579547"/>
            <a:chOff x="4825290" y="1730949"/>
            <a:chExt cx="4572000" cy="1579547"/>
          </a:xfrm>
        </p:grpSpPr>
        <p:grpSp>
          <p:nvGrpSpPr>
            <p:cNvPr id="237" name="Group 236"/>
            <p:cNvGrpSpPr/>
            <p:nvPr/>
          </p:nvGrpSpPr>
          <p:grpSpPr>
            <a:xfrm>
              <a:off x="4877115" y="2492334"/>
              <a:ext cx="4139531" cy="818162"/>
              <a:chOff x="4587881" y="1727341"/>
              <a:chExt cx="4139531" cy="818162"/>
            </a:xfrm>
          </p:grpSpPr>
          <p:sp>
            <p:nvSpPr>
              <p:cNvPr id="238" name="Rectangle 237"/>
              <p:cNvSpPr/>
              <p:nvPr/>
            </p:nvSpPr>
            <p:spPr>
              <a:xfrm>
                <a:off x="4587881" y="1727341"/>
                <a:ext cx="413953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</a:rPr>
                  <a:t>min ǁ              -  </a:t>
                </a:r>
                <a:r>
                  <a:rPr lang="en-US" sz="8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image(m) ǁ</a:t>
                </a:r>
                <a:r>
                  <a:rPr lang="en-US" sz="2800" baseline="30000" dirty="0" smtClean="0">
                    <a:solidFill>
                      <a:schemeClr val="bg1"/>
                    </a:solidFill>
                  </a:rPr>
                  <a:t>2</a:t>
                </a:r>
                <a:endParaRPr lang="en-US" sz="2800" dirty="0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4601335" y="2083838"/>
                <a:ext cx="7489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m(x)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53" name="Rectangle 252"/>
            <p:cNvSpPr/>
            <p:nvPr/>
          </p:nvSpPr>
          <p:spPr>
            <a:xfrm>
              <a:off x="4825290" y="1730949"/>
              <a:ext cx="45720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20000"/>
                </a:spcBef>
              </a:pPr>
              <a:r>
                <a:rPr lang="en-US" sz="2800" dirty="0" smtClean="0">
                  <a:solidFill>
                    <a:schemeClr val="bg1"/>
                  </a:solidFill>
                </a:rPr>
                <a:t>optimization problem</a:t>
              </a:r>
            </a:p>
          </p:txBody>
        </p:sp>
      </p:grpSp>
      <p:sp>
        <p:nvSpPr>
          <p:cNvPr id="194" name="Rectangle 193"/>
          <p:cNvSpPr/>
          <p:nvPr/>
        </p:nvSpPr>
        <p:spPr>
          <a:xfrm>
            <a:off x="47679" y="4193784"/>
            <a:ext cx="90270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en-US" sz="2800" dirty="0" smtClean="0">
                <a:solidFill>
                  <a:schemeClr val="bg1"/>
                </a:solidFill>
              </a:rPr>
              <a:t>Are there ambiguities between the unknowns?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47679" y="5260569"/>
            <a:ext cx="90270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arenR" startAt="2"/>
            </a:pPr>
            <a:r>
              <a:rPr lang="en-US" sz="2800" dirty="0" smtClean="0">
                <a:solidFill>
                  <a:schemeClr val="bg1"/>
                </a:solidFill>
              </a:rPr>
              <a:t>How do we solve this optimization problem?</a:t>
            </a:r>
            <a:endParaRPr lang="en-US" sz="2800" dirty="0">
              <a:solidFill>
                <a:srgbClr val="FFFF66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63226" y="1500070"/>
            <a:ext cx="3168651" cy="2559050"/>
            <a:chOff x="863226" y="1500070"/>
            <a:chExt cx="3168651" cy="2559050"/>
          </a:xfrm>
        </p:grpSpPr>
        <p:grpSp>
          <p:nvGrpSpPr>
            <p:cNvPr id="90" name="Group 89"/>
            <p:cNvGrpSpPr/>
            <p:nvPr/>
          </p:nvGrpSpPr>
          <p:grpSpPr>
            <a:xfrm>
              <a:off x="863226" y="1500070"/>
              <a:ext cx="3168651" cy="2559050"/>
              <a:chOff x="755649" y="2152650"/>
              <a:chExt cx="3168651" cy="2559050"/>
            </a:xfrm>
          </p:grpSpPr>
          <p:sp>
            <p:nvSpPr>
              <p:cNvPr id="33" name="Cloud 32"/>
              <p:cNvSpPr/>
              <p:nvPr/>
            </p:nvSpPr>
            <p:spPr>
              <a:xfrm>
                <a:off x="780241" y="2183956"/>
                <a:ext cx="3131975" cy="2485495"/>
              </a:xfrm>
              <a:prstGeom prst="cloud">
                <a:avLst/>
              </a:prstGeom>
              <a:solidFill>
                <a:srgbClr val="E0E4E7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1" name="Picture 9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160" t="14039" r="7167" b="15931"/>
              <a:stretch/>
            </p:blipFill>
            <p:spPr>
              <a:xfrm>
                <a:off x="755649" y="2152650"/>
                <a:ext cx="3168651" cy="2559050"/>
              </a:xfrm>
              <a:prstGeom prst="rect">
                <a:avLst/>
              </a:prstGeom>
            </p:spPr>
          </p:pic>
        </p:grpSp>
        <p:sp>
          <p:nvSpPr>
            <p:cNvPr id="123" name="Rectangle 122"/>
            <p:cNvSpPr/>
            <p:nvPr/>
          </p:nvSpPr>
          <p:spPr>
            <a:xfrm>
              <a:off x="1420492" y="2562919"/>
              <a:ext cx="2042712" cy="461665"/>
            </a:xfrm>
            <a:prstGeom prst="rect">
              <a:avLst/>
            </a:prstGeom>
            <a:solidFill>
              <a:srgbClr val="E0E4E7"/>
            </a:solidFill>
          </p:spPr>
          <p:txBody>
            <a:bodyPr wrap="square">
              <a:spAutoFit/>
            </a:bodyPr>
            <a:lstStyle/>
            <a:p>
              <a:pPr lvl="0" algn="ctr">
                <a:spcBef>
                  <a:spcPct val="20000"/>
                </a:spcBef>
              </a:pPr>
              <a:r>
                <a:rPr lang="en-US" sz="2400" dirty="0" smtClean="0"/>
                <a:t>material m(x)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82815" y="1202480"/>
            <a:ext cx="6418641" cy="2706545"/>
            <a:chOff x="182815" y="1202480"/>
            <a:chExt cx="6418641" cy="2706545"/>
          </a:xfrm>
        </p:grpSpPr>
        <p:grpSp>
          <p:nvGrpSpPr>
            <p:cNvPr id="7" name="Group 6"/>
            <p:cNvGrpSpPr/>
            <p:nvPr/>
          </p:nvGrpSpPr>
          <p:grpSpPr>
            <a:xfrm>
              <a:off x="5902145" y="2299743"/>
              <a:ext cx="699311" cy="692181"/>
              <a:chOff x="5902145" y="2299743"/>
              <a:chExt cx="699311" cy="692181"/>
            </a:xfrm>
          </p:grpSpPr>
          <p:pic>
            <p:nvPicPr>
              <p:cNvPr id="181" name="Picture 180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02145" y="2299743"/>
                <a:ext cx="408295" cy="408295"/>
              </a:xfrm>
              <a:prstGeom prst="rect">
                <a:avLst/>
              </a:prstGeom>
              <a:ln w="12700">
                <a:solidFill>
                  <a:schemeClr val="bg1"/>
                </a:solidFill>
              </a:ln>
            </p:spPr>
          </p:pic>
          <p:pic>
            <p:nvPicPr>
              <p:cNvPr id="185" name="Picture 184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44503" y="2338829"/>
                <a:ext cx="408295" cy="408295"/>
              </a:xfrm>
              <a:prstGeom prst="rect">
                <a:avLst/>
              </a:prstGeom>
              <a:ln w="12700">
                <a:solidFill>
                  <a:schemeClr val="bg1"/>
                </a:solidFill>
              </a:ln>
            </p:spPr>
          </p:pic>
          <p:pic>
            <p:nvPicPr>
              <p:cNvPr id="186" name="Picture 185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86010" y="2377915"/>
                <a:ext cx="408295" cy="408295"/>
              </a:xfrm>
              <a:prstGeom prst="rect">
                <a:avLst/>
              </a:prstGeom>
              <a:ln w="12700">
                <a:solidFill>
                  <a:schemeClr val="bg1"/>
                </a:solidFill>
              </a:ln>
            </p:spPr>
          </p:pic>
          <p:pic>
            <p:nvPicPr>
              <p:cNvPr id="187" name="Picture 186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26655" y="2417828"/>
                <a:ext cx="408295" cy="408295"/>
              </a:xfrm>
              <a:prstGeom prst="rect">
                <a:avLst/>
              </a:prstGeom>
              <a:ln w="12700">
                <a:solidFill>
                  <a:schemeClr val="bg1"/>
                </a:solidFill>
              </a:ln>
            </p:spPr>
          </p:pic>
          <p:pic>
            <p:nvPicPr>
              <p:cNvPr id="188" name="Picture 187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67300" y="2457741"/>
                <a:ext cx="408295" cy="408295"/>
              </a:xfrm>
              <a:prstGeom prst="rect">
                <a:avLst/>
              </a:prstGeom>
              <a:ln w="12700">
                <a:solidFill>
                  <a:schemeClr val="bg1"/>
                </a:solidFill>
              </a:ln>
            </p:spPr>
          </p:pic>
          <p:pic>
            <p:nvPicPr>
              <p:cNvPr id="189" name="Picture 188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09658" y="2503039"/>
                <a:ext cx="408295" cy="408295"/>
              </a:xfrm>
              <a:prstGeom prst="rect">
                <a:avLst/>
              </a:prstGeom>
              <a:ln w="12700">
                <a:solidFill>
                  <a:schemeClr val="bg1"/>
                </a:solidFill>
              </a:ln>
            </p:spPr>
          </p:pic>
          <p:pic>
            <p:nvPicPr>
              <p:cNvPr id="190" name="Picture 189"/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48782" y="2543334"/>
                <a:ext cx="408295" cy="408295"/>
              </a:xfrm>
              <a:prstGeom prst="rect">
                <a:avLst/>
              </a:prstGeom>
              <a:ln w="12700">
                <a:solidFill>
                  <a:schemeClr val="bg1"/>
                </a:solidFill>
              </a:ln>
            </p:spPr>
          </p:pic>
          <p:pic>
            <p:nvPicPr>
              <p:cNvPr id="191" name="Picture 190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93161" y="2583629"/>
                <a:ext cx="408295" cy="408295"/>
              </a:xfrm>
              <a:prstGeom prst="rect">
                <a:avLst/>
              </a:prstGeom>
              <a:ln w="12700">
                <a:solidFill>
                  <a:schemeClr val="bg1"/>
                </a:solidFill>
              </a:ln>
            </p:spPr>
          </p:pic>
        </p:grpSp>
        <p:grpSp>
          <p:nvGrpSpPr>
            <p:cNvPr id="10" name="Group 9"/>
            <p:cNvGrpSpPr/>
            <p:nvPr/>
          </p:nvGrpSpPr>
          <p:grpSpPr>
            <a:xfrm>
              <a:off x="636314" y="1630655"/>
              <a:ext cx="3657599" cy="2278370"/>
              <a:chOff x="636314" y="1630655"/>
              <a:chExt cx="3657599" cy="2278370"/>
            </a:xfrm>
          </p:grpSpPr>
          <p:grpSp>
            <p:nvGrpSpPr>
              <p:cNvPr id="20" name="Group 19"/>
              <p:cNvGrpSpPr>
                <a:grpSpLocks noChangeAspect="1"/>
              </p:cNvGrpSpPr>
              <p:nvPr/>
            </p:nvGrpSpPr>
            <p:grpSpPr>
              <a:xfrm>
                <a:off x="636314" y="1630655"/>
                <a:ext cx="103767" cy="2278370"/>
                <a:chOff x="914400" y="914400"/>
                <a:chExt cx="124937" cy="2743200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914400" y="9144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914400" y="11430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914400" y="13716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914400" y="16002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914400" y="18288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914400" y="20574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914400" y="22860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914400" y="25146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914400" y="27432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914400" y="29718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914400" y="32004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914400" y="34290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5" name="Group 144"/>
              <p:cNvGrpSpPr>
                <a:grpSpLocks noChangeAspect="1"/>
              </p:cNvGrpSpPr>
              <p:nvPr/>
            </p:nvGrpSpPr>
            <p:grpSpPr>
              <a:xfrm>
                <a:off x="4190146" y="1630655"/>
                <a:ext cx="103767" cy="2278370"/>
                <a:chOff x="914400" y="914400"/>
                <a:chExt cx="124937" cy="2743200"/>
              </a:xfrm>
            </p:grpSpPr>
            <p:sp>
              <p:nvSpPr>
                <p:cNvPr id="146" name="Rectangle 145"/>
                <p:cNvSpPr/>
                <p:nvPr/>
              </p:nvSpPr>
              <p:spPr>
                <a:xfrm>
                  <a:off x="914400" y="9144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Rectangle 146"/>
                <p:cNvSpPr/>
                <p:nvPr/>
              </p:nvSpPr>
              <p:spPr>
                <a:xfrm>
                  <a:off x="914400" y="11430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914400" y="13716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Rectangle 148"/>
                <p:cNvSpPr/>
                <p:nvPr/>
              </p:nvSpPr>
              <p:spPr>
                <a:xfrm>
                  <a:off x="914400" y="16002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Rectangle 149"/>
                <p:cNvSpPr/>
                <p:nvPr/>
              </p:nvSpPr>
              <p:spPr>
                <a:xfrm>
                  <a:off x="914400" y="18288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914400" y="20574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>
                  <a:off x="914400" y="22860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914400" y="25146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>
                  <a:off x="914400" y="27432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>
                  <a:off x="914400" y="29718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Rectangle 155"/>
                <p:cNvSpPr/>
                <p:nvPr/>
              </p:nvSpPr>
              <p:spPr>
                <a:xfrm>
                  <a:off x="914400" y="32004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Rectangle 156"/>
                <p:cNvSpPr/>
                <p:nvPr/>
              </p:nvSpPr>
              <p:spPr>
                <a:xfrm>
                  <a:off x="914400" y="34290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92" name="Rectangle 391"/>
            <p:cNvSpPr/>
            <p:nvPr/>
          </p:nvSpPr>
          <p:spPr>
            <a:xfrm>
              <a:off x="3732285" y="1202480"/>
              <a:ext cx="101021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sensor</a:t>
              </a:r>
              <a:endParaRPr lang="en-US" sz="2400" dirty="0"/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182815" y="1202537"/>
              <a:ext cx="101534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source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5592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4000"/>
    </mc:Choice>
    <mc:Fallback xmlns="">
      <p:transition spd="slow" advClick="0" advTm="5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0"/>
      <p:bldP spid="19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07599" y="2726072"/>
            <a:ext cx="4398774" cy="3966241"/>
            <a:chOff x="522343" y="3044714"/>
            <a:chExt cx="4398774" cy="3966241"/>
          </a:xfrm>
        </p:grpSpPr>
        <p:sp>
          <p:nvSpPr>
            <p:cNvPr id="144" name="Rectangle 143"/>
            <p:cNvSpPr/>
            <p:nvPr/>
          </p:nvSpPr>
          <p:spPr>
            <a:xfrm>
              <a:off x="522343" y="6179958"/>
              <a:ext cx="125820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source + sensor</a:t>
              </a:r>
              <a:endParaRPr lang="en-US" sz="2400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073619" y="3044714"/>
              <a:ext cx="3847498" cy="3135244"/>
              <a:chOff x="1073619" y="3044714"/>
              <a:chExt cx="3847498" cy="3135244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345982" y="3044714"/>
                <a:ext cx="2575135" cy="3135244"/>
                <a:chOff x="2345915" y="3044714"/>
                <a:chExt cx="2611582" cy="3179618"/>
              </a:xfrm>
            </p:grpSpPr>
            <p:pic>
              <p:nvPicPr>
                <p:cNvPr id="4" name="Picture 3"/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8369" r="47144" b="10075"/>
                <a:stretch/>
              </p:blipFill>
              <p:spPr>
                <a:xfrm>
                  <a:off x="2407566" y="3127841"/>
                  <a:ext cx="2490908" cy="3048000"/>
                </a:xfrm>
                <a:prstGeom prst="rect">
                  <a:avLst/>
                </a:prstGeom>
              </p:spPr>
            </p:pic>
            <p:pic>
              <p:nvPicPr>
                <p:cNvPr id="110" name="Picture 109"/>
                <p:cNvPicPr>
                  <a:picLocks noChangeAspect="1"/>
                </p:cNvPicPr>
                <p:nvPr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2057" t="27969" r="53326" b="29867"/>
                <a:stretch/>
              </p:blipFill>
              <p:spPr>
                <a:xfrm>
                  <a:off x="2345915" y="3044714"/>
                  <a:ext cx="2611582" cy="3179618"/>
                </a:xfrm>
                <a:prstGeom prst="rect">
                  <a:avLst/>
                </a:prstGeom>
                <a:ln w="22225">
                  <a:noFill/>
                </a:ln>
              </p:spPr>
            </p:pic>
          </p:grpSp>
          <p:grpSp>
            <p:nvGrpSpPr>
              <p:cNvPr id="111" name="Group 110"/>
              <p:cNvGrpSpPr>
                <a:grpSpLocks noChangeAspect="1"/>
              </p:cNvGrpSpPr>
              <p:nvPr/>
            </p:nvGrpSpPr>
            <p:grpSpPr>
              <a:xfrm>
                <a:off x="1073619" y="3047199"/>
                <a:ext cx="155651" cy="3132759"/>
                <a:chOff x="914400" y="1143000"/>
                <a:chExt cx="124937" cy="25146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11430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914400" y="13716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114"/>
                <p:cNvSpPr/>
                <p:nvPr/>
              </p:nvSpPr>
              <p:spPr>
                <a:xfrm>
                  <a:off x="914400" y="16002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115"/>
                <p:cNvSpPr/>
                <p:nvPr/>
              </p:nvSpPr>
              <p:spPr>
                <a:xfrm>
                  <a:off x="914400" y="18288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914400" y="20574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914400" y="22860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914400" y="25146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914400" y="27432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914400" y="29718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Rectangle 121"/>
                <p:cNvSpPr/>
                <p:nvPr/>
              </p:nvSpPr>
              <p:spPr>
                <a:xfrm>
                  <a:off x="914400" y="32004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914400" y="34290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48" name="Straight Connector 147"/>
              <p:cNvCxnSpPr/>
              <p:nvPr/>
            </p:nvCxnSpPr>
            <p:spPr>
              <a:xfrm>
                <a:off x="1229270" y="3396812"/>
                <a:ext cx="840390" cy="0"/>
              </a:xfrm>
              <a:prstGeom prst="line">
                <a:avLst/>
              </a:prstGeom>
              <a:ln w="50800">
                <a:solidFill>
                  <a:srgbClr val="F9965B"/>
                </a:solidFill>
                <a:tailEnd type="arrow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flipH="1">
                <a:off x="1229270" y="3530162"/>
                <a:ext cx="840390" cy="0"/>
              </a:xfrm>
              <a:prstGeom prst="line">
                <a:avLst/>
              </a:prstGeom>
              <a:ln w="50800">
                <a:solidFill>
                  <a:srgbClr val="F9965B"/>
                </a:solidFill>
                <a:tailEnd type="arrow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1226863" y="3968491"/>
                <a:ext cx="840390" cy="0"/>
              </a:xfrm>
              <a:prstGeom prst="line">
                <a:avLst/>
              </a:prstGeom>
              <a:ln w="50800">
                <a:solidFill>
                  <a:srgbClr val="F9965B"/>
                </a:solidFill>
                <a:tailEnd type="arrow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flipH="1">
                <a:off x="1226863" y="4101841"/>
                <a:ext cx="840390" cy="0"/>
              </a:xfrm>
              <a:prstGeom prst="line">
                <a:avLst/>
              </a:prstGeom>
              <a:ln w="50800">
                <a:solidFill>
                  <a:srgbClr val="F9965B"/>
                </a:solidFill>
                <a:tailEnd type="arrow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>
                <a:off x="1229270" y="4514912"/>
                <a:ext cx="840390" cy="0"/>
              </a:xfrm>
              <a:prstGeom prst="line">
                <a:avLst/>
              </a:prstGeom>
              <a:ln w="50800">
                <a:solidFill>
                  <a:srgbClr val="F9965B"/>
                </a:solidFill>
                <a:tailEnd type="arrow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flipH="1">
                <a:off x="1229270" y="4648262"/>
                <a:ext cx="840390" cy="0"/>
              </a:xfrm>
              <a:prstGeom prst="line">
                <a:avLst/>
              </a:prstGeom>
              <a:ln w="50800">
                <a:solidFill>
                  <a:srgbClr val="F9965B"/>
                </a:solidFill>
                <a:tailEnd type="arrow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>
                <a:off x="1229270" y="5110377"/>
                <a:ext cx="840390" cy="0"/>
              </a:xfrm>
              <a:prstGeom prst="line">
                <a:avLst/>
              </a:prstGeom>
              <a:ln w="50800">
                <a:solidFill>
                  <a:srgbClr val="F9965B"/>
                </a:solidFill>
                <a:tailEnd type="arrow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flipH="1">
                <a:off x="1229270" y="5243727"/>
                <a:ext cx="840390" cy="0"/>
              </a:xfrm>
              <a:prstGeom prst="line">
                <a:avLst/>
              </a:prstGeom>
              <a:ln w="50800">
                <a:solidFill>
                  <a:srgbClr val="F9965B"/>
                </a:solidFill>
                <a:tailEnd type="arrow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1229270" y="5703632"/>
                <a:ext cx="840390" cy="0"/>
              </a:xfrm>
              <a:prstGeom prst="line">
                <a:avLst/>
              </a:prstGeom>
              <a:ln w="50800">
                <a:solidFill>
                  <a:srgbClr val="F9965B"/>
                </a:solidFill>
                <a:tailEnd type="arrow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flipH="1">
                <a:off x="1229270" y="5836982"/>
                <a:ext cx="840390" cy="0"/>
              </a:xfrm>
              <a:prstGeom prst="line">
                <a:avLst/>
              </a:prstGeom>
              <a:ln w="50800">
                <a:solidFill>
                  <a:srgbClr val="F9965B"/>
                </a:solidFill>
                <a:tailEnd type="arrow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66" name="Rectangle 265"/>
          <p:cNvSpPr/>
          <p:nvPr/>
        </p:nvSpPr>
        <p:spPr>
          <a:xfrm>
            <a:off x="4028123" y="2807208"/>
            <a:ext cx="457200" cy="3008376"/>
          </a:xfrm>
          <a:prstGeom prst="rect">
            <a:avLst/>
          </a:prstGeom>
          <a:solidFill>
            <a:srgbClr val="F9965B">
              <a:alpha val="5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732816"/>
          </a:xfrm>
        </p:spPr>
        <p:txBody>
          <a:bodyPr>
            <a:normAutofit/>
          </a:bodyPr>
          <a:lstStyle/>
          <a:p>
            <a:r>
              <a:rPr lang="en-US" dirty="0" smtClean="0"/>
              <a:t>Ambiguities between unknowns?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09455" y="1017545"/>
            <a:ext cx="8725091" cy="1317747"/>
            <a:chOff x="325587" y="1017545"/>
            <a:chExt cx="8725091" cy="1317747"/>
          </a:xfrm>
        </p:grpSpPr>
        <p:pic>
          <p:nvPicPr>
            <p:cNvPr id="179" name="Picture 17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1257" y="1022240"/>
              <a:ext cx="914400" cy="91440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</p:pic>
        <p:pic>
          <p:nvPicPr>
            <p:cNvPr id="180" name="Picture 17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01292" y="1017545"/>
              <a:ext cx="914400" cy="91440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</p:pic>
        <p:pic>
          <p:nvPicPr>
            <p:cNvPr id="188" name="Picture 18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327" y="1017545"/>
              <a:ext cx="914400" cy="91440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</p:pic>
        <p:pic>
          <p:nvPicPr>
            <p:cNvPr id="189" name="Picture 18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1362" y="1017545"/>
              <a:ext cx="914400" cy="91440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</p:pic>
        <p:pic>
          <p:nvPicPr>
            <p:cNvPr id="190" name="Picture 189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1397" y="1017545"/>
              <a:ext cx="914400" cy="91440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</p:pic>
        <p:sp>
          <p:nvSpPr>
            <p:cNvPr id="191" name="Rectangle 190"/>
            <p:cNvSpPr/>
            <p:nvPr/>
          </p:nvSpPr>
          <p:spPr>
            <a:xfrm>
              <a:off x="325587" y="1059246"/>
              <a:ext cx="1330035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t</a:t>
              </a:r>
              <a:r>
                <a:rPr lang="en-US" sz="2400" dirty="0" smtClean="0">
                  <a:solidFill>
                    <a:schemeClr val="bg1"/>
                  </a:solidFill>
                </a:rPr>
                <a:t>ransient video</a:t>
              </a:r>
              <a:endParaRPr lang="en-US" sz="2400" dirty="0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1981200" y="1965960"/>
              <a:ext cx="109051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t = 10 fs</a:t>
              </a:r>
              <a:endParaRPr lang="en-US" dirty="0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3313237" y="1965960"/>
              <a:ext cx="109051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t = 20 fs</a:t>
              </a:r>
              <a:endParaRPr lang="en-US" dirty="0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4643272" y="1965960"/>
              <a:ext cx="109051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t = 30 fs</a:t>
              </a:r>
              <a:endParaRPr lang="en-US" dirty="0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5973307" y="1965960"/>
              <a:ext cx="109051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t = 40 fs</a:t>
              </a:r>
              <a:endParaRPr lang="en-US" dirty="0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7303342" y="1965960"/>
              <a:ext cx="109051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t = 50 fs</a:t>
              </a:r>
              <a:endParaRPr lang="en-US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8721432" y="1213134"/>
              <a:ext cx="32924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…</a:t>
              </a:r>
              <a:endParaRPr lang="en-US" sz="28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5789366" y="872836"/>
            <a:ext cx="1226128" cy="1462456"/>
          </a:xfrm>
          <a:prstGeom prst="rect">
            <a:avLst/>
          </a:prstGeom>
          <a:noFill/>
          <a:ln w="25400"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4749762" y="3251149"/>
            <a:ext cx="43647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uniquely determines deepest layer</a:t>
            </a:r>
          </a:p>
        </p:txBody>
      </p:sp>
      <p:sp>
        <p:nvSpPr>
          <p:cNvPr id="256" name="Rectangle 255"/>
          <p:cNvSpPr/>
          <p:nvPr/>
        </p:nvSpPr>
        <p:spPr>
          <a:xfrm>
            <a:off x="4739630" y="4465238"/>
            <a:ext cx="44043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recursion: uniquely determines entire volume</a:t>
            </a:r>
          </a:p>
        </p:txBody>
      </p:sp>
      <p:sp>
        <p:nvSpPr>
          <p:cNvPr id="258" name="Rectangle 257"/>
          <p:cNvSpPr/>
          <p:nvPr/>
        </p:nvSpPr>
        <p:spPr>
          <a:xfrm>
            <a:off x="7119401" y="869508"/>
            <a:ext cx="1226128" cy="1462456"/>
          </a:xfrm>
          <a:prstGeom prst="rect">
            <a:avLst/>
          </a:prstGeom>
          <a:noFill/>
          <a:ln w="25400"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4443479" y="866167"/>
            <a:ext cx="1226128" cy="1462456"/>
          </a:xfrm>
          <a:prstGeom prst="rect">
            <a:avLst/>
          </a:prstGeom>
          <a:noFill/>
          <a:ln w="25400"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3109351" y="866167"/>
            <a:ext cx="1226128" cy="1462456"/>
          </a:xfrm>
          <a:prstGeom prst="rect">
            <a:avLst/>
          </a:prstGeom>
          <a:noFill/>
          <a:ln w="25400"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1799261" y="866167"/>
            <a:ext cx="1226128" cy="1462456"/>
          </a:xfrm>
          <a:prstGeom prst="rect">
            <a:avLst/>
          </a:prstGeom>
          <a:noFill/>
          <a:ln w="25400"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3570923" y="2807208"/>
            <a:ext cx="457200" cy="3008376"/>
          </a:xfrm>
          <a:prstGeom prst="rect">
            <a:avLst/>
          </a:prstGeom>
          <a:solidFill>
            <a:srgbClr val="F9965B">
              <a:alpha val="5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3113723" y="2807208"/>
            <a:ext cx="457200" cy="3008376"/>
          </a:xfrm>
          <a:prstGeom prst="rect">
            <a:avLst/>
          </a:prstGeom>
          <a:solidFill>
            <a:srgbClr val="F9965B">
              <a:alpha val="5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2656523" y="2807208"/>
            <a:ext cx="457200" cy="3008376"/>
          </a:xfrm>
          <a:prstGeom prst="rect">
            <a:avLst/>
          </a:prstGeom>
          <a:solidFill>
            <a:srgbClr val="F9965B">
              <a:alpha val="5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2199323" y="2807208"/>
            <a:ext cx="457200" cy="3008376"/>
          </a:xfrm>
          <a:prstGeom prst="rect">
            <a:avLst/>
          </a:prstGeom>
          <a:solidFill>
            <a:srgbClr val="F9965B">
              <a:alpha val="5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1821506" y="6020076"/>
            <a:ext cx="25676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deepest layer reached after t = 40 fs travel time</a:t>
            </a:r>
            <a:endParaRPr lang="en-US" baseline="-25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2136001" y="2807208"/>
            <a:ext cx="1892122" cy="3570332"/>
            <a:chOff x="2350745" y="3125850"/>
            <a:chExt cx="1892122" cy="3570332"/>
          </a:xfrm>
        </p:grpSpPr>
        <p:sp>
          <p:nvSpPr>
            <p:cNvPr id="205" name="Rectangle 204"/>
            <p:cNvSpPr/>
            <p:nvPr/>
          </p:nvSpPr>
          <p:spPr>
            <a:xfrm>
              <a:off x="3785667" y="3125850"/>
              <a:ext cx="457200" cy="3008376"/>
            </a:xfrm>
            <a:prstGeom prst="rect">
              <a:avLst/>
            </a:prstGeom>
            <a:solidFill>
              <a:srgbClr val="F9965B">
                <a:alpha val="50000"/>
              </a:srgb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6" name="Straight Arrow Connector 205"/>
            <p:cNvCxnSpPr/>
            <p:nvPr/>
          </p:nvCxnSpPr>
          <p:spPr>
            <a:xfrm>
              <a:off x="2350745" y="6328816"/>
              <a:ext cx="1887359" cy="0"/>
            </a:xfrm>
            <a:prstGeom prst="straightConnector1">
              <a:avLst/>
            </a:prstGeom>
            <a:ln w="31750">
              <a:solidFill>
                <a:schemeClr val="bg1"/>
              </a:solidFill>
              <a:headEnd type="arrow" w="sm" len="med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Rectangle 206"/>
            <p:cNvSpPr/>
            <p:nvPr/>
          </p:nvSpPr>
          <p:spPr>
            <a:xfrm>
              <a:off x="3024904" y="6357628"/>
              <a:ext cx="18473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sz="24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855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000"/>
    </mc:Choice>
    <mc:Fallback xmlns="">
      <p:transition spd="slow" advTm="4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9500"/>
                            </p:stCondLst>
                            <p:childTnLst>
                              <p:par>
                                <p:cTn id="41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500"/>
                            </p:stCondLst>
                            <p:childTnLst>
                              <p:par>
                                <p:cTn id="54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1500"/>
                            </p:stCondLst>
                            <p:childTnLst>
                              <p:par>
                                <p:cTn id="67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2500"/>
                            </p:stCondLst>
                            <p:childTnLst>
                              <p:par>
                                <p:cTn id="80" presetID="10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" grpId="0" animBg="1"/>
      <p:bldP spid="11" grpId="0" animBg="1"/>
      <p:bldP spid="11" grpId="1" animBg="1"/>
      <p:bldP spid="11" grpId="2" animBg="1"/>
      <p:bldP spid="11" grpId="3" animBg="1"/>
      <p:bldP spid="255" grpId="0"/>
      <p:bldP spid="256" grpId="0"/>
      <p:bldP spid="258" grpId="0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732816"/>
          </a:xfrm>
        </p:spPr>
        <p:txBody>
          <a:bodyPr>
            <a:normAutofit/>
          </a:bodyPr>
          <a:lstStyle/>
          <a:p>
            <a:r>
              <a:rPr lang="en-US" dirty="0" smtClean="0"/>
              <a:t>Problem </a:t>
            </a:r>
            <a:r>
              <a:rPr lang="en-US" dirty="0"/>
              <a:t>statement and contributions</a:t>
            </a:r>
          </a:p>
        </p:txBody>
      </p:sp>
      <p:sp>
        <p:nvSpPr>
          <p:cNvPr id="196" name="Rectangle 195"/>
          <p:cNvSpPr/>
          <p:nvPr/>
        </p:nvSpPr>
        <p:spPr>
          <a:xfrm>
            <a:off x="116949" y="702145"/>
            <a:ext cx="90270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heterogeneous inverse scattering by appearance matching</a:t>
            </a:r>
            <a:endParaRPr lang="en-US" sz="2800" dirty="0">
              <a:solidFill>
                <a:srgbClr val="FFFF66"/>
              </a:solidFill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863226" y="1500070"/>
            <a:ext cx="3168651" cy="2559050"/>
            <a:chOff x="755649" y="2152650"/>
            <a:chExt cx="3168651" cy="2559050"/>
          </a:xfrm>
        </p:grpSpPr>
        <p:sp>
          <p:nvSpPr>
            <p:cNvPr id="33" name="Cloud 32"/>
            <p:cNvSpPr/>
            <p:nvPr/>
          </p:nvSpPr>
          <p:spPr>
            <a:xfrm>
              <a:off x="780241" y="2183956"/>
              <a:ext cx="3131975" cy="2485495"/>
            </a:xfrm>
            <a:prstGeom prst="cloud">
              <a:avLst/>
            </a:prstGeom>
            <a:solidFill>
              <a:srgbClr val="E0E4E7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1" name="Picture 9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60" t="14039" r="7167" b="15931"/>
            <a:stretch/>
          </p:blipFill>
          <p:spPr>
            <a:xfrm>
              <a:off x="755649" y="2152650"/>
              <a:ext cx="3168651" cy="2559050"/>
            </a:xfrm>
            <a:prstGeom prst="rect">
              <a:avLst/>
            </a:prstGeom>
          </p:spPr>
        </p:pic>
      </p:grpSp>
      <p:grpSp>
        <p:nvGrpSpPr>
          <p:cNvPr id="20" name="Group 19"/>
          <p:cNvGrpSpPr>
            <a:grpSpLocks noChangeAspect="1"/>
          </p:cNvGrpSpPr>
          <p:nvPr/>
        </p:nvGrpSpPr>
        <p:grpSpPr>
          <a:xfrm>
            <a:off x="636314" y="1630655"/>
            <a:ext cx="103767" cy="2278370"/>
            <a:chOff x="914400" y="914400"/>
            <a:chExt cx="124937" cy="2743200"/>
          </a:xfrm>
        </p:grpSpPr>
        <p:sp>
          <p:nvSpPr>
            <p:cNvPr id="21" name="Rectangle 20"/>
            <p:cNvSpPr/>
            <p:nvPr/>
          </p:nvSpPr>
          <p:spPr>
            <a:xfrm>
              <a:off x="914400" y="9144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914400" y="11430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14400" y="13716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14400" y="16002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14400" y="18288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14400" y="20574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14400" y="22860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14400" y="25146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14400" y="27432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914400" y="29718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914400" y="32004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914400" y="34290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Group 144"/>
          <p:cNvGrpSpPr>
            <a:grpSpLocks noChangeAspect="1"/>
          </p:cNvGrpSpPr>
          <p:nvPr/>
        </p:nvGrpSpPr>
        <p:grpSpPr>
          <a:xfrm>
            <a:off x="4190146" y="1630655"/>
            <a:ext cx="103767" cy="2278370"/>
            <a:chOff x="914400" y="914400"/>
            <a:chExt cx="124937" cy="2743200"/>
          </a:xfrm>
        </p:grpSpPr>
        <p:sp>
          <p:nvSpPr>
            <p:cNvPr id="146" name="Rectangle 145"/>
            <p:cNvSpPr/>
            <p:nvPr/>
          </p:nvSpPr>
          <p:spPr>
            <a:xfrm>
              <a:off x="914400" y="9144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914400" y="11430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914400" y="13716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914400" y="16002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914400" y="18288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914400" y="20574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914400" y="22860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914400" y="25146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914400" y="27432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914400" y="29718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914400" y="32004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914400" y="34290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6" name="Rectangle 125"/>
          <p:cNvSpPr/>
          <p:nvPr/>
        </p:nvSpPr>
        <p:spPr>
          <a:xfrm>
            <a:off x="182815" y="1202537"/>
            <a:ext cx="10153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source</a:t>
            </a:r>
            <a:endParaRPr lang="en-US" sz="2400" dirty="0"/>
          </a:p>
        </p:txBody>
      </p:sp>
      <p:sp>
        <p:nvSpPr>
          <p:cNvPr id="127" name="Rectangle 126"/>
          <p:cNvSpPr/>
          <p:nvPr/>
        </p:nvSpPr>
        <p:spPr>
          <a:xfrm>
            <a:off x="3732285" y="1202480"/>
            <a:ext cx="10102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sensor</a:t>
            </a:r>
            <a:endParaRPr lang="en-US" sz="2400" dirty="0"/>
          </a:p>
        </p:txBody>
      </p:sp>
      <p:sp>
        <p:nvSpPr>
          <p:cNvPr id="129" name="Rectangle 128"/>
          <p:cNvSpPr/>
          <p:nvPr/>
        </p:nvSpPr>
        <p:spPr>
          <a:xfrm>
            <a:off x="47679" y="5260569"/>
            <a:ext cx="90270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arenR" startAt="2"/>
            </a:pPr>
            <a:r>
              <a:rPr lang="en-US" sz="2800" dirty="0" smtClean="0">
                <a:solidFill>
                  <a:schemeClr val="bg1"/>
                </a:solidFill>
              </a:rPr>
              <a:t>How do we solve this optimization problem?</a:t>
            </a:r>
            <a:endParaRPr lang="en-US" sz="2800" dirty="0">
              <a:solidFill>
                <a:srgbClr val="FFFF66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47679" y="4193784"/>
            <a:ext cx="90270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en-US" sz="2800" dirty="0" smtClean="0">
                <a:solidFill>
                  <a:schemeClr val="bg1"/>
                </a:solidFill>
              </a:rPr>
              <a:t>Are there ambiguities between the unknowns?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45720" y="4725102"/>
            <a:ext cx="9098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66"/>
                </a:solidFill>
              </a:rPr>
              <a:t>provable uniqueness for certain </a:t>
            </a:r>
            <a:r>
              <a:rPr lang="en-US" sz="2800" dirty="0" smtClean="0">
                <a:solidFill>
                  <a:srgbClr val="FFFF66"/>
                </a:solidFill>
              </a:rPr>
              <a:t>imaging types</a:t>
            </a:r>
            <a:endParaRPr lang="en-US" sz="2800" dirty="0">
              <a:solidFill>
                <a:srgbClr val="FFFF66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754231" y="1600200"/>
            <a:ext cx="4572000" cy="1579547"/>
            <a:chOff x="4754231" y="1600200"/>
            <a:chExt cx="4572000" cy="1579547"/>
          </a:xfrm>
        </p:grpSpPr>
        <p:grpSp>
          <p:nvGrpSpPr>
            <p:cNvPr id="285" name="Group 284"/>
            <p:cNvGrpSpPr/>
            <p:nvPr/>
          </p:nvGrpSpPr>
          <p:grpSpPr>
            <a:xfrm>
              <a:off x="4754231" y="1600200"/>
              <a:ext cx="4572000" cy="1391724"/>
              <a:chOff x="4825290" y="1730949"/>
              <a:chExt cx="4572000" cy="1391724"/>
            </a:xfrm>
          </p:grpSpPr>
          <p:grpSp>
            <p:nvGrpSpPr>
              <p:cNvPr id="284" name="Group 283"/>
              <p:cNvGrpSpPr/>
              <p:nvPr/>
            </p:nvGrpSpPr>
            <p:grpSpPr>
              <a:xfrm>
                <a:off x="4825290" y="1730949"/>
                <a:ext cx="4572000" cy="1284605"/>
                <a:chOff x="4825290" y="1730949"/>
                <a:chExt cx="4572000" cy="1284605"/>
              </a:xfrm>
            </p:grpSpPr>
            <p:sp>
              <p:nvSpPr>
                <p:cNvPr id="238" name="Rectangle 237"/>
                <p:cNvSpPr/>
                <p:nvPr/>
              </p:nvSpPr>
              <p:spPr>
                <a:xfrm>
                  <a:off x="4877115" y="2492334"/>
                  <a:ext cx="413953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800" dirty="0" smtClean="0">
                      <a:solidFill>
                        <a:schemeClr val="bg1"/>
                      </a:solidFill>
                    </a:rPr>
                    <a:t>min ǁ              -  </a:t>
                  </a:r>
                  <a:r>
                    <a:rPr lang="en-US" sz="800" dirty="0" smtClean="0">
                      <a:solidFill>
                        <a:schemeClr val="bg1"/>
                      </a:solidFill>
                    </a:rPr>
                    <a:t> </a:t>
                  </a:r>
                  <a:r>
                    <a:rPr lang="en-US" sz="2800" dirty="0" smtClean="0">
                      <a:solidFill>
                        <a:schemeClr val="bg1"/>
                      </a:solidFill>
                    </a:rPr>
                    <a:t>image(m) ǁ</a:t>
                  </a:r>
                  <a:r>
                    <a:rPr lang="en-US" sz="2800" baseline="30000" dirty="0" smtClean="0">
                      <a:solidFill>
                        <a:schemeClr val="bg1"/>
                      </a:solidFill>
                    </a:rPr>
                    <a:t>2</a:t>
                  </a:r>
                  <a:endParaRPr lang="en-US" sz="2800" dirty="0"/>
                </a:p>
              </p:txBody>
            </p:sp>
            <p:sp>
              <p:nvSpPr>
                <p:cNvPr id="253" name="Rectangle 252"/>
                <p:cNvSpPr/>
                <p:nvPr/>
              </p:nvSpPr>
              <p:spPr>
                <a:xfrm>
                  <a:off x="4825290" y="1730949"/>
                  <a:ext cx="4572000" cy="5232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>
                    <a:spcBef>
                      <a:spcPct val="20000"/>
                    </a:spcBef>
                  </a:pPr>
                  <a:r>
                    <a:rPr lang="en-US" sz="2800" dirty="0" smtClean="0">
                      <a:solidFill>
                        <a:schemeClr val="bg1"/>
                      </a:solidFill>
                    </a:rPr>
                    <a:t>optimization problem</a:t>
                  </a:r>
                </a:p>
              </p:txBody>
            </p:sp>
          </p:grpSp>
          <p:grpSp>
            <p:nvGrpSpPr>
              <p:cNvPr id="254" name="Group 253"/>
              <p:cNvGrpSpPr/>
              <p:nvPr/>
            </p:nvGrpSpPr>
            <p:grpSpPr>
              <a:xfrm>
                <a:off x="5973204" y="2430492"/>
                <a:ext cx="699311" cy="692181"/>
                <a:chOff x="5058165" y="5708349"/>
                <a:chExt cx="699311" cy="692181"/>
              </a:xfrm>
            </p:grpSpPr>
            <p:pic>
              <p:nvPicPr>
                <p:cNvPr id="255" name="Picture 254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58165" y="5708349"/>
                  <a:ext cx="408295" cy="408295"/>
                </a:xfrm>
                <a:prstGeom prst="rect">
                  <a:avLst/>
                </a:prstGeom>
                <a:ln w="12700">
                  <a:solidFill>
                    <a:schemeClr val="bg1"/>
                  </a:solidFill>
                </a:ln>
              </p:spPr>
            </p:pic>
            <p:pic>
              <p:nvPicPr>
                <p:cNvPr id="256" name="Picture 255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100523" y="5747435"/>
                  <a:ext cx="408295" cy="408295"/>
                </a:xfrm>
                <a:prstGeom prst="rect">
                  <a:avLst/>
                </a:prstGeom>
                <a:ln w="12700">
                  <a:solidFill>
                    <a:schemeClr val="bg1"/>
                  </a:solidFill>
                </a:ln>
              </p:spPr>
            </p:pic>
            <p:pic>
              <p:nvPicPr>
                <p:cNvPr id="257" name="Picture 256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142030" y="5786521"/>
                  <a:ext cx="408295" cy="408295"/>
                </a:xfrm>
                <a:prstGeom prst="rect">
                  <a:avLst/>
                </a:prstGeom>
                <a:ln w="12700">
                  <a:solidFill>
                    <a:schemeClr val="bg1"/>
                  </a:solidFill>
                </a:ln>
              </p:spPr>
            </p:pic>
            <p:pic>
              <p:nvPicPr>
                <p:cNvPr id="258" name="Picture 257"/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182675" y="5826434"/>
                  <a:ext cx="408295" cy="408295"/>
                </a:xfrm>
                <a:prstGeom prst="rect">
                  <a:avLst/>
                </a:prstGeom>
                <a:ln w="12700">
                  <a:solidFill>
                    <a:schemeClr val="bg1"/>
                  </a:solidFill>
                </a:ln>
              </p:spPr>
            </p:pic>
            <p:pic>
              <p:nvPicPr>
                <p:cNvPr id="259" name="Picture 258"/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23320" y="5866347"/>
                  <a:ext cx="408295" cy="408295"/>
                </a:xfrm>
                <a:prstGeom prst="rect">
                  <a:avLst/>
                </a:prstGeom>
                <a:ln w="12700">
                  <a:solidFill>
                    <a:schemeClr val="bg1"/>
                  </a:solidFill>
                </a:ln>
              </p:spPr>
            </p:pic>
            <p:pic>
              <p:nvPicPr>
                <p:cNvPr id="260" name="Picture 259"/>
                <p:cNvPicPr>
                  <a:picLocks noChangeAspect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65678" y="5911645"/>
                  <a:ext cx="408295" cy="408295"/>
                </a:xfrm>
                <a:prstGeom prst="rect">
                  <a:avLst/>
                </a:prstGeom>
                <a:ln w="12700">
                  <a:solidFill>
                    <a:schemeClr val="bg1"/>
                  </a:solidFill>
                </a:ln>
              </p:spPr>
            </p:pic>
            <p:pic>
              <p:nvPicPr>
                <p:cNvPr id="261" name="Picture 260"/>
                <p:cNvPicPr>
                  <a:picLocks noChangeAspect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04802" y="5951940"/>
                  <a:ext cx="408295" cy="408295"/>
                </a:xfrm>
                <a:prstGeom prst="rect">
                  <a:avLst/>
                </a:prstGeom>
                <a:ln w="12700">
                  <a:solidFill>
                    <a:schemeClr val="bg1"/>
                  </a:solidFill>
                </a:ln>
              </p:spPr>
            </p:pic>
            <p:pic>
              <p:nvPicPr>
                <p:cNvPr id="262" name="Picture 261"/>
                <p:cNvPicPr>
                  <a:picLocks noChangeAspect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49181" y="5992235"/>
                  <a:ext cx="408295" cy="408295"/>
                </a:xfrm>
                <a:prstGeom prst="rect">
                  <a:avLst/>
                </a:prstGeom>
                <a:ln w="12700">
                  <a:solidFill>
                    <a:schemeClr val="bg1"/>
                  </a:solidFill>
                </a:ln>
              </p:spPr>
            </p:pic>
          </p:grpSp>
        </p:grpSp>
        <p:sp>
          <p:nvSpPr>
            <p:cNvPr id="54" name="Rectangle 53"/>
            <p:cNvSpPr/>
            <p:nvPr/>
          </p:nvSpPr>
          <p:spPr>
            <a:xfrm>
              <a:off x="4819510" y="2718082"/>
              <a:ext cx="74892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m(x)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57" name="Rectangle 56"/>
          <p:cNvSpPr/>
          <p:nvPr/>
        </p:nvSpPr>
        <p:spPr>
          <a:xfrm>
            <a:off x="1420492" y="2562919"/>
            <a:ext cx="2042712" cy="461665"/>
          </a:xfrm>
          <a:prstGeom prst="rect">
            <a:avLst/>
          </a:prstGeom>
          <a:solidFill>
            <a:srgbClr val="E0E4E7"/>
          </a:solidFill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dirty="0" smtClean="0"/>
              <a:t>material m(x)</a:t>
            </a:r>
          </a:p>
        </p:txBody>
      </p:sp>
    </p:spTree>
    <p:extLst>
      <p:ext uri="{BB962C8B-B14F-4D97-AF65-F5344CB8AC3E}">
        <p14:creationId xmlns:p14="http://schemas.microsoft.com/office/powerpoint/2010/main" val="2680459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9000"/>
    </mc:Choice>
    <mc:Fallback xmlns="">
      <p:transition spd="slow" advClick="0" advTm="19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89"/>
          <p:cNvGrpSpPr/>
          <p:nvPr/>
        </p:nvGrpSpPr>
        <p:grpSpPr>
          <a:xfrm>
            <a:off x="863226" y="1500070"/>
            <a:ext cx="3168651" cy="2559050"/>
            <a:chOff x="755649" y="2152650"/>
            <a:chExt cx="3168651" cy="2559050"/>
          </a:xfrm>
        </p:grpSpPr>
        <p:sp>
          <p:nvSpPr>
            <p:cNvPr id="33" name="Cloud 32"/>
            <p:cNvSpPr/>
            <p:nvPr/>
          </p:nvSpPr>
          <p:spPr>
            <a:xfrm>
              <a:off x="780241" y="2183956"/>
              <a:ext cx="3131975" cy="2485495"/>
            </a:xfrm>
            <a:prstGeom prst="cloud">
              <a:avLst/>
            </a:prstGeom>
            <a:solidFill>
              <a:srgbClr val="E0E4E7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1" name="Picture 9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60" t="14039" r="7167" b="15931"/>
            <a:stretch/>
          </p:blipFill>
          <p:spPr>
            <a:xfrm>
              <a:off x="755649" y="2152650"/>
              <a:ext cx="3168651" cy="2559050"/>
            </a:xfrm>
            <a:prstGeom prst="rect">
              <a:avLst/>
            </a:prstGeom>
          </p:spPr>
        </p:pic>
      </p:grpSp>
      <p:sp>
        <p:nvSpPr>
          <p:cNvPr id="177" name="Rectangle 176"/>
          <p:cNvSpPr/>
          <p:nvPr/>
        </p:nvSpPr>
        <p:spPr>
          <a:xfrm>
            <a:off x="1420492" y="2562919"/>
            <a:ext cx="2042712" cy="461665"/>
          </a:xfrm>
          <a:prstGeom prst="rect">
            <a:avLst/>
          </a:prstGeom>
          <a:solidFill>
            <a:srgbClr val="E0E4E7"/>
          </a:solidFill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dirty="0" smtClean="0"/>
              <a:t>material m(x)</a:t>
            </a:r>
          </a:p>
        </p:txBody>
      </p:sp>
      <p:grpSp>
        <p:nvGrpSpPr>
          <p:cNvPr id="198" name="Group 197"/>
          <p:cNvGrpSpPr/>
          <p:nvPr/>
        </p:nvGrpSpPr>
        <p:grpSpPr>
          <a:xfrm>
            <a:off x="741811" y="1748391"/>
            <a:ext cx="3450065" cy="1761255"/>
            <a:chOff x="741811" y="1748391"/>
            <a:chExt cx="3450065" cy="1761255"/>
          </a:xfrm>
        </p:grpSpPr>
        <p:grpSp>
          <p:nvGrpSpPr>
            <p:cNvPr id="199" name="Group 198"/>
            <p:cNvGrpSpPr/>
            <p:nvPr/>
          </p:nvGrpSpPr>
          <p:grpSpPr>
            <a:xfrm>
              <a:off x="741811" y="2105818"/>
              <a:ext cx="468215" cy="1139185"/>
              <a:chOff x="1202999" y="1444658"/>
              <a:chExt cx="516864" cy="1257549"/>
            </a:xfrm>
          </p:grpSpPr>
          <p:cxnSp>
            <p:nvCxnSpPr>
              <p:cNvPr id="258" name="Straight Connector 257"/>
              <p:cNvCxnSpPr/>
              <p:nvPr/>
            </p:nvCxnSpPr>
            <p:spPr>
              <a:xfrm>
                <a:off x="1202999" y="1444658"/>
                <a:ext cx="516864" cy="0"/>
              </a:xfrm>
              <a:prstGeom prst="line">
                <a:avLst/>
              </a:prstGeom>
              <a:ln w="50800">
                <a:solidFill>
                  <a:srgbClr val="F9965B"/>
                </a:solidFill>
                <a:tailEnd type="non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 flipH="1">
                <a:off x="1202999" y="2283024"/>
                <a:ext cx="215058" cy="0"/>
              </a:xfrm>
              <a:prstGeom prst="line">
                <a:avLst/>
              </a:prstGeom>
              <a:ln w="50800">
                <a:solidFill>
                  <a:srgbClr val="F9965B"/>
                </a:solidFill>
                <a:tailEnd type="non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>
                <a:off x="1202999" y="2702207"/>
                <a:ext cx="234955" cy="0"/>
              </a:xfrm>
              <a:prstGeom prst="line">
                <a:avLst/>
              </a:prstGeom>
              <a:ln w="50800">
                <a:solidFill>
                  <a:srgbClr val="F9965B"/>
                </a:solidFill>
                <a:tailEnd type="non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0" name="Straight Connector 199"/>
            <p:cNvCxnSpPr/>
            <p:nvPr/>
          </p:nvCxnSpPr>
          <p:spPr>
            <a:xfrm flipH="1" flipV="1">
              <a:off x="3079756" y="1782219"/>
              <a:ext cx="501185" cy="310795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 flipH="1">
              <a:off x="2916991" y="1810116"/>
              <a:ext cx="133804" cy="289760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flipH="1" flipV="1">
              <a:off x="2364610" y="2071568"/>
              <a:ext cx="545744" cy="32263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 flipH="1">
              <a:off x="1957477" y="2086787"/>
              <a:ext cx="362198" cy="159139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 flipH="1" flipV="1">
              <a:off x="1749786" y="1937042"/>
              <a:ext cx="195549" cy="289450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>
              <a:stCxn id="209" idx="6"/>
            </p:cNvCxnSpPr>
            <p:nvPr/>
          </p:nvCxnSpPr>
          <p:spPr>
            <a:xfrm flipH="1">
              <a:off x="1219966" y="1939265"/>
              <a:ext cx="559705" cy="159208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9" name="Oval 208"/>
            <p:cNvSpPr>
              <a:spLocks noChangeAspect="1"/>
            </p:cNvSpPr>
            <p:nvPr/>
          </p:nvSpPr>
          <p:spPr>
            <a:xfrm>
              <a:off x="1696838" y="1897848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0" name="Oval 209"/>
            <p:cNvSpPr>
              <a:spLocks noChangeAspect="1"/>
            </p:cNvSpPr>
            <p:nvPr/>
          </p:nvSpPr>
          <p:spPr>
            <a:xfrm>
              <a:off x="1916060" y="2204877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Oval 210"/>
            <p:cNvSpPr>
              <a:spLocks noChangeAspect="1"/>
            </p:cNvSpPr>
            <p:nvPr/>
          </p:nvSpPr>
          <p:spPr>
            <a:xfrm>
              <a:off x="2304989" y="2036358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Oval 211"/>
            <p:cNvSpPr>
              <a:spLocks noChangeAspect="1"/>
            </p:cNvSpPr>
            <p:nvPr/>
          </p:nvSpPr>
          <p:spPr>
            <a:xfrm>
              <a:off x="3028664" y="1748391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3" name="Oval 212"/>
            <p:cNvSpPr>
              <a:spLocks noChangeAspect="1"/>
            </p:cNvSpPr>
            <p:nvPr/>
          </p:nvSpPr>
          <p:spPr>
            <a:xfrm>
              <a:off x="1168090" y="2060973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Oval 213"/>
            <p:cNvSpPr>
              <a:spLocks noChangeAspect="1"/>
            </p:cNvSpPr>
            <p:nvPr/>
          </p:nvSpPr>
          <p:spPr>
            <a:xfrm>
              <a:off x="2864032" y="2062415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5" name="Straight Connector 214"/>
            <p:cNvCxnSpPr/>
            <p:nvPr/>
          </p:nvCxnSpPr>
          <p:spPr>
            <a:xfrm flipH="1" flipV="1">
              <a:off x="3585265" y="2085428"/>
              <a:ext cx="606611" cy="589500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Oval 215"/>
            <p:cNvSpPr>
              <a:spLocks noChangeAspect="1"/>
            </p:cNvSpPr>
            <p:nvPr/>
          </p:nvSpPr>
          <p:spPr>
            <a:xfrm>
              <a:off x="3542857" y="2051323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4" name="Straight Connector 223"/>
            <p:cNvCxnSpPr>
              <a:endCxn id="241" idx="7"/>
            </p:cNvCxnSpPr>
            <p:nvPr/>
          </p:nvCxnSpPr>
          <p:spPr>
            <a:xfrm flipH="1">
              <a:off x="2552619" y="2380634"/>
              <a:ext cx="480922" cy="287402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>
              <a:endCxn id="243" idx="6"/>
            </p:cNvCxnSpPr>
            <p:nvPr/>
          </p:nvCxnSpPr>
          <p:spPr>
            <a:xfrm flipH="1" flipV="1">
              <a:off x="2178117" y="2643620"/>
              <a:ext cx="325404" cy="43399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>
              <a:stCxn id="243" idx="2"/>
            </p:cNvCxnSpPr>
            <p:nvPr/>
          </p:nvCxnSpPr>
          <p:spPr>
            <a:xfrm flipH="1">
              <a:off x="1710029" y="2643620"/>
              <a:ext cx="385255" cy="182707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>
              <a:endCxn id="240" idx="6"/>
            </p:cNvCxnSpPr>
            <p:nvPr/>
          </p:nvCxnSpPr>
          <p:spPr>
            <a:xfrm flipH="1">
              <a:off x="1413955" y="2842254"/>
              <a:ext cx="253719" cy="46033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>
              <a:endCxn id="242" idx="6"/>
            </p:cNvCxnSpPr>
            <p:nvPr/>
          </p:nvCxnSpPr>
          <p:spPr>
            <a:xfrm flipH="1" flipV="1">
              <a:off x="972740" y="2872506"/>
              <a:ext cx="381904" cy="13557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0" name="Oval 239"/>
            <p:cNvSpPr>
              <a:spLocks noChangeAspect="1"/>
            </p:cNvSpPr>
            <p:nvPr/>
          </p:nvSpPr>
          <p:spPr>
            <a:xfrm>
              <a:off x="1331122" y="2846870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1" name="Oval 240"/>
            <p:cNvSpPr>
              <a:spLocks noChangeAspect="1"/>
            </p:cNvSpPr>
            <p:nvPr/>
          </p:nvSpPr>
          <p:spPr>
            <a:xfrm>
              <a:off x="2481917" y="2655905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2" name="Oval 241"/>
            <p:cNvSpPr>
              <a:spLocks noChangeAspect="1"/>
            </p:cNvSpPr>
            <p:nvPr/>
          </p:nvSpPr>
          <p:spPr>
            <a:xfrm>
              <a:off x="889907" y="2831089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3" name="Oval 242"/>
            <p:cNvSpPr>
              <a:spLocks noChangeAspect="1"/>
            </p:cNvSpPr>
            <p:nvPr/>
          </p:nvSpPr>
          <p:spPr>
            <a:xfrm>
              <a:off x="2095284" y="2602203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44" name="Straight Connector 243"/>
            <p:cNvCxnSpPr/>
            <p:nvPr/>
          </p:nvCxnSpPr>
          <p:spPr>
            <a:xfrm flipH="1" flipV="1">
              <a:off x="3030774" y="2394655"/>
              <a:ext cx="1161102" cy="280272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Oval 244"/>
            <p:cNvSpPr>
              <a:spLocks noChangeAspect="1"/>
            </p:cNvSpPr>
            <p:nvPr/>
          </p:nvSpPr>
          <p:spPr>
            <a:xfrm>
              <a:off x="2976397" y="2351691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46" name="Straight Connector 245"/>
            <p:cNvCxnSpPr>
              <a:stCxn id="256" idx="3"/>
              <a:endCxn id="252" idx="7"/>
            </p:cNvCxnSpPr>
            <p:nvPr/>
          </p:nvCxnSpPr>
          <p:spPr>
            <a:xfrm flipH="1">
              <a:off x="2575843" y="2831663"/>
              <a:ext cx="562444" cy="607281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>
              <a:stCxn id="252" idx="1"/>
            </p:cNvCxnSpPr>
            <p:nvPr/>
          </p:nvCxnSpPr>
          <p:spPr>
            <a:xfrm flipH="1" flipV="1">
              <a:off x="1887951" y="3089838"/>
              <a:ext cx="629320" cy="349106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>
              <a:endCxn id="250" idx="7"/>
            </p:cNvCxnSpPr>
            <p:nvPr/>
          </p:nvCxnSpPr>
          <p:spPr>
            <a:xfrm flipH="1">
              <a:off x="1620500" y="3103800"/>
              <a:ext cx="250152" cy="263800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>
              <a:stCxn id="250" idx="1"/>
              <a:endCxn id="254" idx="6"/>
            </p:cNvCxnSpPr>
            <p:nvPr/>
          </p:nvCxnSpPr>
          <p:spPr>
            <a:xfrm flipH="1" flipV="1">
              <a:off x="1005255" y="3244000"/>
              <a:ext cx="562111" cy="148243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0" name="Oval 249"/>
            <p:cNvSpPr>
              <a:spLocks noChangeAspect="1"/>
            </p:cNvSpPr>
            <p:nvPr/>
          </p:nvSpPr>
          <p:spPr>
            <a:xfrm rot="20107097">
              <a:off x="1564838" y="3365072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1" name="Oval 250"/>
            <p:cNvSpPr>
              <a:spLocks noChangeAspect="1"/>
            </p:cNvSpPr>
            <p:nvPr/>
          </p:nvSpPr>
          <p:spPr>
            <a:xfrm>
              <a:off x="1839785" y="3047887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2" name="Oval 251"/>
            <p:cNvSpPr>
              <a:spLocks noChangeAspect="1"/>
            </p:cNvSpPr>
            <p:nvPr/>
          </p:nvSpPr>
          <p:spPr>
            <a:xfrm>
              <a:off x="2505140" y="3426813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4" name="Oval 253"/>
            <p:cNvSpPr>
              <a:spLocks noChangeAspect="1"/>
            </p:cNvSpPr>
            <p:nvPr/>
          </p:nvSpPr>
          <p:spPr>
            <a:xfrm>
              <a:off x="922422" y="3202583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55" name="Straight Connector 254"/>
            <p:cNvCxnSpPr/>
            <p:nvPr/>
          </p:nvCxnSpPr>
          <p:spPr>
            <a:xfrm flipH="1">
              <a:off x="3155998" y="2674927"/>
              <a:ext cx="1035878" cy="126333"/>
            </a:xfrm>
            <a:prstGeom prst="line">
              <a:avLst/>
            </a:prstGeom>
            <a:ln w="50800">
              <a:solidFill>
                <a:srgbClr val="F9965B"/>
              </a:solidFill>
              <a:headEnd type="non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" name="Oval 255"/>
            <p:cNvSpPr>
              <a:spLocks noChangeAspect="1"/>
            </p:cNvSpPr>
            <p:nvPr/>
          </p:nvSpPr>
          <p:spPr>
            <a:xfrm>
              <a:off x="3126156" y="2760960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7" name="Oval 256"/>
            <p:cNvSpPr>
              <a:spLocks noChangeAspect="1"/>
            </p:cNvSpPr>
            <p:nvPr/>
          </p:nvSpPr>
          <p:spPr>
            <a:xfrm>
              <a:off x="1656099" y="2795697"/>
              <a:ext cx="82833" cy="82833"/>
            </a:xfrm>
            <a:prstGeom prst="ellipse">
              <a:avLst/>
            </a:prstGeom>
            <a:solidFill>
              <a:srgbClr val="FFFB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732816"/>
          </a:xfrm>
        </p:spPr>
        <p:txBody>
          <a:bodyPr>
            <a:normAutofit/>
          </a:bodyPr>
          <a:lstStyle/>
          <a:p>
            <a:r>
              <a:rPr lang="en-US" dirty="0"/>
              <a:t>How do we do optimization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284" name="Group 283"/>
          <p:cNvGrpSpPr/>
          <p:nvPr/>
        </p:nvGrpSpPr>
        <p:grpSpPr>
          <a:xfrm>
            <a:off x="4754231" y="1600200"/>
            <a:ext cx="4572000" cy="1579547"/>
            <a:chOff x="4825290" y="1730949"/>
            <a:chExt cx="4572000" cy="1579547"/>
          </a:xfrm>
        </p:grpSpPr>
        <p:grpSp>
          <p:nvGrpSpPr>
            <p:cNvPr id="237" name="Group 236"/>
            <p:cNvGrpSpPr/>
            <p:nvPr/>
          </p:nvGrpSpPr>
          <p:grpSpPr>
            <a:xfrm>
              <a:off x="4877115" y="2492334"/>
              <a:ext cx="4139531" cy="818162"/>
              <a:chOff x="4587881" y="1727341"/>
              <a:chExt cx="4139531" cy="818162"/>
            </a:xfrm>
          </p:grpSpPr>
          <p:sp>
            <p:nvSpPr>
              <p:cNvPr id="238" name="Rectangle 237"/>
              <p:cNvSpPr/>
              <p:nvPr/>
            </p:nvSpPr>
            <p:spPr>
              <a:xfrm>
                <a:off x="4587881" y="1727341"/>
                <a:ext cx="413953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</a:rPr>
                  <a:t>min ǁ              -  </a:t>
                </a:r>
                <a:r>
                  <a:rPr lang="en-US" sz="8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image(m) ǁ</a:t>
                </a:r>
                <a:r>
                  <a:rPr lang="en-US" sz="2800" baseline="30000" dirty="0" smtClean="0">
                    <a:solidFill>
                      <a:schemeClr val="bg1"/>
                    </a:solidFill>
                  </a:rPr>
                  <a:t>2</a:t>
                </a:r>
                <a:endParaRPr lang="en-US" sz="2800" dirty="0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4601335" y="2083838"/>
                <a:ext cx="7489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m(x)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53" name="Rectangle 252"/>
            <p:cNvSpPr/>
            <p:nvPr/>
          </p:nvSpPr>
          <p:spPr>
            <a:xfrm>
              <a:off x="4825290" y="1730949"/>
              <a:ext cx="45720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20000"/>
                </a:spcBef>
              </a:pPr>
              <a:r>
                <a:rPr lang="en-US" sz="2800" dirty="0" smtClean="0">
                  <a:solidFill>
                    <a:schemeClr val="bg1"/>
                  </a:solidFill>
                </a:rPr>
                <a:t>optimization problem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18827" y="4537334"/>
            <a:ext cx="8326760" cy="1800225"/>
            <a:chOff x="1068407" y="4537334"/>
            <a:chExt cx="8326760" cy="1800225"/>
          </a:xfrm>
        </p:grpSpPr>
        <p:sp>
          <p:nvSpPr>
            <p:cNvPr id="229" name="Rectangle 228"/>
            <p:cNvSpPr/>
            <p:nvPr/>
          </p:nvSpPr>
          <p:spPr>
            <a:xfrm>
              <a:off x="3171997" y="5180398"/>
              <a:ext cx="323731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>
                <a:spcBef>
                  <a:spcPct val="20000"/>
                </a:spcBef>
              </a:pPr>
              <a:r>
                <a:rPr lang="en-US" sz="2800" dirty="0" smtClean="0">
                  <a:solidFill>
                    <a:schemeClr val="bg1"/>
                  </a:solidFill>
                </a:rPr>
                <a:t>scattering albedo</a:t>
              </a:r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6401026" y="4650844"/>
              <a:ext cx="83067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800" dirty="0" smtClean="0">
                  <a:solidFill>
                    <a:schemeClr val="bg1"/>
                  </a:solidFill>
                </a:rPr>
                <a:t>σ</a:t>
              </a:r>
              <a:r>
                <a:rPr lang="en-US" sz="2800" baseline="30000" dirty="0" smtClean="0">
                  <a:solidFill>
                    <a:schemeClr val="bg1"/>
                  </a:solidFill>
                </a:rPr>
                <a:t> </a:t>
              </a:r>
              <a:r>
                <a:rPr lang="en-US" sz="2800" dirty="0" smtClean="0">
                  <a:solidFill>
                    <a:schemeClr val="bg1"/>
                  </a:solidFill>
                </a:rPr>
                <a:t>(x)</a:t>
              </a:r>
              <a:endParaRPr lang="en-US" sz="2800" dirty="0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6420262" y="5175838"/>
              <a:ext cx="81144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</a:rPr>
                <a:t>a</a:t>
              </a:r>
              <a:r>
                <a:rPr lang="en-US" sz="2800" baseline="30000" dirty="0">
                  <a:solidFill>
                    <a:schemeClr val="bg1"/>
                  </a:solidFill>
                </a:rPr>
                <a:t> </a:t>
              </a:r>
              <a:r>
                <a:rPr lang="en-US" sz="2800" dirty="0">
                  <a:solidFill>
                    <a:schemeClr val="bg1"/>
                  </a:solidFill>
                </a:rPr>
                <a:t>(x)</a:t>
              </a:r>
              <a:endParaRPr lang="en-US" sz="2800" dirty="0"/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6409313" y="5699058"/>
              <a:ext cx="114834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f</a:t>
              </a:r>
              <a:r>
                <a:rPr lang="en-US" sz="2800" baseline="-25000" dirty="0" smtClean="0">
                  <a:solidFill>
                    <a:schemeClr val="bg1"/>
                  </a:solidFill>
                </a:rPr>
                <a:t>s </a:t>
              </a:r>
              <a:r>
                <a:rPr lang="en-US" sz="2800" dirty="0" smtClean="0">
                  <a:solidFill>
                    <a:schemeClr val="bg1"/>
                  </a:solidFill>
                </a:rPr>
                <a:t>(</a:t>
              </a:r>
              <a:r>
                <a:rPr lang="el-GR" sz="2800" dirty="0" smtClean="0">
                  <a:solidFill>
                    <a:schemeClr val="bg1"/>
                  </a:solidFill>
                </a:rPr>
                <a:t>θ</a:t>
              </a:r>
              <a:r>
                <a:rPr lang="en-US" sz="2800" dirty="0" smtClean="0">
                  <a:solidFill>
                    <a:schemeClr val="bg1"/>
                  </a:solidFill>
                </a:rPr>
                <a:t>,x</a:t>
              </a:r>
              <a:r>
                <a:rPr lang="en-US" sz="2800" dirty="0">
                  <a:solidFill>
                    <a:schemeClr val="bg1"/>
                  </a:solidFill>
                </a:rPr>
                <a:t>)</a:t>
              </a:r>
              <a:endParaRPr lang="en-US" sz="2800" dirty="0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3171997" y="5703618"/>
              <a:ext cx="323731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spcBef>
                  <a:spcPct val="20000"/>
                </a:spcBef>
              </a:pPr>
              <a:r>
                <a:rPr lang="en-US" sz="2800" dirty="0" smtClean="0">
                  <a:solidFill>
                    <a:schemeClr val="bg1"/>
                  </a:solidFill>
                </a:rPr>
                <a:t>phase function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3171997" y="4657062"/>
              <a:ext cx="323731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>
                <a:spcBef>
                  <a:spcPct val="20000"/>
                </a:spcBef>
              </a:pPr>
              <a:r>
                <a:rPr lang="en-US" sz="2800" dirty="0" smtClean="0">
                  <a:solidFill>
                    <a:schemeClr val="bg1"/>
                  </a:solidFill>
                </a:rPr>
                <a:t>volumetric density</a:t>
              </a:r>
            </a:p>
          </p:txBody>
        </p:sp>
        <p:sp>
          <p:nvSpPr>
            <p:cNvPr id="234" name="Right Brace 233"/>
            <p:cNvSpPr/>
            <p:nvPr/>
          </p:nvSpPr>
          <p:spPr>
            <a:xfrm>
              <a:off x="7576892" y="4537334"/>
              <a:ext cx="306250" cy="1800225"/>
            </a:xfrm>
            <a:prstGeom prst="rightBrac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8008756" y="4960394"/>
              <a:ext cx="1386411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Bef>
                  <a:spcPct val="20000"/>
                </a:spcBef>
              </a:pPr>
              <a:r>
                <a:rPr lang="en-US" sz="2800" dirty="0">
                  <a:solidFill>
                    <a:schemeClr val="bg1"/>
                  </a:solidFill>
                </a:rPr>
                <a:t>m</a:t>
              </a:r>
              <a:r>
                <a:rPr lang="en-US" sz="2800" dirty="0" smtClean="0">
                  <a:solidFill>
                    <a:schemeClr val="bg1"/>
                  </a:solidFill>
                </a:rPr>
                <a:t>aterial m</a:t>
              </a:r>
              <a:r>
                <a:rPr lang="en-US" sz="2800" baseline="-25000" dirty="0" smtClean="0">
                  <a:solidFill>
                    <a:schemeClr val="bg1"/>
                  </a:solidFill>
                </a:rPr>
                <a:t> </a:t>
              </a:r>
              <a:r>
                <a:rPr lang="en-US" sz="2800" dirty="0" smtClean="0">
                  <a:solidFill>
                    <a:schemeClr val="bg1"/>
                  </a:solidFill>
                </a:rPr>
                <a:t>(x)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068407" y="4846631"/>
              <a:ext cx="2380433" cy="1211002"/>
              <a:chOff x="1130750" y="4846631"/>
              <a:chExt cx="2380433" cy="1211002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130750" y="4846631"/>
                <a:ext cx="2378136" cy="1210012"/>
                <a:chOff x="1130750" y="4846631"/>
                <a:chExt cx="2378136" cy="1210012"/>
              </a:xfrm>
            </p:grpSpPr>
            <p:sp>
              <p:nvSpPr>
                <p:cNvPr id="205" name="Rectangle 204"/>
                <p:cNvSpPr>
                  <a:spLocks/>
                </p:cNvSpPr>
                <p:nvPr/>
              </p:nvSpPr>
              <p:spPr>
                <a:xfrm>
                  <a:off x="1130750" y="4846631"/>
                  <a:ext cx="2378136" cy="1210012"/>
                </a:xfrm>
                <a:prstGeom prst="rect">
                  <a:avLst/>
                </a:prstGeom>
                <a:solidFill>
                  <a:srgbClr val="E0E4E7"/>
                </a:solidFill>
                <a:ln w="50800" cap="sq">
                  <a:solidFill>
                    <a:srgbClr val="FFFF66"/>
                  </a:solidFill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206" name="Picture 205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14394" y="5094700"/>
                  <a:ext cx="1178080" cy="709324"/>
                </a:xfrm>
                <a:prstGeom prst="rect">
                  <a:avLst/>
                </a:prstGeom>
              </p:spPr>
            </p:pic>
            <p:cxnSp>
              <p:nvCxnSpPr>
                <p:cNvPr id="207" name="Straight Connector 206"/>
                <p:cNvCxnSpPr/>
                <p:nvPr/>
              </p:nvCxnSpPr>
              <p:spPr>
                <a:xfrm flipV="1">
                  <a:off x="2588057" y="5101222"/>
                  <a:ext cx="307775" cy="29704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>
                  <a:cxnSpLocks noChangeAspect="1"/>
                  <a:stCxn id="222" idx="6"/>
                  <a:endCxn id="205" idx="3"/>
                </p:cNvCxnSpPr>
                <p:nvPr/>
              </p:nvCxnSpPr>
              <p:spPr>
                <a:xfrm>
                  <a:off x="2602645" y="5449362"/>
                  <a:ext cx="906241" cy="227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8" name="Arc 217"/>
                <p:cNvSpPr/>
                <p:nvPr/>
              </p:nvSpPr>
              <p:spPr>
                <a:xfrm rot="936749">
                  <a:off x="2499877" y="5271236"/>
                  <a:ext cx="295065" cy="342900"/>
                </a:xfrm>
                <a:prstGeom prst="arc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 218"/>
                <p:cNvSpPr/>
                <p:nvPr/>
              </p:nvSpPr>
              <p:spPr>
                <a:xfrm>
                  <a:off x="2768973" y="5132179"/>
                  <a:ext cx="30809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l-GR" dirty="0"/>
                    <a:t>θ</a:t>
                  </a:r>
                  <a:endParaRPr lang="en-US" dirty="0"/>
                </a:p>
              </p:txBody>
            </p:sp>
            <p:cxnSp>
              <p:nvCxnSpPr>
                <p:cNvPr id="220" name="Straight Connector 219"/>
                <p:cNvCxnSpPr>
                  <a:stCxn id="223" idx="6"/>
                  <a:endCxn id="222" idx="2"/>
                </p:cNvCxnSpPr>
                <p:nvPr/>
              </p:nvCxnSpPr>
              <p:spPr>
                <a:xfrm>
                  <a:off x="1573790" y="5449362"/>
                  <a:ext cx="847950" cy="0"/>
                </a:xfrm>
                <a:prstGeom prst="line">
                  <a:avLst/>
                </a:prstGeom>
                <a:ln w="38100">
                  <a:solidFill>
                    <a:srgbClr val="F9965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 flipV="1">
                  <a:off x="2572719" y="4975166"/>
                  <a:ext cx="449966" cy="444534"/>
                </a:xfrm>
                <a:prstGeom prst="line">
                  <a:avLst/>
                </a:prstGeom>
                <a:ln w="38100">
                  <a:solidFill>
                    <a:srgbClr val="F9965B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2" name="Oval 221"/>
                <p:cNvSpPr>
                  <a:spLocks noChangeAspect="1"/>
                </p:cNvSpPr>
                <p:nvPr/>
              </p:nvSpPr>
              <p:spPr>
                <a:xfrm>
                  <a:off x="2421740" y="5363637"/>
                  <a:ext cx="180905" cy="171450"/>
                </a:xfrm>
                <a:prstGeom prst="ellipse">
                  <a:avLst/>
                </a:prstGeom>
                <a:solidFill>
                  <a:srgbClr val="FFFBD6"/>
                </a:solidFill>
                <a:ln w="1905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Oval 222"/>
                <p:cNvSpPr>
                  <a:spLocks noChangeAspect="1"/>
                </p:cNvSpPr>
                <p:nvPr/>
              </p:nvSpPr>
              <p:spPr>
                <a:xfrm>
                  <a:off x="1392885" y="5363637"/>
                  <a:ext cx="180905" cy="171450"/>
                </a:xfrm>
                <a:prstGeom prst="ellipse">
                  <a:avLst/>
                </a:prstGeom>
                <a:solidFill>
                  <a:srgbClr val="FFFBD6"/>
                </a:solidFill>
                <a:ln w="1905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" name="Right Brace 3"/>
              <p:cNvSpPr/>
              <p:nvPr/>
            </p:nvSpPr>
            <p:spPr>
              <a:xfrm rot="5400000">
                <a:off x="1931600" y="5138755"/>
                <a:ext cx="129804" cy="1022640"/>
              </a:xfrm>
              <a:prstGeom prst="rightBrac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1839328" y="5650075"/>
                <a:ext cx="3080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l-GR" dirty="0" smtClean="0"/>
                  <a:t>σ</a:t>
                </a:r>
                <a:endParaRPr lang="en-US" dirty="0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2216601" y="5086677"/>
                <a:ext cx="2952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2928564" y="5688301"/>
                <a:ext cx="58261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 smtClean="0"/>
                  <a:t>f</a:t>
                </a:r>
                <a:r>
                  <a:rPr lang="en-US" baseline="-25000" dirty="0" smtClean="0"/>
                  <a:t>s</a:t>
                </a:r>
                <a:r>
                  <a:rPr lang="en-US" dirty="0" smtClean="0"/>
                  <a:t>(</a:t>
                </a:r>
                <a:r>
                  <a:rPr lang="el-GR" dirty="0" smtClean="0"/>
                  <a:t>θ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5902145" y="2299743"/>
            <a:ext cx="699311" cy="692181"/>
            <a:chOff x="5902145" y="2299743"/>
            <a:chExt cx="699311" cy="692181"/>
          </a:xfrm>
        </p:grpSpPr>
        <p:pic>
          <p:nvPicPr>
            <p:cNvPr id="181" name="Picture 18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2145" y="2299743"/>
              <a:ext cx="408295" cy="408295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</p:pic>
        <p:pic>
          <p:nvPicPr>
            <p:cNvPr id="185" name="Picture 18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4503" y="2338829"/>
              <a:ext cx="408295" cy="408295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</p:pic>
        <p:pic>
          <p:nvPicPr>
            <p:cNvPr id="186" name="Picture 18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6010" y="2377915"/>
              <a:ext cx="408295" cy="408295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</p:pic>
        <p:pic>
          <p:nvPicPr>
            <p:cNvPr id="187" name="Picture 18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6655" y="2417828"/>
              <a:ext cx="408295" cy="408295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</p:pic>
        <p:pic>
          <p:nvPicPr>
            <p:cNvPr id="188" name="Picture 18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7300" y="2457741"/>
              <a:ext cx="408295" cy="408295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</p:pic>
        <p:pic>
          <p:nvPicPr>
            <p:cNvPr id="189" name="Picture 188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09658" y="2503039"/>
              <a:ext cx="408295" cy="408295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</p:pic>
        <p:pic>
          <p:nvPicPr>
            <p:cNvPr id="190" name="Picture 189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8782" y="2543334"/>
              <a:ext cx="408295" cy="408295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</p:pic>
        <p:pic>
          <p:nvPicPr>
            <p:cNvPr id="191" name="Picture 190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3161" y="2583629"/>
              <a:ext cx="408295" cy="408295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</p:pic>
      </p:grpSp>
      <p:grpSp>
        <p:nvGrpSpPr>
          <p:cNvPr id="47" name="Group 46"/>
          <p:cNvGrpSpPr/>
          <p:nvPr/>
        </p:nvGrpSpPr>
        <p:grpSpPr>
          <a:xfrm>
            <a:off x="182815" y="1202480"/>
            <a:ext cx="4559683" cy="2706545"/>
            <a:chOff x="182815" y="1202480"/>
            <a:chExt cx="4559683" cy="2706545"/>
          </a:xfrm>
        </p:grpSpPr>
        <p:grpSp>
          <p:nvGrpSpPr>
            <p:cNvPr id="10" name="Group 9"/>
            <p:cNvGrpSpPr/>
            <p:nvPr/>
          </p:nvGrpSpPr>
          <p:grpSpPr>
            <a:xfrm>
              <a:off x="636314" y="1630655"/>
              <a:ext cx="3657599" cy="2278370"/>
              <a:chOff x="636314" y="1630655"/>
              <a:chExt cx="3657599" cy="2278370"/>
            </a:xfrm>
          </p:grpSpPr>
          <p:grpSp>
            <p:nvGrpSpPr>
              <p:cNvPr id="20" name="Group 19"/>
              <p:cNvGrpSpPr>
                <a:grpSpLocks noChangeAspect="1"/>
              </p:cNvGrpSpPr>
              <p:nvPr/>
            </p:nvGrpSpPr>
            <p:grpSpPr>
              <a:xfrm>
                <a:off x="636314" y="1630655"/>
                <a:ext cx="103767" cy="2278370"/>
                <a:chOff x="914400" y="914400"/>
                <a:chExt cx="124937" cy="2743200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914400" y="9144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914400" y="11430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914400" y="13716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914400" y="16002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914400" y="18288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914400" y="20574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914400" y="22860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914400" y="25146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914400" y="27432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914400" y="29718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914400" y="32004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914400" y="34290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5" name="Group 144"/>
              <p:cNvGrpSpPr>
                <a:grpSpLocks noChangeAspect="1"/>
              </p:cNvGrpSpPr>
              <p:nvPr/>
            </p:nvGrpSpPr>
            <p:grpSpPr>
              <a:xfrm>
                <a:off x="4190146" y="1630655"/>
                <a:ext cx="103767" cy="2278370"/>
                <a:chOff x="914400" y="914400"/>
                <a:chExt cx="124937" cy="2743200"/>
              </a:xfrm>
            </p:grpSpPr>
            <p:sp>
              <p:nvSpPr>
                <p:cNvPr id="146" name="Rectangle 145"/>
                <p:cNvSpPr/>
                <p:nvPr/>
              </p:nvSpPr>
              <p:spPr>
                <a:xfrm>
                  <a:off x="914400" y="9144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Rectangle 146"/>
                <p:cNvSpPr/>
                <p:nvPr/>
              </p:nvSpPr>
              <p:spPr>
                <a:xfrm>
                  <a:off x="914400" y="11430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914400" y="13716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Rectangle 148"/>
                <p:cNvSpPr/>
                <p:nvPr/>
              </p:nvSpPr>
              <p:spPr>
                <a:xfrm>
                  <a:off x="914400" y="16002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Rectangle 149"/>
                <p:cNvSpPr/>
                <p:nvPr/>
              </p:nvSpPr>
              <p:spPr>
                <a:xfrm>
                  <a:off x="914400" y="18288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914400" y="20574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>
                  <a:off x="914400" y="22860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914400" y="25146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>
                  <a:off x="914400" y="27432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>
                  <a:off x="914400" y="29718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Rectangle 155"/>
                <p:cNvSpPr/>
                <p:nvPr/>
              </p:nvSpPr>
              <p:spPr>
                <a:xfrm>
                  <a:off x="914400" y="32004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Rectangle 156"/>
                <p:cNvSpPr/>
                <p:nvPr/>
              </p:nvSpPr>
              <p:spPr>
                <a:xfrm>
                  <a:off x="914400" y="3429000"/>
                  <a:ext cx="124937" cy="228600"/>
                </a:xfrm>
                <a:prstGeom prst="rect">
                  <a:avLst/>
                </a:prstGeom>
                <a:solidFill>
                  <a:srgbClr val="595959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91" name="Rectangle 390"/>
            <p:cNvSpPr/>
            <p:nvPr/>
          </p:nvSpPr>
          <p:spPr>
            <a:xfrm>
              <a:off x="182815" y="1202537"/>
              <a:ext cx="101534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source</a:t>
              </a:r>
              <a:endParaRPr lang="en-US" sz="2400" dirty="0"/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3732285" y="1202480"/>
              <a:ext cx="101021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sensor</a:t>
              </a:r>
              <a:endParaRPr lang="en-US" sz="2400" dirty="0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4806056" y="3996345"/>
            <a:ext cx="2269226" cy="2605274"/>
            <a:chOff x="2846428" y="3954684"/>
            <a:chExt cx="2269226" cy="2605274"/>
          </a:xfrm>
        </p:grpSpPr>
        <p:grpSp>
          <p:nvGrpSpPr>
            <p:cNvPr id="125" name="Group 124"/>
            <p:cNvGrpSpPr/>
            <p:nvPr/>
          </p:nvGrpSpPr>
          <p:grpSpPr>
            <a:xfrm>
              <a:off x="2931874" y="5038344"/>
              <a:ext cx="2115498" cy="1521614"/>
              <a:chOff x="2931874" y="5038344"/>
              <a:chExt cx="2115498" cy="1521614"/>
            </a:xfrm>
          </p:grpSpPr>
          <p:sp>
            <p:nvSpPr>
              <p:cNvPr id="131" name="Rectangle 130"/>
              <p:cNvSpPr>
                <a:spLocks/>
              </p:cNvSpPr>
              <p:nvPr/>
            </p:nvSpPr>
            <p:spPr>
              <a:xfrm>
                <a:off x="3368648" y="5038344"/>
                <a:ext cx="1232410" cy="1025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sq">
                <a:solidFill>
                  <a:schemeClr val="accent1"/>
                </a:solidFill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pic>
            <p:nvPicPr>
              <p:cNvPr id="132" name="Picture 131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93008" y="5221224"/>
                <a:ext cx="1059192" cy="649224"/>
              </a:xfrm>
              <a:prstGeom prst="rect">
                <a:avLst/>
              </a:prstGeom>
            </p:spPr>
          </p:pic>
          <p:grpSp>
            <p:nvGrpSpPr>
              <p:cNvPr id="133" name="Group 132"/>
              <p:cNvGrpSpPr/>
              <p:nvPr/>
            </p:nvGrpSpPr>
            <p:grpSpPr>
              <a:xfrm>
                <a:off x="2931874" y="5478222"/>
                <a:ext cx="2115498" cy="1081736"/>
                <a:chOff x="2931874" y="5430316"/>
                <a:chExt cx="2115498" cy="1081736"/>
              </a:xfrm>
            </p:grpSpPr>
            <p:cxnSp>
              <p:nvCxnSpPr>
                <p:cNvPr id="134" name="Straight Connector 133"/>
                <p:cNvCxnSpPr>
                  <a:endCxn id="135" idx="2"/>
                </p:cNvCxnSpPr>
                <p:nvPr/>
              </p:nvCxnSpPr>
              <p:spPr>
                <a:xfrm flipV="1">
                  <a:off x="3368648" y="5498529"/>
                  <a:ext cx="463717" cy="4700"/>
                </a:xfrm>
                <a:prstGeom prst="line">
                  <a:avLst/>
                </a:prstGeom>
                <a:ln w="38100">
                  <a:solidFill>
                    <a:srgbClr val="F8A15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5" name="Oval 134"/>
                <p:cNvSpPr>
                  <a:spLocks/>
                </p:cNvSpPr>
                <p:nvPr/>
              </p:nvSpPr>
              <p:spPr>
                <a:xfrm>
                  <a:off x="3832365" y="5430316"/>
                  <a:ext cx="137160" cy="136426"/>
                </a:xfrm>
                <a:prstGeom prst="ellipse">
                  <a:avLst/>
                </a:prstGeom>
                <a:solidFill>
                  <a:srgbClr val="FFFBD6"/>
                </a:solidFill>
                <a:ln w="17145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136" name="Rectangle 135"/>
                <p:cNvSpPr/>
                <p:nvPr/>
              </p:nvSpPr>
              <p:spPr>
                <a:xfrm>
                  <a:off x="2931874" y="6050387"/>
                  <a:ext cx="2115498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2400" dirty="0" smtClean="0">
                      <a:solidFill>
                        <a:prstClr val="white"/>
                      </a:solidFill>
                    </a:rPr>
                    <a:t>material m+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Meiryo" panose="020B0604030504040204" pitchFamily="34" charset="-128"/>
                      <a:ea typeface="Meiryo" panose="020B0604030504040204" pitchFamily="34" charset="-128"/>
                      <a:cs typeface="Meiryo" panose="020B0604030504040204" pitchFamily="34" charset="-128"/>
                    </a:rPr>
                    <a:t>∂</a:t>
                  </a:r>
                  <a:r>
                    <a:rPr lang="en-US" sz="2400" dirty="0" smtClean="0">
                      <a:solidFill>
                        <a:prstClr val="white"/>
                      </a:solidFill>
                    </a:rPr>
                    <a:t>m</a:t>
                  </a:r>
                  <a:endParaRPr lang="en-US" sz="2400" dirty="0"/>
                </a:p>
              </p:txBody>
            </p:sp>
          </p:grpSp>
        </p:grpSp>
        <p:grpSp>
          <p:nvGrpSpPr>
            <p:cNvPr id="126" name="Group 125"/>
            <p:cNvGrpSpPr/>
            <p:nvPr/>
          </p:nvGrpSpPr>
          <p:grpSpPr>
            <a:xfrm>
              <a:off x="3191803" y="4222129"/>
              <a:ext cx="1578478" cy="830997"/>
              <a:chOff x="6127020" y="2793436"/>
              <a:chExt cx="1790623" cy="830997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6127020" y="2793436"/>
                <a:ext cx="179062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  <a:latin typeface="Meiryo" panose="020B0604030504040204" pitchFamily="34" charset="-128"/>
                    <a:ea typeface="Meiryo" panose="020B0604030504040204" pitchFamily="34" charset="-128"/>
                    <a:cs typeface="Meiryo" panose="020B0604030504040204" pitchFamily="34" charset="-128"/>
                  </a:rPr>
                  <a:t>∂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image(m)</a:t>
                </a:r>
              </a:p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  <a:latin typeface="Meiryo" panose="020B0604030504040204" pitchFamily="34" charset="-128"/>
                    <a:ea typeface="Meiryo" panose="020B0604030504040204" pitchFamily="34" charset="-128"/>
                    <a:cs typeface="Meiryo" panose="020B0604030504040204" pitchFamily="34" charset="-128"/>
                  </a:rPr>
                  <a:t>∂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m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30" name="Straight Connector 129"/>
              <p:cNvCxnSpPr>
                <a:stCxn id="129" idx="1"/>
                <a:endCxn id="129" idx="3"/>
              </p:cNvCxnSpPr>
              <p:nvPr/>
            </p:nvCxnSpPr>
            <p:spPr>
              <a:xfrm>
                <a:off x="6127020" y="3208935"/>
                <a:ext cx="1790623" cy="0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7" name="Flowchart: Alternate Process 126"/>
            <p:cNvSpPr/>
            <p:nvPr/>
          </p:nvSpPr>
          <p:spPr>
            <a:xfrm>
              <a:off x="2846428" y="4021508"/>
              <a:ext cx="2269226" cy="2538450"/>
            </a:xfrm>
            <a:prstGeom prst="flowChartAlternateProcess">
              <a:avLst/>
            </a:prstGeom>
            <a:noFill/>
            <a:ln w="25400"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3078659" y="3954684"/>
              <a:ext cx="180476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600" dirty="0" smtClean="0">
                  <a:solidFill>
                    <a:schemeClr val="bg1"/>
                  </a:solidFill>
                </a:rPr>
                <a:t>~</a:t>
              </a:r>
              <a:endParaRPr lang="en-US" sz="3600" dirty="0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7127371" y="4828308"/>
            <a:ext cx="1954281" cy="1453435"/>
            <a:chOff x="7092736" y="4537364"/>
            <a:chExt cx="1954281" cy="1453435"/>
          </a:xfrm>
        </p:grpSpPr>
        <p:grpSp>
          <p:nvGrpSpPr>
            <p:cNvPr id="138" name="Group 137"/>
            <p:cNvGrpSpPr/>
            <p:nvPr/>
          </p:nvGrpSpPr>
          <p:grpSpPr>
            <a:xfrm>
              <a:off x="7410671" y="4537364"/>
              <a:ext cx="1636346" cy="1453435"/>
              <a:chOff x="7507654" y="4537364"/>
              <a:chExt cx="1636346" cy="1453435"/>
            </a:xfrm>
          </p:grpSpPr>
          <p:sp>
            <p:nvSpPr>
              <p:cNvPr id="140" name="Rounded Rectangle 139"/>
              <p:cNvSpPr/>
              <p:nvPr/>
            </p:nvSpPr>
            <p:spPr>
              <a:xfrm>
                <a:off x="7525108" y="4537364"/>
                <a:ext cx="1601438" cy="1059746"/>
              </a:xfrm>
              <a:prstGeom prst="roundRect">
                <a:avLst>
                  <a:gd name="adj" fmla="val 6981"/>
                </a:avLst>
              </a:prstGeom>
              <a:no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ounded Rectangle 140"/>
              <p:cNvSpPr/>
              <p:nvPr/>
            </p:nvSpPr>
            <p:spPr>
              <a:xfrm>
                <a:off x="7525108" y="5711960"/>
                <a:ext cx="1601438" cy="278839"/>
              </a:xfrm>
              <a:prstGeom prst="roundRect">
                <a:avLst>
                  <a:gd name="adj" fmla="val 0"/>
                </a:avLst>
              </a:prstGeom>
              <a:no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7507654" y="4682516"/>
                <a:ext cx="1636346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spcBef>
                    <a:spcPct val="20000"/>
                  </a:spcBef>
                </a:pPr>
                <a:r>
                  <a:rPr lang="en-US" sz="2200" dirty="0" smtClean="0">
                    <a:solidFill>
                      <a:schemeClr val="bg1"/>
                    </a:solidFill>
                  </a:rPr>
                  <a:t>Monte Carlo rendering</a:t>
                </a:r>
              </a:p>
            </p:txBody>
          </p:sp>
        </p:grpSp>
        <p:cxnSp>
          <p:nvCxnSpPr>
            <p:cNvPr id="139" name="Straight Arrow Connector 138"/>
            <p:cNvCxnSpPr/>
            <p:nvPr/>
          </p:nvCxnSpPr>
          <p:spPr>
            <a:xfrm flipH="1" flipV="1">
              <a:off x="7092736" y="5267291"/>
              <a:ext cx="273460" cy="1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" name="Group 142"/>
          <p:cNvGrpSpPr/>
          <p:nvPr/>
        </p:nvGrpSpPr>
        <p:grpSpPr>
          <a:xfrm>
            <a:off x="380802" y="4573649"/>
            <a:ext cx="4122090" cy="2027696"/>
            <a:chOff x="327660" y="4388344"/>
            <a:chExt cx="4122090" cy="2027696"/>
          </a:xfrm>
        </p:grpSpPr>
        <p:sp>
          <p:nvSpPr>
            <p:cNvPr id="144" name="Rectangle 143"/>
            <p:cNvSpPr/>
            <p:nvPr/>
          </p:nvSpPr>
          <p:spPr>
            <a:xfrm>
              <a:off x="336007" y="4893447"/>
              <a:ext cx="291391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20000"/>
                </a:spcBef>
              </a:pPr>
              <a:r>
                <a:rPr lang="en-US" sz="2400" dirty="0" smtClean="0">
                  <a:solidFill>
                    <a:schemeClr val="bg1"/>
                  </a:solidFill>
                </a:rPr>
                <a:t>while (not converged)</a:t>
              </a: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710470" y="5684158"/>
              <a:ext cx="216499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>
                <a:spcBef>
                  <a:spcPct val="20000"/>
                </a:spcBef>
              </a:pPr>
              <a:r>
                <a:rPr lang="en-US" sz="2400" dirty="0" smtClean="0">
                  <a:solidFill>
                    <a:schemeClr val="bg1"/>
                  </a:solidFill>
                </a:rPr>
                <a:t>update m using</a:t>
              </a:r>
              <a:endParaRPr lang="en-US" sz="2400" b="0" i="1" dirty="0" smtClean="0">
                <a:solidFill>
                  <a:schemeClr val="bg1"/>
                </a:solidFill>
                <a:latin typeface="Cambria Math"/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327660" y="4884306"/>
              <a:ext cx="4122090" cy="1531734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2954918" y="5499493"/>
              <a:ext cx="134397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∂</a:t>
              </a:r>
              <a:r>
                <a:rPr lang="en-US" sz="2400" dirty="0" smtClean="0">
                  <a:solidFill>
                    <a:schemeClr val="bg1"/>
                  </a:solidFill>
                </a:rPr>
                <a:t>loss(m)</a:t>
              </a:r>
            </a:p>
            <a:p>
              <a:pPr algn="ctr"/>
              <a:r>
                <a:rPr lang="en-US" sz="2400" dirty="0" smtClean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∂</a:t>
              </a:r>
              <a:r>
                <a:rPr lang="en-US" sz="2400" dirty="0" smtClean="0">
                  <a:solidFill>
                    <a:schemeClr val="bg1"/>
                  </a:solidFill>
                </a:rPr>
                <a:t>m</a:t>
              </a:r>
              <a:endParaRPr lang="en-US" sz="2400" dirty="0"/>
            </a:p>
          </p:txBody>
        </p:sp>
        <p:cxnSp>
          <p:nvCxnSpPr>
            <p:cNvPr id="161" name="Straight Connector 160"/>
            <p:cNvCxnSpPr>
              <a:stCxn id="160" idx="1"/>
              <a:endCxn id="160" idx="3"/>
            </p:cNvCxnSpPr>
            <p:nvPr/>
          </p:nvCxnSpPr>
          <p:spPr>
            <a:xfrm>
              <a:off x="2954918" y="5914992"/>
              <a:ext cx="1343971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Rectangle 161"/>
            <p:cNvSpPr/>
            <p:nvPr/>
          </p:nvSpPr>
          <p:spPr>
            <a:xfrm>
              <a:off x="3090358" y="5307824"/>
              <a:ext cx="107308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600" dirty="0" smtClean="0">
                  <a:solidFill>
                    <a:schemeClr val="bg1"/>
                  </a:solidFill>
                </a:rPr>
                <a:t>~</a:t>
              </a:r>
              <a:endParaRPr lang="en-US" sz="3600" dirty="0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327660" y="4388344"/>
              <a:ext cx="412209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Bef>
                  <a:spcPct val="20000"/>
                </a:spcBef>
              </a:pPr>
              <a:r>
                <a:rPr lang="en-US" sz="2800" dirty="0" smtClean="0">
                  <a:solidFill>
                    <a:schemeClr val="bg1"/>
                  </a:solidFill>
                </a:rPr>
                <a:t>stochastic gradient descent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4" name="Flowchart: Alternate Process 163"/>
          <p:cNvSpPr/>
          <p:nvPr/>
        </p:nvSpPr>
        <p:spPr>
          <a:xfrm>
            <a:off x="2930042" y="5525178"/>
            <a:ext cx="1500006" cy="990618"/>
          </a:xfrm>
          <a:prstGeom prst="flowChartAlternateProcess">
            <a:avLst/>
          </a:prstGeom>
          <a:noFill/>
          <a:ln w="19050"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5" name="Group 164"/>
          <p:cNvGrpSpPr/>
          <p:nvPr/>
        </p:nvGrpSpPr>
        <p:grpSpPr>
          <a:xfrm>
            <a:off x="0" y="856637"/>
            <a:ext cx="9324209" cy="3209634"/>
            <a:chOff x="4881" y="3647221"/>
            <a:chExt cx="9324209" cy="3209634"/>
          </a:xfrm>
        </p:grpSpPr>
        <p:grpSp>
          <p:nvGrpSpPr>
            <p:cNvPr id="166" name="Group 165"/>
            <p:cNvGrpSpPr/>
            <p:nvPr/>
          </p:nvGrpSpPr>
          <p:grpSpPr>
            <a:xfrm>
              <a:off x="3418967" y="3647221"/>
              <a:ext cx="5910123" cy="3209634"/>
              <a:chOff x="2029518" y="2880256"/>
              <a:chExt cx="5339741" cy="2887348"/>
            </a:xfrm>
          </p:grpSpPr>
          <p:grpSp>
            <p:nvGrpSpPr>
              <p:cNvPr id="168" name="Group 167"/>
              <p:cNvGrpSpPr>
                <a:grpSpLocks noChangeAspect="1"/>
              </p:cNvGrpSpPr>
              <p:nvPr/>
            </p:nvGrpSpPr>
            <p:grpSpPr>
              <a:xfrm>
                <a:off x="3737511" y="3077839"/>
                <a:ext cx="3631748" cy="2689765"/>
                <a:chOff x="5928431" y="1904360"/>
                <a:chExt cx="2905398" cy="2151812"/>
              </a:xfrm>
            </p:grpSpPr>
            <p:grpSp>
              <p:nvGrpSpPr>
                <p:cNvPr id="173" name="Group 172"/>
                <p:cNvGrpSpPr/>
                <p:nvPr/>
              </p:nvGrpSpPr>
              <p:grpSpPr>
                <a:xfrm>
                  <a:off x="5928431" y="1904360"/>
                  <a:ext cx="1188720" cy="2055998"/>
                  <a:chOff x="3514536" y="799494"/>
                  <a:chExt cx="1188720" cy="2055998"/>
                </a:xfrm>
              </p:grpSpPr>
              <p:pic>
                <p:nvPicPr>
                  <p:cNvPr id="193" name="Picture 192"/>
                  <p:cNvPicPr>
                    <a:picLocks noChangeAspect="1"/>
                  </p:cNvPicPr>
                  <p:nvPr/>
                </p:nvPicPr>
                <p:blipFill>
                  <a:blip r:embed="rId1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2700000">
                    <a:off x="3408400" y="905630"/>
                    <a:ext cx="1400991" cy="1188720"/>
                  </a:xfrm>
                  <a:prstGeom prst="rect">
                    <a:avLst/>
                  </a:prstGeom>
                </p:spPr>
              </p:pic>
              <p:sp>
                <p:nvSpPr>
                  <p:cNvPr id="197" name="Rectangle 196"/>
                  <p:cNvSpPr/>
                  <p:nvPr/>
                </p:nvSpPr>
                <p:spPr>
                  <a:xfrm>
                    <a:off x="3659647" y="2486160"/>
                    <a:ext cx="1029830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lvl="0" algn="ctr">
                      <a:spcBef>
                        <a:spcPct val="20000"/>
                      </a:spcBef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density</a:t>
                    </a:r>
                  </a:p>
                </p:txBody>
              </p:sp>
            </p:grpSp>
            <p:grpSp>
              <p:nvGrpSpPr>
                <p:cNvPr id="174" name="Group 173"/>
                <p:cNvGrpSpPr/>
                <p:nvPr/>
              </p:nvGrpSpPr>
              <p:grpSpPr>
                <a:xfrm>
                  <a:off x="6784966" y="1904360"/>
                  <a:ext cx="1188720" cy="2055998"/>
                  <a:chOff x="4664966" y="799494"/>
                  <a:chExt cx="1188720" cy="2055998"/>
                </a:xfrm>
              </p:grpSpPr>
              <p:pic>
                <p:nvPicPr>
                  <p:cNvPr id="184" name="Picture 183"/>
                  <p:cNvPicPr>
                    <a:picLocks noChangeAspect="1"/>
                  </p:cNvPicPr>
                  <p:nvPr/>
                </p:nvPicPr>
                <p:blipFill>
                  <a:blip r:embed="rId1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2700000">
                    <a:off x="4558830" y="905630"/>
                    <a:ext cx="1400992" cy="1188720"/>
                  </a:xfrm>
                  <a:prstGeom prst="rect">
                    <a:avLst/>
                  </a:prstGeom>
                </p:spPr>
              </p:pic>
              <p:sp>
                <p:nvSpPr>
                  <p:cNvPr id="192" name="Rectangle 191"/>
                  <p:cNvSpPr/>
                  <p:nvPr/>
                </p:nvSpPr>
                <p:spPr>
                  <a:xfrm>
                    <a:off x="4812664" y="2486160"/>
                    <a:ext cx="1026518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lvl="0" algn="ctr">
                      <a:spcBef>
                        <a:spcPct val="20000"/>
                      </a:spcBef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albedo</a:t>
                    </a:r>
                  </a:p>
                </p:txBody>
              </p:sp>
            </p:grpSp>
            <p:grpSp>
              <p:nvGrpSpPr>
                <p:cNvPr id="175" name="Group 174"/>
                <p:cNvGrpSpPr/>
                <p:nvPr/>
              </p:nvGrpSpPr>
              <p:grpSpPr>
                <a:xfrm>
                  <a:off x="7645109" y="1904360"/>
                  <a:ext cx="1188720" cy="2151812"/>
                  <a:chOff x="6596250" y="799494"/>
                  <a:chExt cx="1188720" cy="2151812"/>
                </a:xfrm>
              </p:grpSpPr>
              <p:pic>
                <p:nvPicPr>
                  <p:cNvPr id="176" name="Picture 175"/>
                  <p:cNvPicPr>
                    <a:picLocks noChangeAspect="1"/>
                  </p:cNvPicPr>
                  <p:nvPr/>
                </p:nvPicPr>
                <p:blipFill>
                  <a:blip r:embed="rId1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2700000">
                    <a:off x="6490114" y="905630"/>
                    <a:ext cx="1400991" cy="1188720"/>
                  </a:xfrm>
                  <a:prstGeom prst="rect">
                    <a:avLst/>
                  </a:prstGeom>
                </p:spPr>
              </p:pic>
              <p:sp>
                <p:nvSpPr>
                  <p:cNvPr id="183" name="Rectangle 182"/>
                  <p:cNvSpPr/>
                  <p:nvPr/>
                </p:nvSpPr>
                <p:spPr>
                  <a:xfrm>
                    <a:off x="6907764" y="2486161"/>
                    <a:ext cx="699613" cy="46514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lvl="0" algn="ctr">
                      <a:spcBef>
                        <a:spcPct val="20000"/>
                      </a:spcBef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phase function</a:t>
                    </a:r>
                  </a:p>
                </p:txBody>
              </p:sp>
            </p:grpSp>
          </p:grpSp>
          <p:cxnSp>
            <p:nvCxnSpPr>
              <p:cNvPr id="169" name="Straight Arrow Connector 168"/>
              <p:cNvCxnSpPr/>
              <p:nvPr/>
            </p:nvCxnSpPr>
            <p:spPr>
              <a:xfrm rot="16200000">
                <a:off x="3826228" y="3791238"/>
                <a:ext cx="0" cy="457200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0" name="Group 169"/>
              <p:cNvGrpSpPr/>
              <p:nvPr/>
            </p:nvGrpSpPr>
            <p:grpSpPr>
              <a:xfrm>
                <a:off x="2029518" y="2880256"/>
                <a:ext cx="1694685" cy="2638163"/>
                <a:chOff x="3775191" y="1196236"/>
                <a:chExt cx="1694685" cy="2638163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>
                  <a:off x="3775191" y="3502152"/>
                  <a:ext cx="1694685" cy="33224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>
                    <a:spcBef>
                      <a:spcPct val="20000"/>
                    </a:spcBef>
                  </a:pPr>
                  <a:r>
                    <a:rPr lang="en-US" dirty="0" smtClean="0">
                      <a:solidFill>
                        <a:schemeClr val="bg1"/>
                      </a:solidFill>
                    </a:rPr>
                    <a:t>smoke volume</a:t>
                  </a:r>
                </a:p>
              </p:txBody>
            </p:sp>
            <p:pic>
              <p:nvPicPr>
                <p:cNvPr id="172" name="Picture 171"/>
                <p:cNvPicPr>
                  <a:picLocks noChangeAspect="1"/>
                </p:cNvPicPr>
                <p:nvPr/>
              </p:nvPicPr>
              <p:blipFill>
                <a:blip r:embed="rId1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51034" y="1196236"/>
                  <a:ext cx="1143000" cy="2286000"/>
                </a:xfrm>
                <a:prstGeom prst="rect">
                  <a:avLst/>
                </a:prstGeom>
                <a:ln w="12700">
                  <a:solidFill>
                    <a:schemeClr val="bg1"/>
                  </a:solidFill>
                </a:ln>
              </p:spPr>
            </p:pic>
          </p:grpSp>
        </p:grpSp>
        <p:sp>
          <p:nvSpPr>
            <p:cNvPr id="167" name="Rectangle 166"/>
            <p:cNvSpPr/>
            <p:nvPr/>
          </p:nvSpPr>
          <p:spPr>
            <a:xfrm>
              <a:off x="4881" y="4016086"/>
              <a:ext cx="4806253" cy="17912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2400" dirty="0" smtClean="0">
                  <a:solidFill>
                    <a:schemeClr val="bg1"/>
                  </a:solidFill>
                </a:rPr>
                <a:t>large-scale simulation:</a:t>
              </a:r>
            </a:p>
            <a:p>
              <a:pPr marL="342900" indent="-342900"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r>
                <a:rPr lang="en-US" sz="2400" dirty="0" smtClean="0">
                  <a:solidFill>
                    <a:schemeClr val="bg1"/>
                  </a:solidFill>
                </a:rPr>
                <a:t>20 </a:t>
              </a:r>
              <a:r>
                <a:rPr lang="en-US" sz="2400" dirty="0">
                  <a:solidFill>
                    <a:schemeClr val="bg1"/>
                  </a:solidFill>
                </a:rPr>
                <a:t>thousand </a:t>
              </a:r>
              <a:r>
                <a:rPr lang="en-US" sz="2400" dirty="0" smtClean="0">
                  <a:solidFill>
                    <a:schemeClr val="bg1"/>
                  </a:solidFill>
                </a:rPr>
                <a:t>cores</a:t>
              </a:r>
            </a:p>
            <a:p>
              <a:pPr marL="285750" lvl="0" indent="-285750"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r>
                <a:rPr lang="en-US" sz="2400" dirty="0" smtClean="0">
                  <a:solidFill>
                    <a:schemeClr val="bg1"/>
                  </a:solidFill>
                </a:rPr>
                <a:t>1 </a:t>
              </a:r>
              <a:r>
                <a:rPr lang="en-US" sz="2400" dirty="0">
                  <a:solidFill>
                    <a:schemeClr val="bg1"/>
                  </a:solidFill>
                </a:rPr>
                <a:t>million measurements</a:t>
              </a:r>
            </a:p>
            <a:p>
              <a:pPr marL="285750" lvl="0" indent="-285750"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r>
                <a:rPr lang="en-US" sz="2400" dirty="0" smtClean="0">
                  <a:solidFill>
                    <a:schemeClr val="bg1"/>
                  </a:solidFill>
                </a:rPr>
                <a:t>10 </a:t>
              </a:r>
              <a:r>
                <a:rPr lang="en-US" sz="2400" dirty="0">
                  <a:solidFill>
                    <a:schemeClr val="bg1"/>
                  </a:solidFill>
                </a:rPr>
                <a:t>thousand </a:t>
              </a:r>
              <a:r>
                <a:rPr lang="en-US" sz="2400" dirty="0" smtClean="0">
                  <a:solidFill>
                    <a:schemeClr val="bg1"/>
                  </a:solidFill>
                </a:rPr>
                <a:t>unknowns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61" name="Oval Callout 260"/>
          <p:cNvSpPr/>
          <p:nvPr/>
        </p:nvSpPr>
        <p:spPr>
          <a:xfrm>
            <a:off x="806375" y="3800110"/>
            <a:ext cx="2925910" cy="612120"/>
          </a:xfrm>
          <a:prstGeom prst="wedgeEllipseCallout">
            <a:avLst>
              <a:gd name="adj1" fmla="val -18340"/>
              <a:gd name="adj2" fmla="val -98035"/>
            </a:avLst>
          </a:pr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very non-linear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9" name="Oval Callout 178"/>
          <p:cNvSpPr/>
          <p:nvPr/>
        </p:nvSpPr>
        <p:spPr>
          <a:xfrm>
            <a:off x="1011627" y="908049"/>
            <a:ext cx="2925910" cy="612120"/>
          </a:xfrm>
          <a:prstGeom prst="wedgeEllipseCallout">
            <a:avLst>
              <a:gd name="adj1" fmla="val -8724"/>
              <a:gd name="adj2" fmla="val 108802"/>
            </a:avLst>
          </a:pr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10</a:t>
            </a:r>
            <a:r>
              <a:rPr lang="en-US" sz="2400" baseline="30000" dirty="0" smtClean="0">
                <a:solidFill>
                  <a:schemeClr val="bg1"/>
                </a:solidFill>
              </a:rPr>
              <a:t>4</a:t>
            </a:r>
            <a:r>
              <a:rPr lang="en-US" sz="2400" dirty="0" smtClean="0">
                <a:solidFill>
                  <a:schemeClr val="bg1"/>
                </a:solidFill>
              </a:rPr>
              <a:t> unknowns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07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2000"/>
    </mc:Choice>
    <mc:Fallback xmlns="">
      <p:transition spd="slow" advClick="0" advTm="6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" presetID="10" presetClass="exit" presetSubtype="0" fill="hold" grpId="0" nodeType="after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000"/>
                            </p:stCondLst>
                            <p:childTnLst>
                              <p:par>
                                <p:cTn id="22" presetID="10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3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3500"/>
                            </p:stCondLst>
                            <p:childTnLst>
                              <p:par>
                                <p:cTn id="44" presetID="10" presetClass="exit" presetSubtype="0" fill="hold" nodeType="after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4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animBg="1"/>
      <p:bldP spid="177" grpId="3" animBg="1"/>
      <p:bldP spid="177" grpId="4" animBg="1"/>
      <p:bldP spid="164" grpId="0" animBg="1"/>
      <p:bldP spid="261" grpId="0" animBg="1"/>
      <p:bldP spid="261" grpId="1" animBg="1"/>
      <p:bldP spid="179" grpId="0" animBg="1"/>
      <p:bldP spid="17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732816"/>
          </a:xfrm>
        </p:spPr>
        <p:txBody>
          <a:bodyPr>
            <a:normAutofit/>
          </a:bodyPr>
          <a:lstStyle/>
          <a:p>
            <a:r>
              <a:rPr lang="en-US" dirty="0" smtClean="0"/>
              <a:t>Problem </a:t>
            </a:r>
            <a:r>
              <a:rPr lang="en-US" dirty="0"/>
              <a:t>statement and contributions</a:t>
            </a:r>
          </a:p>
        </p:txBody>
      </p:sp>
      <p:sp>
        <p:nvSpPr>
          <p:cNvPr id="196" name="Rectangle 195"/>
          <p:cNvSpPr/>
          <p:nvPr/>
        </p:nvSpPr>
        <p:spPr>
          <a:xfrm>
            <a:off x="116949" y="702145"/>
            <a:ext cx="90270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heterogeneous inverse scattering by appearance matching</a:t>
            </a:r>
            <a:endParaRPr lang="en-US" sz="2800" dirty="0">
              <a:solidFill>
                <a:srgbClr val="FFFF66"/>
              </a:solidFill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863226" y="1500070"/>
            <a:ext cx="3168651" cy="2559050"/>
            <a:chOff x="755649" y="2152650"/>
            <a:chExt cx="3168651" cy="2559050"/>
          </a:xfrm>
        </p:grpSpPr>
        <p:sp>
          <p:nvSpPr>
            <p:cNvPr id="33" name="Cloud 32"/>
            <p:cNvSpPr/>
            <p:nvPr/>
          </p:nvSpPr>
          <p:spPr>
            <a:xfrm>
              <a:off x="780241" y="2183956"/>
              <a:ext cx="3131975" cy="2485495"/>
            </a:xfrm>
            <a:prstGeom prst="cloud">
              <a:avLst/>
            </a:prstGeom>
            <a:solidFill>
              <a:srgbClr val="E0E4E7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1" name="Picture 9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60" t="14039" r="7167" b="15931"/>
            <a:stretch/>
          </p:blipFill>
          <p:spPr>
            <a:xfrm>
              <a:off x="755649" y="2152650"/>
              <a:ext cx="3168651" cy="2559050"/>
            </a:xfrm>
            <a:prstGeom prst="rect">
              <a:avLst/>
            </a:prstGeom>
          </p:spPr>
        </p:pic>
      </p:grpSp>
      <p:grpSp>
        <p:nvGrpSpPr>
          <p:cNvPr id="20" name="Group 19"/>
          <p:cNvGrpSpPr>
            <a:grpSpLocks noChangeAspect="1"/>
          </p:cNvGrpSpPr>
          <p:nvPr/>
        </p:nvGrpSpPr>
        <p:grpSpPr>
          <a:xfrm>
            <a:off x="636314" y="1630655"/>
            <a:ext cx="103767" cy="2278370"/>
            <a:chOff x="914400" y="914400"/>
            <a:chExt cx="124937" cy="2743200"/>
          </a:xfrm>
        </p:grpSpPr>
        <p:sp>
          <p:nvSpPr>
            <p:cNvPr id="21" name="Rectangle 20"/>
            <p:cNvSpPr/>
            <p:nvPr/>
          </p:nvSpPr>
          <p:spPr>
            <a:xfrm>
              <a:off x="914400" y="9144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914400" y="11430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14400" y="13716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14400" y="16002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14400" y="18288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14400" y="20574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14400" y="22860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14400" y="25146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14400" y="27432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914400" y="29718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914400" y="32004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914400" y="34290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Group 144"/>
          <p:cNvGrpSpPr>
            <a:grpSpLocks noChangeAspect="1"/>
          </p:cNvGrpSpPr>
          <p:nvPr/>
        </p:nvGrpSpPr>
        <p:grpSpPr>
          <a:xfrm>
            <a:off x="4190146" y="1630655"/>
            <a:ext cx="103767" cy="2278370"/>
            <a:chOff x="914400" y="914400"/>
            <a:chExt cx="124937" cy="2743200"/>
          </a:xfrm>
        </p:grpSpPr>
        <p:sp>
          <p:nvSpPr>
            <p:cNvPr id="146" name="Rectangle 145"/>
            <p:cNvSpPr/>
            <p:nvPr/>
          </p:nvSpPr>
          <p:spPr>
            <a:xfrm>
              <a:off x="914400" y="9144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914400" y="11430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914400" y="13716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914400" y="16002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914400" y="18288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914400" y="20574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914400" y="22860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914400" y="25146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914400" y="27432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914400" y="29718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914400" y="32004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914400" y="3429000"/>
              <a:ext cx="124937" cy="228600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4" name="Rectangle 123"/>
          <p:cNvSpPr/>
          <p:nvPr/>
        </p:nvSpPr>
        <p:spPr>
          <a:xfrm>
            <a:off x="4555983" y="3536691"/>
            <a:ext cx="4389604" cy="492443"/>
          </a:xfrm>
          <a:prstGeom prst="rect">
            <a:avLst/>
          </a:prstGeom>
          <a:ln w="25400">
            <a:solidFill>
              <a:srgbClr val="FFFF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</a:rPr>
              <a:t>http://tinyurl.com/InvTransient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47679" y="4193784"/>
            <a:ext cx="90270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en-US" sz="2800" dirty="0" smtClean="0">
                <a:solidFill>
                  <a:schemeClr val="bg1"/>
                </a:solidFill>
              </a:rPr>
              <a:t>Are there ambiguities between the unknowns?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47679" y="5260569"/>
            <a:ext cx="90270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arenR" startAt="2"/>
            </a:pPr>
            <a:r>
              <a:rPr lang="en-US" sz="2800" dirty="0" smtClean="0">
                <a:solidFill>
                  <a:schemeClr val="bg1"/>
                </a:solidFill>
              </a:rPr>
              <a:t>How do we solve this optimization problem?</a:t>
            </a:r>
            <a:endParaRPr lang="en-US" sz="2800" dirty="0">
              <a:solidFill>
                <a:srgbClr val="FFFF66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45720" y="4725102"/>
            <a:ext cx="9098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66"/>
                </a:solidFill>
              </a:rPr>
              <a:t>provable uniqueness for certain </a:t>
            </a:r>
            <a:r>
              <a:rPr lang="en-US" sz="2800" dirty="0" smtClean="0">
                <a:solidFill>
                  <a:srgbClr val="FFFF66"/>
                </a:solidFill>
              </a:rPr>
              <a:t>imaging types</a:t>
            </a:r>
            <a:endParaRPr lang="en-US" sz="2800" dirty="0">
              <a:solidFill>
                <a:srgbClr val="FFFF66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45720" y="5791265"/>
            <a:ext cx="9098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66"/>
                </a:solidFill>
              </a:rPr>
              <a:t>scalable, general, physically-accurate algorithm</a:t>
            </a:r>
            <a:endParaRPr lang="en-US" sz="2800" dirty="0">
              <a:solidFill>
                <a:srgbClr val="FFFF66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182815" y="1202537"/>
            <a:ext cx="10153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source</a:t>
            </a:r>
            <a:endParaRPr lang="en-US" sz="2400" dirty="0"/>
          </a:p>
        </p:txBody>
      </p:sp>
      <p:sp>
        <p:nvSpPr>
          <p:cNvPr id="133" name="Rectangle 132"/>
          <p:cNvSpPr/>
          <p:nvPr/>
        </p:nvSpPr>
        <p:spPr>
          <a:xfrm>
            <a:off x="3732285" y="1202480"/>
            <a:ext cx="10102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sensor</a:t>
            </a:r>
            <a:endParaRPr lang="en-US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4754231" y="1600200"/>
            <a:ext cx="4572000" cy="1579547"/>
            <a:chOff x="4754231" y="1600200"/>
            <a:chExt cx="4572000" cy="1579547"/>
          </a:xfrm>
        </p:grpSpPr>
        <p:grpSp>
          <p:nvGrpSpPr>
            <p:cNvPr id="285" name="Group 284"/>
            <p:cNvGrpSpPr/>
            <p:nvPr/>
          </p:nvGrpSpPr>
          <p:grpSpPr>
            <a:xfrm>
              <a:off x="4754231" y="1600200"/>
              <a:ext cx="4572000" cy="1391724"/>
              <a:chOff x="4825290" y="1730949"/>
              <a:chExt cx="4572000" cy="1391724"/>
            </a:xfrm>
          </p:grpSpPr>
          <p:grpSp>
            <p:nvGrpSpPr>
              <p:cNvPr id="284" name="Group 283"/>
              <p:cNvGrpSpPr/>
              <p:nvPr/>
            </p:nvGrpSpPr>
            <p:grpSpPr>
              <a:xfrm>
                <a:off x="4825290" y="1730949"/>
                <a:ext cx="4572000" cy="1284605"/>
                <a:chOff x="4825290" y="1730949"/>
                <a:chExt cx="4572000" cy="1284605"/>
              </a:xfrm>
            </p:grpSpPr>
            <p:sp>
              <p:nvSpPr>
                <p:cNvPr id="238" name="Rectangle 237"/>
                <p:cNvSpPr/>
                <p:nvPr/>
              </p:nvSpPr>
              <p:spPr>
                <a:xfrm>
                  <a:off x="4877115" y="2492334"/>
                  <a:ext cx="413953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800" dirty="0" smtClean="0">
                      <a:solidFill>
                        <a:schemeClr val="bg1"/>
                      </a:solidFill>
                    </a:rPr>
                    <a:t>min ǁ              -  </a:t>
                  </a:r>
                  <a:r>
                    <a:rPr lang="en-US" sz="800" dirty="0" smtClean="0">
                      <a:solidFill>
                        <a:schemeClr val="bg1"/>
                      </a:solidFill>
                    </a:rPr>
                    <a:t> </a:t>
                  </a:r>
                  <a:r>
                    <a:rPr lang="en-US" sz="2800" dirty="0" smtClean="0">
                      <a:solidFill>
                        <a:schemeClr val="bg1"/>
                      </a:solidFill>
                    </a:rPr>
                    <a:t>image(m) ǁ</a:t>
                  </a:r>
                  <a:r>
                    <a:rPr lang="en-US" sz="2800" baseline="30000" dirty="0" smtClean="0">
                      <a:solidFill>
                        <a:schemeClr val="bg1"/>
                      </a:solidFill>
                    </a:rPr>
                    <a:t>2</a:t>
                  </a:r>
                  <a:endParaRPr lang="en-US" sz="2800" dirty="0"/>
                </a:p>
              </p:txBody>
            </p:sp>
            <p:sp>
              <p:nvSpPr>
                <p:cNvPr id="253" name="Rectangle 252"/>
                <p:cNvSpPr/>
                <p:nvPr/>
              </p:nvSpPr>
              <p:spPr>
                <a:xfrm>
                  <a:off x="4825290" y="1730949"/>
                  <a:ext cx="4572000" cy="5232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>
                    <a:spcBef>
                      <a:spcPct val="20000"/>
                    </a:spcBef>
                  </a:pPr>
                  <a:r>
                    <a:rPr lang="en-US" sz="2800" dirty="0" smtClean="0">
                      <a:solidFill>
                        <a:schemeClr val="bg1"/>
                      </a:solidFill>
                    </a:rPr>
                    <a:t>optimization problem</a:t>
                  </a:r>
                </a:p>
              </p:txBody>
            </p:sp>
          </p:grpSp>
          <p:grpSp>
            <p:nvGrpSpPr>
              <p:cNvPr id="254" name="Group 253"/>
              <p:cNvGrpSpPr/>
              <p:nvPr/>
            </p:nvGrpSpPr>
            <p:grpSpPr>
              <a:xfrm>
                <a:off x="5973204" y="2430492"/>
                <a:ext cx="699311" cy="692181"/>
                <a:chOff x="5058165" y="5708349"/>
                <a:chExt cx="699311" cy="692181"/>
              </a:xfrm>
            </p:grpSpPr>
            <p:pic>
              <p:nvPicPr>
                <p:cNvPr id="255" name="Picture 254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58165" y="5708349"/>
                  <a:ext cx="408295" cy="408295"/>
                </a:xfrm>
                <a:prstGeom prst="rect">
                  <a:avLst/>
                </a:prstGeom>
                <a:ln w="12700">
                  <a:solidFill>
                    <a:schemeClr val="bg1"/>
                  </a:solidFill>
                </a:ln>
              </p:spPr>
            </p:pic>
            <p:pic>
              <p:nvPicPr>
                <p:cNvPr id="256" name="Picture 255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100523" y="5747435"/>
                  <a:ext cx="408295" cy="408295"/>
                </a:xfrm>
                <a:prstGeom prst="rect">
                  <a:avLst/>
                </a:prstGeom>
                <a:ln w="12700">
                  <a:solidFill>
                    <a:schemeClr val="bg1"/>
                  </a:solidFill>
                </a:ln>
              </p:spPr>
            </p:pic>
            <p:pic>
              <p:nvPicPr>
                <p:cNvPr id="257" name="Picture 256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142030" y="5786521"/>
                  <a:ext cx="408295" cy="408295"/>
                </a:xfrm>
                <a:prstGeom prst="rect">
                  <a:avLst/>
                </a:prstGeom>
                <a:ln w="12700">
                  <a:solidFill>
                    <a:schemeClr val="bg1"/>
                  </a:solidFill>
                </a:ln>
              </p:spPr>
            </p:pic>
            <p:pic>
              <p:nvPicPr>
                <p:cNvPr id="258" name="Picture 257"/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182675" y="5826434"/>
                  <a:ext cx="408295" cy="408295"/>
                </a:xfrm>
                <a:prstGeom prst="rect">
                  <a:avLst/>
                </a:prstGeom>
                <a:ln w="12700">
                  <a:solidFill>
                    <a:schemeClr val="bg1"/>
                  </a:solidFill>
                </a:ln>
              </p:spPr>
            </p:pic>
            <p:pic>
              <p:nvPicPr>
                <p:cNvPr id="259" name="Picture 258"/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23320" y="5866347"/>
                  <a:ext cx="408295" cy="408295"/>
                </a:xfrm>
                <a:prstGeom prst="rect">
                  <a:avLst/>
                </a:prstGeom>
                <a:ln w="12700">
                  <a:solidFill>
                    <a:schemeClr val="bg1"/>
                  </a:solidFill>
                </a:ln>
              </p:spPr>
            </p:pic>
            <p:pic>
              <p:nvPicPr>
                <p:cNvPr id="260" name="Picture 259"/>
                <p:cNvPicPr>
                  <a:picLocks noChangeAspect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65678" y="5911645"/>
                  <a:ext cx="408295" cy="408295"/>
                </a:xfrm>
                <a:prstGeom prst="rect">
                  <a:avLst/>
                </a:prstGeom>
                <a:ln w="12700">
                  <a:solidFill>
                    <a:schemeClr val="bg1"/>
                  </a:solidFill>
                </a:ln>
              </p:spPr>
            </p:pic>
            <p:pic>
              <p:nvPicPr>
                <p:cNvPr id="261" name="Picture 260"/>
                <p:cNvPicPr>
                  <a:picLocks noChangeAspect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04802" y="5951940"/>
                  <a:ext cx="408295" cy="408295"/>
                </a:xfrm>
                <a:prstGeom prst="rect">
                  <a:avLst/>
                </a:prstGeom>
                <a:ln w="12700">
                  <a:solidFill>
                    <a:schemeClr val="bg1"/>
                  </a:solidFill>
                </a:ln>
              </p:spPr>
            </p:pic>
            <p:pic>
              <p:nvPicPr>
                <p:cNvPr id="262" name="Picture 261"/>
                <p:cNvPicPr>
                  <a:picLocks noChangeAspect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49181" y="5992235"/>
                  <a:ext cx="408295" cy="408295"/>
                </a:xfrm>
                <a:prstGeom prst="rect">
                  <a:avLst/>
                </a:prstGeom>
                <a:ln w="12700">
                  <a:solidFill>
                    <a:schemeClr val="bg1"/>
                  </a:solidFill>
                </a:ln>
              </p:spPr>
            </p:pic>
          </p:grpSp>
        </p:grpSp>
        <p:sp>
          <p:nvSpPr>
            <p:cNvPr id="56" name="Rectangle 55"/>
            <p:cNvSpPr/>
            <p:nvPr/>
          </p:nvSpPr>
          <p:spPr>
            <a:xfrm>
              <a:off x="4819510" y="2718082"/>
              <a:ext cx="74892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m(x)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58" name="Rectangle 57"/>
          <p:cNvSpPr/>
          <p:nvPr/>
        </p:nvSpPr>
        <p:spPr>
          <a:xfrm>
            <a:off x="1420492" y="2562919"/>
            <a:ext cx="2042712" cy="461665"/>
          </a:xfrm>
          <a:prstGeom prst="rect">
            <a:avLst/>
          </a:prstGeom>
          <a:solidFill>
            <a:srgbClr val="E0E4E7"/>
          </a:solidFill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dirty="0" smtClean="0"/>
              <a:t>material m(x)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5720" y="6323035"/>
            <a:ext cx="9098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66"/>
                </a:solidFill>
              </a:rPr>
              <a:t>empirical evaluation of imaging configurations</a:t>
            </a:r>
            <a:endParaRPr lang="en-US" sz="2800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552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0070C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73271</TotalTime>
  <Words>1224</Words>
  <Application>Microsoft Office PowerPoint</Application>
  <PresentationFormat>On-screen Show (4:3)</PresentationFormat>
  <Paragraphs>187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Meiryo</vt:lpstr>
      <vt:lpstr>Arial</vt:lpstr>
      <vt:lpstr>Calibri</vt:lpstr>
      <vt:lpstr>Cambria Math</vt:lpstr>
      <vt:lpstr>Office Theme</vt:lpstr>
      <vt:lpstr>An evaluation of computational imaging techniques for inverse scattering</vt:lpstr>
      <vt:lpstr>Looking inside stuff</vt:lpstr>
      <vt:lpstr>New imaging capabilities</vt:lpstr>
      <vt:lpstr>Problem statement and contributions</vt:lpstr>
      <vt:lpstr>Ambiguities between unknowns?</vt:lpstr>
      <vt:lpstr>Problem statement and contributions</vt:lpstr>
      <vt:lpstr>How do we do optimization?</vt:lpstr>
      <vt:lpstr>Problem statement and contributions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Sanjeev Jagannatha Koppal</dc:creator>
  <cp:lastModifiedBy>Ioannis Gkioulekas</cp:lastModifiedBy>
  <cp:revision>3647</cp:revision>
  <dcterms:created xsi:type="dcterms:W3CDTF">2006-08-16T00:00:00Z</dcterms:created>
  <dcterms:modified xsi:type="dcterms:W3CDTF">2016-10-05T03:40:03Z</dcterms:modified>
</cp:coreProperties>
</file>