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tif" ContentType="image/tif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7" r:id="rId2"/>
    <p:sldId id="304" r:id="rId3"/>
    <p:sldId id="259" r:id="rId4"/>
    <p:sldId id="261" r:id="rId5"/>
    <p:sldId id="263" r:id="rId6"/>
    <p:sldId id="315" r:id="rId7"/>
    <p:sldId id="264" r:id="rId8"/>
    <p:sldId id="266" r:id="rId9"/>
    <p:sldId id="268" r:id="rId10"/>
    <p:sldId id="275" r:id="rId11"/>
    <p:sldId id="316" r:id="rId12"/>
    <p:sldId id="273" r:id="rId13"/>
    <p:sldId id="276" r:id="rId14"/>
    <p:sldId id="277" r:id="rId15"/>
    <p:sldId id="312" r:id="rId16"/>
    <p:sldId id="307" r:id="rId17"/>
    <p:sldId id="318" r:id="rId18"/>
    <p:sldId id="317" r:id="rId19"/>
    <p:sldId id="292" r:id="rId20"/>
    <p:sldId id="298" r:id="rId21"/>
    <p:sldId id="299"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9B41F0C8-8CB6-44BF-8AA1-ADC3256123C1}">
          <p14:sldIdLst>
            <p14:sldId id="257"/>
            <p14:sldId id="304"/>
            <p14:sldId id="259"/>
            <p14:sldId id="261"/>
            <p14:sldId id="263"/>
            <p14:sldId id="315"/>
            <p14:sldId id="264"/>
            <p14:sldId id="266"/>
            <p14:sldId id="268"/>
            <p14:sldId id="275"/>
            <p14:sldId id="316"/>
            <p14:sldId id="273"/>
            <p14:sldId id="276"/>
            <p14:sldId id="277"/>
            <p14:sldId id="312"/>
            <p14:sldId id="307"/>
            <p14:sldId id="318"/>
            <p14:sldId id="317"/>
            <p14:sldId id="292"/>
            <p14:sldId id="298"/>
            <p14:sldId id="299"/>
          </p14:sldIdLst>
        </p14:section>
        <p14:section name="无标题节" id="{EF2F0F0D-6B52-4C18-ADEC-7E5C66E229B0}">
          <p14:sldIdLst/>
        </p14:section>
      </p14:sectionLst>
    </p:ext>
    <p:ext uri="{EFAFB233-063F-42B5-8137-9DF3F51BA10A}">
      <p15:sldGuideLst xmlns:p15="http://schemas.microsoft.com/office/powerpoint/2012/main" xmlns="">
        <p15:guide id="1" orient="horz" pos="3884" userDrawn="1">
          <p15:clr>
            <a:srgbClr val="A4A3A4"/>
          </p15:clr>
        </p15:guide>
        <p15:guide id="2" pos="4944" userDrawn="1">
          <p15:clr>
            <a:srgbClr val="A4A3A4"/>
          </p15:clr>
        </p15:guide>
        <p15:guide id="3" orient="horz" pos="2260" userDrawn="1">
          <p15:clr>
            <a:srgbClr val="A4A3A4"/>
          </p15:clr>
        </p15:guide>
        <p15:guide id="4" pos="5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DE82"/>
    <a:srgbClr val="FFFFFF"/>
    <a:srgbClr val="339900"/>
    <a:srgbClr val="0000FF"/>
    <a:srgbClr val="002060"/>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81" autoAdjust="0"/>
    <p:restoredTop sz="95488" autoAdjust="0"/>
  </p:normalViewPr>
  <p:slideViewPr>
    <p:cSldViewPr snapToObjects="1">
      <p:cViewPr>
        <p:scale>
          <a:sx n="100" d="100"/>
          <a:sy n="100" d="100"/>
        </p:scale>
        <p:origin x="-2424" y="-1480"/>
      </p:cViewPr>
      <p:guideLst>
        <p:guide orient="horz" pos="3884"/>
        <p:guide orient="horz" pos="2260"/>
        <p:guide pos="4944"/>
        <p:guide pos="57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94B908-6040-B24C-B986-02C6AC8730EC}" type="datetimeFigureOut">
              <a:rPr lang="en-US" smtClean="0"/>
              <a:t>10/25/16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EA5F78-90FF-4444-9D3C-54A198C1201F}" type="slidenum">
              <a:rPr lang="en-US" smtClean="0"/>
              <a:t>‹#›</a:t>
            </a:fld>
            <a:endParaRPr lang="en-US"/>
          </a:p>
        </p:txBody>
      </p:sp>
    </p:spTree>
    <p:extLst>
      <p:ext uri="{BB962C8B-B14F-4D97-AF65-F5344CB8AC3E}">
        <p14:creationId xmlns:p14="http://schemas.microsoft.com/office/powerpoint/2010/main" val="8676536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0FA9A6-799E-F141-939A-921829ADA508}" type="slidenum">
              <a:rPr lang="en-US" smtClean="0"/>
              <a:t>1</a:t>
            </a:fld>
            <a:endParaRPr lang="en-US"/>
          </a:p>
        </p:txBody>
      </p:sp>
    </p:spTree>
    <p:extLst>
      <p:ext uri="{BB962C8B-B14F-4D97-AF65-F5344CB8AC3E}">
        <p14:creationId xmlns:p14="http://schemas.microsoft.com/office/powerpoint/2010/main" val="2287298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true even under differential motion,</a:t>
            </a:r>
          </a:p>
          <a:p>
            <a:endParaRPr lang="en-US" dirty="0" smtClean="0"/>
          </a:p>
          <a:p>
            <a:r>
              <a:rPr lang="en-US" altLang="zh-CN" baseline="0" dirty="0" smtClean="0"/>
              <a:t>[slow down]  </a:t>
            </a:r>
            <a:r>
              <a:rPr lang="en-US" dirty="0" smtClean="0"/>
              <a:t>which means that</a:t>
            </a:r>
            <a:r>
              <a:rPr lang="en-US" baseline="0" dirty="0" smtClean="0"/>
              <a:t> if we compute the same derivatives as before, derivatives in pixel location (x, y) and time t, the familiar constraint on optical flow does not hold.</a:t>
            </a:r>
          </a:p>
          <a:p>
            <a:endParaRPr lang="en-US" baseline="0" dirty="0" smtClean="0"/>
          </a:p>
          <a:p>
            <a:r>
              <a:rPr lang="en-US" baseline="0" dirty="0" smtClean="0"/>
              <a:t>Instead, this weighted sum of image derivatives will leave some residual brightness change R at every pixel, which is just the amount of brightness change due to defocus, after on-image motion has been accounted for.</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50FA9A6-799E-F141-939A-921829ADA508}" type="slidenum">
              <a:rPr lang="en-US" smtClean="0"/>
              <a:t>10</a:t>
            </a:fld>
            <a:endParaRPr lang="en-US"/>
          </a:p>
        </p:txBody>
      </p:sp>
    </p:spTree>
    <p:extLst>
      <p:ext uri="{BB962C8B-B14F-4D97-AF65-F5344CB8AC3E}">
        <p14:creationId xmlns:p14="http://schemas.microsoft.com/office/powerpoint/2010/main" val="1155813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With our simple thin-lens model, we can write the exact form of this residual brightness change, and render it as another image shown here.</a:t>
            </a:r>
          </a:p>
          <a:p>
            <a:endParaRPr lang="en-US" baseline="0" dirty="0" smtClean="0"/>
          </a:p>
          <a:p>
            <a:r>
              <a:rPr lang="en-US" baseline="0" dirty="0" smtClean="0"/>
              <a:t>We find that it is scaled overall by the approach velocity and the object’s depth, both of which we would like to measure.</a:t>
            </a:r>
          </a:p>
          <a:p>
            <a:endParaRPr lang="en-US" baseline="0" dirty="0" smtClean="0"/>
          </a:p>
          <a:p>
            <a:r>
              <a:rPr lang="en-US" baseline="0" dirty="0" smtClean="0"/>
              <a:t>It also depends on an expression involving the blur kernel k, which is a depth-scaled version of the filter kappa at the aperture, which we get to choose.</a:t>
            </a:r>
          </a:p>
          <a:p>
            <a:endParaRPr lang="en-US" baseline="0" dirty="0" smtClean="0"/>
          </a:p>
          <a:p>
            <a:r>
              <a:rPr lang="en-US" baseline="0" dirty="0" smtClean="0"/>
              <a:t>Unfortunately, this expression is convolved with the pinhole image P, which as we saw, is a scaled and translated version of the scene texture.</a:t>
            </a:r>
          </a:p>
          <a:p>
            <a:endParaRPr lang="en-US" baseline="0" dirty="0" smtClean="0"/>
          </a:p>
          <a:p>
            <a:r>
              <a:rPr lang="en-US" baseline="0" dirty="0" smtClean="0"/>
              <a:t>Now this really the heart of the problem. We only collect a blurred image, which means that this residual depends on information about scene geometry and texture that we do not access to. The only way to turn this term from a source of error into a useful signal, is to perform some kind of expensive inference on the underlying scene, which is likely impossible for a power-constrained </a:t>
            </a:r>
            <a:r>
              <a:rPr lang="en-US" baseline="0" dirty="0" err="1" smtClean="0"/>
              <a:t>microsensor</a:t>
            </a:r>
            <a:r>
              <a:rPr lang="en-US" baseline="0" dirty="0" smtClean="0"/>
              <a:t>,</a:t>
            </a:r>
          </a:p>
          <a:p>
            <a:endParaRPr lang="en-US" baseline="0" dirty="0" smtClean="0"/>
          </a:p>
          <a:p>
            <a:r>
              <a:rPr lang="en-US" baseline="0" dirty="0" smtClean="0"/>
              <a:t>or to find a way to measure it directly from the image.</a:t>
            </a:r>
          </a:p>
        </p:txBody>
      </p:sp>
      <p:sp>
        <p:nvSpPr>
          <p:cNvPr id="4" name="Slide Number Placeholder 3"/>
          <p:cNvSpPr>
            <a:spLocks noGrp="1"/>
          </p:cNvSpPr>
          <p:nvPr>
            <p:ph type="sldNum" sz="quarter" idx="10"/>
          </p:nvPr>
        </p:nvSpPr>
        <p:spPr/>
        <p:txBody>
          <a:bodyPr/>
          <a:lstStyle/>
          <a:p>
            <a:fld id="{1AEA5F78-90FF-4444-9D3C-54A198C1201F}" type="slidenum">
              <a:rPr lang="en-US" smtClean="0"/>
              <a:t>11</a:t>
            </a:fld>
            <a:endParaRPr lang="en-US"/>
          </a:p>
        </p:txBody>
      </p:sp>
    </p:spTree>
    <p:extLst>
      <p:ext uri="{BB962C8B-B14F-4D97-AF65-F5344CB8AC3E}">
        <p14:creationId xmlns:p14="http://schemas.microsoft.com/office/powerpoint/2010/main" val="2828087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So this becomes our goal. We seek an</a:t>
            </a:r>
            <a:r>
              <a:rPr lang="en-US" sz="1200" kern="1200" baseline="0" dirty="0" smtClean="0">
                <a:solidFill>
                  <a:schemeClr val="tx1"/>
                </a:solidFill>
                <a:latin typeface="+mn-lt"/>
                <a:ea typeface="+mn-ea"/>
                <a:cs typeface="+mn-cs"/>
              </a:rPr>
              <a:t> image operator m, and an aperture filter kappa, so that the residual R, that is the brightness change due to defocus after on-image motion has been accounted for, is proportional to the convolution of our operator m with the blurry image I, for any texture.</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We prove that this is possible, when and only when, the aperture filter is Gaussian and the image operator is the Laplacian.</a:t>
            </a:r>
          </a:p>
          <a:p>
            <a:endParaRPr lang="en-US" sz="1200" kern="1200" baseline="0" dirty="0" smtClean="0">
              <a:solidFill>
                <a:schemeClr val="tx1"/>
              </a:solidFill>
              <a:latin typeface="+mn-lt"/>
              <a:ea typeface="+mn-ea"/>
              <a:cs typeface="+mn-cs"/>
            </a:endParaRPr>
          </a:p>
          <a:p>
            <a:pPr marL="228600" indent="-228600">
              <a:buAutoNum type="alphaUcParenBoth"/>
            </a:pPr>
            <a:r>
              <a:rPr lang="en-US" sz="1200" kern="1200" baseline="0" dirty="0" smtClean="0">
                <a:solidFill>
                  <a:schemeClr val="tx1"/>
                </a:solidFill>
                <a:latin typeface="+mn-lt"/>
                <a:ea typeface="+mn-ea"/>
                <a:cs typeface="+mn-cs"/>
              </a:rPr>
              <a:t>I’ll skip the details of our derivation for now, and just point out that it relies on the theory of distributions, which are mathematical objects including both functions and more exotic things like the Dirac delta, rather than using the theory of differentiable functions alone. This is what allows us to simultaneously consider filters including pinholes, pillboxes, binary codes, and continuous functions.</a:t>
            </a:r>
          </a:p>
          <a:p>
            <a:pPr marL="228600" indent="-228600">
              <a:buAutoNum type="alphaUcParenBoth"/>
            </a:pPr>
            <a:r>
              <a:rPr lang="en-US" sz="1200" kern="1200" baseline="0" dirty="0" smtClean="0">
                <a:solidFill>
                  <a:schemeClr val="tx1"/>
                </a:solidFill>
                <a:latin typeface="+mn-lt"/>
                <a:ea typeface="+mn-ea"/>
                <a:cs typeface="+mn-cs"/>
              </a:rPr>
              <a:t>We prove this by specifying the form of each expression, and texture independence comes from dropping the pinhole image from either side. We see that the operator applied to the blur kernel must double the original kernel and add to it its directional derivative in the radial direction. The important thing about this derivative </a:t>
            </a:r>
            <a:r>
              <a:rPr lang="en-US" altLang="zh-CN" sz="1200" kern="1200" baseline="0" dirty="0" smtClean="0">
                <a:solidFill>
                  <a:schemeClr val="tx1"/>
                </a:solidFill>
                <a:latin typeface="+mn-lt"/>
                <a:ea typeface="+mn-ea"/>
                <a:cs typeface="+mn-cs"/>
              </a:rPr>
              <a:t>is that we handle it using the theory of distributions, which are mathematical objects including both functions and more exotic things like the Dirac delta, rather than using function derivatives alone. This is what allows us to simultaneously consider filters including pinholes, pillboxes, binary codes, and continuous functions. </a:t>
            </a:r>
          </a:p>
          <a:p>
            <a:pPr marL="0" indent="0">
              <a:buNone/>
            </a:pPr>
            <a:r>
              <a:rPr lang="en-US" altLang="zh-CN" sz="1200" kern="1200" baseline="0" dirty="0" smtClean="0">
                <a:solidFill>
                  <a:schemeClr val="tx1"/>
                </a:solidFill>
                <a:latin typeface="+mn-lt"/>
                <a:ea typeface="+mn-ea"/>
                <a:cs typeface="+mn-cs"/>
              </a:rPr>
              <a:t>	We find that this condition leads to a differential equation in the frequency domain, which we solve for a large family of solutions. We restrict this family by requiring that the aperture filter have nonnegative transmittance, through a combination of </a:t>
            </a:r>
            <a:r>
              <a:rPr lang="en-US" altLang="zh-CN" sz="1200" kern="1200" baseline="0" dirty="0" err="1" smtClean="0">
                <a:solidFill>
                  <a:schemeClr val="tx1"/>
                </a:solidFill>
                <a:latin typeface="+mn-lt"/>
                <a:ea typeface="+mn-ea"/>
                <a:cs typeface="+mn-cs"/>
              </a:rPr>
              <a:t>Bochner’s</a:t>
            </a:r>
            <a:r>
              <a:rPr lang="en-US" altLang="zh-CN" sz="1200" kern="1200" baseline="0" dirty="0" smtClean="0">
                <a:solidFill>
                  <a:schemeClr val="tx1"/>
                </a:solidFill>
                <a:latin typeface="+mn-lt"/>
                <a:ea typeface="+mn-ea"/>
                <a:cs typeface="+mn-cs"/>
              </a:rPr>
              <a:t> theorem 	and the Fourier Slice Theorem, and we require that the image operator draw on a sub-infinite number of pixels. Under these 	requirements, a unique and familiar possibility remains.</a:t>
            </a:r>
            <a:endParaRPr lang="en-US" sz="1200" kern="1200" baseline="0" dirty="0" smtClean="0">
              <a:solidFill>
                <a:schemeClr val="tx1"/>
              </a:solidFill>
              <a:latin typeface="+mn-lt"/>
              <a:ea typeface="+mn-ea"/>
              <a:cs typeface="+mn-cs"/>
            </a:endParaRPr>
          </a:p>
          <a:p>
            <a:pPr marL="228600" indent="-228600">
              <a:buAutoNum type="alphaUcParenBoth"/>
            </a:pPr>
            <a:endParaRPr lang="en-US" sz="1200" kern="1200" baseline="0" dirty="0" smtClean="0">
              <a:solidFill>
                <a:schemeClr val="tx1"/>
              </a:solidFill>
              <a:latin typeface="+mn-lt"/>
              <a:ea typeface="+mn-ea"/>
              <a:cs typeface="+mn-cs"/>
            </a:endParaRPr>
          </a:p>
          <a:p>
            <a:pPr marL="0" indent="0">
              <a:buNone/>
            </a:pPr>
            <a:r>
              <a:rPr lang="en-US" sz="1200" kern="1200" baseline="0" dirty="0" smtClean="0">
                <a:solidFill>
                  <a:schemeClr val="tx1"/>
                </a:solidFill>
                <a:latin typeface="+mn-lt"/>
                <a:ea typeface="+mn-ea"/>
                <a:cs typeface="+mn-cs"/>
              </a:rPr>
              <a:t>From here, the focal flow constraint is all but derived. We assume Gaussian blur,</a:t>
            </a:r>
          </a:p>
          <a:p>
            <a:pPr marL="0" indent="0">
              <a:buNone/>
            </a:pPr>
            <a:endParaRPr lang="en-US" sz="1200" kern="1200" baseline="0" dirty="0" smtClean="0">
              <a:solidFill>
                <a:schemeClr val="tx1"/>
              </a:solidFill>
              <a:latin typeface="+mn-lt"/>
              <a:ea typeface="+mn-ea"/>
              <a:cs typeface="+mn-cs"/>
            </a:endParaRPr>
          </a:p>
          <a:p>
            <a:pPr marL="0" indent="0">
              <a:buNone/>
            </a:pPr>
            <a:r>
              <a:rPr lang="en-US" sz="1200" kern="1200" baseline="0" dirty="0" smtClean="0">
                <a:solidFill>
                  <a:schemeClr val="tx1"/>
                </a:solidFill>
                <a:latin typeface="+mn-lt"/>
                <a:ea typeface="+mn-ea"/>
                <a:cs typeface="+mn-cs"/>
              </a:rPr>
              <a:t>and we note that after accounting for on-image motion, a quantity remains</a:t>
            </a:r>
          </a:p>
          <a:p>
            <a:pPr marL="0" indent="0">
              <a:buNone/>
            </a:pPr>
            <a:endParaRPr lang="en-US" sz="1200" kern="1200" baseline="0" dirty="0" smtClean="0">
              <a:solidFill>
                <a:schemeClr val="tx1"/>
              </a:solidFill>
              <a:latin typeface="+mn-lt"/>
              <a:ea typeface="+mn-ea"/>
              <a:cs typeface="+mn-cs"/>
            </a:endParaRPr>
          </a:p>
          <a:p>
            <a:pPr marL="0" indent="0">
              <a:buNone/>
            </a:pPr>
            <a:r>
              <a:rPr lang="en-US" sz="1200" kern="1200" baseline="0" dirty="0" smtClean="0">
                <a:solidFill>
                  <a:schemeClr val="tx1"/>
                </a:solidFill>
                <a:latin typeface="+mn-lt"/>
                <a:ea typeface="+mn-ea"/>
                <a:cs typeface="+mn-cs"/>
              </a:rPr>
              <a:t>Which is proportional to the image Laplacian.</a:t>
            </a:r>
          </a:p>
          <a:p>
            <a:pPr marL="0" indent="0">
              <a:buNone/>
            </a:pPr>
            <a:endParaRPr lang="en-US" sz="1200" kern="1200" baseline="0" dirty="0" smtClean="0">
              <a:solidFill>
                <a:schemeClr val="tx1"/>
              </a:solidFill>
              <a:latin typeface="+mn-lt"/>
              <a:ea typeface="+mn-ea"/>
              <a:cs typeface="+mn-cs"/>
            </a:endParaRPr>
          </a:p>
          <a:p>
            <a:pPr marL="0" indent="0">
              <a:buNone/>
            </a:pPr>
            <a:r>
              <a:rPr lang="en-US" dirty="0" smtClean="0"/>
              <a:t>We then split the spatial</a:t>
            </a:r>
            <a:r>
              <a:rPr lang="en-US" baseline="0" dirty="0" smtClean="0"/>
              <a:t> derivative terms Ix and </a:t>
            </a:r>
            <a:r>
              <a:rPr lang="en-US" baseline="0" dirty="0" err="1" smtClean="0"/>
              <a:t>Iy</a:t>
            </a:r>
            <a:r>
              <a:rPr lang="en-US" baseline="0" dirty="0" smtClean="0"/>
              <a:t> into translation and expansion components, by including their spatially-weighted sum.</a:t>
            </a:r>
          </a:p>
          <a:p>
            <a:pPr marL="0" indent="0">
              <a:buNone/>
            </a:pPr>
            <a:endParaRPr lang="en-US" baseline="0" dirty="0" smtClean="0"/>
          </a:p>
          <a:p>
            <a:pPr marL="0" indent="0">
              <a:buNone/>
            </a:pPr>
            <a:r>
              <a:rPr lang="en-US" baseline="0" dirty="0" smtClean="0"/>
              <a:t>Moving the Laplacian to the other side of the equation produces our constraint in its final form.</a:t>
            </a:r>
            <a:endParaRPr lang="en-US" dirty="0"/>
          </a:p>
        </p:txBody>
      </p:sp>
      <p:sp>
        <p:nvSpPr>
          <p:cNvPr id="4" name="Slide Number Placeholder 3"/>
          <p:cNvSpPr>
            <a:spLocks noGrp="1"/>
          </p:cNvSpPr>
          <p:nvPr>
            <p:ph type="sldNum" sz="quarter" idx="10"/>
          </p:nvPr>
        </p:nvSpPr>
        <p:spPr/>
        <p:txBody>
          <a:bodyPr/>
          <a:lstStyle/>
          <a:p>
            <a:fld id="{5EDF9A93-08C5-C04B-8520-65C5C77AC70B}" type="slidenum">
              <a:rPr lang="en-US" smtClean="0"/>
              <a:t>12</a:t>
            </a:fld>
            <a:endParaRPr lang="en-US"/>
          </a:p>
        </p:txBody>
      </p:sp>
    </p:spTree>
    <p:extLst>
      <p:ext uri="{BB962C8B-B14F-4D97-AF65-F5344CB8AC3E}">
        <p14:creationId xmlns:p14="http://schemas.microsoft.com/office/powerpoint/2010/main" val="3425601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this is what our theorem means. We can create an extremely efficient patch-wise measurement algorithm, by simply computing image derivatives as before,</a:t>
            </a:r>
          </a:p>
          <a:p>
            <a:endParaRPr lang="en-US" baseline="0" dirty="0" smtClean="0"/>
          </a:p>
          <a:p>
            <a:r>
              <a:rPr lang="en-US" baseline="0" dirty="0" smtClean="0"/>
              <a:t>now augmented with the second spatial derivatives.</a:t>
            </a:r>
          </a:p>
          <a:p>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B50FA9A6-799E-F141-939A-921829ADA508}" type="slidenum">
              <a:rPr lang="en-US" smtClean="0"/>
              <a:t>13</a:t>
            </a:fld>
            <a:endParaRPr lang="en-US"/>
          </a:p>
        </p:txBody>
      </p:sp>
    </p:spTree>
    <p:extLst>
      <p:ext uri="{BB962C8B-B14F-4D97-AF65-F5344CB8AC3E}">
        <p14:creationId xmlns:p14="http://schemas.microsoft.com/office/powerpoint/2010/main" val="1155813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smtClean="0"/>
              <a:t>Within each patch, we accumulate the derivatives into a matrix equation.</a:t>
            </a:r>
          </a:p>
          <a:p>
            <a:endParaRPr lang="en-US" altLang="zh-CN" baseline="0" dirty="0" smtClean="0"/>
          </a:p>
          <a:p>
            <a:r>
              <a:rPr lang="en-US" altLang="zh-CN" baseline="0" dirty="0" smtClean="0"/>
              <a:t>The least-squares solution to this equation gives a four-vector</a:t>
            </a:r>
          </a:p>
          <a:p>
            <a:endParaRPr lang="en-US" altLang="zh-CN" baseline="0" dirty="0" smtClean="0"/>
          </a:p>
          <a:p>
            <a:r>
              <a:rPr lang="en-US" altLang="zh-CN" baseline="0" dirty="0" smtClean="0"/>
              <a:t>and this is equivalent to knowing the depth and velocity at the back-projection of the patch.</a:t>
            </a:r>
          </a:p>
          <a:p>
            <a:endParaRPr lang="en-US" altLang="zh-CN" baseline="0" dirty="0" smtClean="0"/>
          </a:p>
          <a:p>
            <a:r>
              <a:rPr lang="en-US" altLang="zh-CN" baseline="0" dirty="0" smtClean="0"/>
              <a:t>..And that’s it. We’re done. There’s no iteration, there’s no intermediate inference about displacements or blur kernels or texture features, there’s no </a:t>
            </a:r>
            <a:r>
              <a:rPr lang="en-US" altLang="zh-CN" baseline="0" dirty="0" err="1" smtClean="0"/>
              <a:t>netwok</a:t>
            </a:r>
            <a:r>
              <a:rPr lang="en-US" altLang="zh-CN" baseline="0" dirty="0" smtClean="0"/>
              <a:t>, there’s no data --- it’s a simple, feed-forward computation, derived from first principles and requiring very few multiplies and adds. We were looking for a very cheap way to measure depth and velocity from images, and that’s exactly what this is.</a:t>
            </a:r>
          </a:p>
          <a:p>
            <a:endParaRPr lang="en-US" altLang="zh-CN" baseline="0" dirty="0" smtClean="0"/>
          </a:p>
          <a:p>
            <a:endParaRPr lang="en-US" altLang="zh-CN" baseline="0" dirty="0" smtClean="0"/>
          </a:p>
        </p:txBody>
      </p:sp>
      <p:sp>
        <p:nvSpPr>
          <p:cNvPr id="4" name="Slide Number Placeholder 3"/>
          <p:cNvSpPr>
            <a:spLocks noGrp="1"/>
          </p:cNvSpPr>
          <p:nvPr>
            <p:ph type="sldNum" sz="quarter" idx="10"/>
          </p:nvPr>
        </p:nvSpPr>
        <p:spPr/>
        <p:txBody>
          <a:bodyPr/>
          <a:lstStyle/>
          <a:p>
            <a:fld id="{B50FA9A6-799E-F141-939A-921829ADA508}" type="slidenum">
              <a:rPr lang="en-US" smtClean="0"/>
              <a:t>14</a:t>
            </a:fld>
            <a:endParaRPr lang="en-US"/>
          </a:p>
        </p:txBody>
      </p:sp>
    </p:spTree>
    <p:extLst>
      <p:ext uri="{BB962C8B-B14F-4D97-AF65-F5344CB8AC3E}">
        <p14:creationId xmlns:p14="http://schemas.microsoft.com/office/powerpoint/2010/main" val="1155813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So now I’ve shown</a:t>
            </a:r>
            <a:r>
              <a:rPr lang="en-US" sz="1200" kern="1200" baseline="0" dirty="0" smtClean="0">
                <a:solidFill>
                  <a:schemeClr val="tx1"/>
                </a:solidFill>
                <a:latin typeface="+mn-lt"/>
                <a:ea typeface="+mn-ea"/>
                <a:cs typeface="+mn-cs"/>
              </a:rPr>
              <a:t> you our per-pixel constraint on image derivatives and scene quantities. I’ve told you that it’s valid for any scene texture, that it is the only linear constraint with this invariance, and that it requires the blur kernels of the camera to be Gaussian.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Now we turn to experimental results, to answer the question,</a:t>
            </a:r>
            <a:endParaRPr lang="en-US" sz="1200" b="1"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50FA9A6-799E-F141-939A-921829ADA508}" type="slidenum">
              <a:rPr lang="en-US" smtClean="0"/>
              <a:t>15</a:t>
            </a:fld>
            <a:endParaRPr lang="en-US"/>
          </a:p>
        </p:txBody>
      </p:sp>
    </p:spTree>
    <p:extLst>
      <p:ext uri="{BB962C8B-B14F-4D97-AF65-F5344CB8AC3E}">
        <p14:creationId xmlns:p14="http://schemas.microsoft.com/office/powerpoint/2010/main" val="1147307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Does this algorithm</a:t>
            </a:r>
            <a:r>
              <a:rPr lang="en-US" baseline="0" dirty="0" smtClean="0"/>
              <a:t> work in practice?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Our constraint holds exactly, only when a perfect Gaussian filter, on a perfect thin lens, creates perfect Gaussian blur kernels.</a:t>
            </a:r>
            <a:endParaRPr lang="en-US" dirty="0" smtClean="0"/>
          </a:p>
          <a:p>
            <a:endParaRPr lang="en-US" baseline="0" dirty="0" smtClean="0"/>
          </a:p>
          <a:p>
            <a:r>
              <a:rPr lang="en-US" baseline="0" dirty="0" smtClean="0"/>
              <a:t>Real cameras rely on thick lenses, and the resulting blur kernels look more like this,</a:t>
            </a:r>
          </a:p>
          <a:p>
            <a:endParaRPr lang="en-US" baseline="0" dirty="0" smtClean="0"/>
          </a:p>
          <a:p>
            <a:r>
              <a:rPr lang="en-US" baseline="0" dirty="0" smtClean="0"/>
              <a:t>through a Gaussian filter,</a:t>
            </a:r>
          </a:p>
          <a:p>
            <a:endParaRPr lang="en-US" baseline="0" dirty="0" smtClean="0"/>
          </a:p>
          <a:p>
            <a:r>
              <a:rPr lang="en-US" baseline="0" dirty="0" smtClean="0"/>
              <a:t>or like this through a pillbox aperture. In both cases, there are obvious deviations from the ideal Gaussian blur.</a:t>
            </a:r>
          </a:p>
          <a:p>
            <a:endParaRPr lang="en-US" baseline="0" dirty="0" smtClean="0"/>
          </a:p>
          <a:p>
            <a:r>
              <a:rPr lang="en-US" baseline="0" dirty="0" smtClean="0"/>
              <a:t>Now, we can still apply our algorithm, by computing the same derivatives and solving the same linear system in the least-squares sense. But our constraint is only approximately true. Instead of refining our optics we ask, will it work anyway?</a:t>
            </a:r>
          </a:p>
        </p:txBody>
      </p:sp>
      <p:sp>
        <p:nvSpPr>
          <p:cNvPr id="4" name="Slide Number Placeholder 3"/>
          <p:cNvSpPr>
            <a:spLocks noGrp="1"/>
          </p:cNvSpPr>
          <p:nvPr>
            <p:ph type="sldNum" sz="quarter" idx="10"/>
          </p:nvPr>
        </p:nvSpPr>
        <p:spPr/>
        <p:txBody>
          <a:bodyPr/>
          <a:lstStyle/>
          <a:p>
            <a:fld id="{B50FA9A6-799E-F141-939A-921829ADA508}" type="slidenum">
              <a:rPr lang="en-US" smtClean="0"/>
              <a:t>16</a:t>
            </a:fld>
            <a:endParaRPr lang="en-US"/>
          </a:p>
        </p:txBody>
      </p:sp>
    </p:spTree>
    <p:extLst>
      <p:ext uri="{BB962C8B-B14F-4D97-AF65-F5344CB8AC3E}">
        <p14:creationId xmlns:p14="http://schemas.microsoft.com/office/powerpoint/2010/main" val="1038145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Happily, we find that a prototype</a:t>
            </a:r>
            <a:r>
              <a:rPr lang="en-US" baseline="0" dirty="0" smtClean="0"/>
              <a:t> camera, </a:t>
            </a:r>
          </a:p>
          <a:p>
            <a:endParaRPr lang="en-US" baseline="0" dirty="0" smtClean="0"/>
          </a:p>
          <a:p>
            <a:r>
              <a:rPr lang="en-US" baseline="0" dirty="0" smtClean="0"/>
              <a:t>equipped with a single thick lens and an imperfect Gaussian filter---or in fact a plain pillbox aperture---is able to perform the measurements we described.</a:t>
            </a:r>
          </a:p>
          <a:p>
            <a:endParaRPr lang="en-US" baseline="0" dirty="0" smtClean="0"/>
          </a:p>
          <a:p>
            <a:r>
              <a:rPr lang="en-US" baseline="0" dirty="0" smtClean="0"/>
              <a:t>We created a small multi-plane scene, which was imaged at precise depth intervals as it came into and went out of focus.</a:t>
            </a:r>
          </a:p>
          <a:p>
            <a:endParaRPr lang="en-US" baseline="0" dirty="0" smtClean="0"/>
          </a:p>
          <a:p>
            <a:r>
              <a:rPr lang="en-US" baseline="0" dirty="0" smtClean="0"/>
              <a:t>Shown here is a triplet of images,</a:t>
            </a:r>
          </a:p>
          <a:p>
            <a:endParaRPr lang="en-US" baseline="0" dirty="0" smtClean="0"/>
          </a:p>
          <a:p>
            <a:r>
              <a:rPr lang="en-US" baseline="0" dirty="0" smtClean="0"/>
              <a:t>over which we collected derivatives into per-patch matrices centered at each pixel,</a:t>
            </a:r>
          </a:p>
          <a:p>
            <a:endParaRPr lang="en-US" baseline="0" dirty="0" smtClean="0"/>
          </a:p>
          <a:p>
            <a:r>
              <a:rPr lang="en-US" baseline="0" dirty="0" smtClean="0"/>
              <a:t>and solved for the depth and 3D velocity of the </a:t>
            </a:r>
            <a:r>
              <a:rPr lang="en-US" baseline="0" dirty="0" err="1" smtClean="0"/>
              <a:t>backprojection</a:t>
            </a:r>
            <a:r>
              <a:rPr lang="en-US" baseline="0" dirty="0" smtClean="0"/>
              <a:t> of each of these pixels.</a:t>
            </a:r>
          </a:p>
          <a:p>
            <a:endParaRPr lang="en-US" baseline="0" dirty="0" smtClean="0"/>
          </a:p>
          <a:p>
            <a:r>
              <a:rPr lang="en-US" baseline="0" dirty="0" smtClean="0"/>
              <a:t>And from this simple measurement algorithm, we recover the shape, location, and speed of the object accurately.</a:t>
            </a:r>
            <a:endParaRPr lang="en-US" dirty="0" smtClean="0"/>
          </a:p>
        </p:txBody>
      </p:sp>
      <p:sp>
        <p:nvSpPr>
          <p:cNvPr id="4" name="Slide Number Placeholder 3"/>
          <p:cNvSpPr>
            <a:spLocks noGrp="1"/>
          </p:cNvSpPr>
          <p:nvPr>
            <p:ph type="sldNum" sz="quarter" idx="10"/>
          </p:nvPr>
        </p:nvSpPr>
        <p:spPr/>
        <p:txBody>
          <a:bodyPr/>
          <a:lstStyle/>
          <a:p>
            <a:fld id="{B50FA9A6-799E-F141-939A-921829ADA508}" type="slidenum">
              <a:rPr lang="en-US" smtClean="0"/>
              <a:t>17</a:t>
            </a:fld>
            <a:endParaRPr lang="en-US"/>
          </a:p>
        </p:txBody>
      </p:sp>
    </p:spTree>
    <p:extLst>
      <p:ext uri="{BB962C8B-B14F-4D97-AF65-F5344CB8AC3E}">
        <p14:creationId xmlns:p14="http://schemas.microsoft.com/office/powerpoint/2010/main" val="4034548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show </a:t>
            </a:r>
            <a:r>
              <a:rPr lang="en-US" baseline="0" dirty="0" smtClean="0"/>
              <a:t>a simple slanted plane,</a:t>
            </a:r>
          </a:p>
          <a:p>
            <a:endParaRPr lang="en-US" baseline="0" dirty="0" smtClean="0"/>
          </a:p>
          <a:p>
            <a:r>
              <a:rPr lang="en-US" baseline="0" dirty="0" smtClean="0"/>
              <a:t>From which we collected these images</a:t>
            </a:r>
          </a:p>
          <a:p>
            <a:endParaRPr lang="en-US" baseline="0" dirty="0" smtClean="0"/>
          </a:p>
          <a:p>
            <a:r>
              <a:rPr lang="en-US" baseline="0" dirty="0" smtClean="0"/>
              <a:t>And considered these larger patches,</a:t>
            </a:r>
          </a:p>
          <a:p>
            <a:endParaRPr lang="en-US" baseline="0" dirty="0" smtClean="0"/>
          </a:p>
          <a:p>
            <a:r>
              <a:rPr lang="en-US" dirty="0" smtClean="0"/>
              <a:t>Again</a:t>
            </a:r>
            <a:r>
              <a:rPr lang="en-US" baseline="0" dirty="0" smtClean="0"/>
              <a:t> collecting depth estimates</a:t>
            </a:r>
          </a:p>
          <a:p>
            <a:endParaRPr lang="en-US" baseline="0" dirty="0" smtClean="0"/>
          </a:p>
          <a:p>
            <a:r>
              <a:rPr lang="en-US" baseline="0" dirty="0" smtClean="0"/>
              <a:t>Consistent with ground truth.</a:t>
            </a:r>
            <a:endParaRPr lang="en-US" dirty="0"/>
          </a:p>
        </p:txBody>
      </p:sp>
      <p:sp>
        <p:nvSpPr>
          <p:cNvPr id="4" name="Slide Number Placeholder 3"/>
          <p:cNvSpPr>
            <a:spLocks noGrp="1"/>
          </p:cNvSpPr>
          <p:nvPr>
            <p:ph type="sldNum" sz="quarter" idx="10"/>
          </p:nvPr>
        </p:nvSpPr>
        <p:spPr/>
        <p:txBody>
          <a:bodyPr/>
          <a:lstStyle/>
          <a:p>
            <a:fld id="{B50FA9A6-799E-F141-939A-921829ADA508}" type="slidenum">
              <a:rPr lang="en-US" smtClean="0"/>
              <a:t>18</a:t>
            </a:fld>
            <a:endParaRPr lang="en-US"/>
          </a:p>
        </p:txBody>
      </p:sp>
    </p:spTree>
    <p:extLst>
      <p:ext uri="{BB962C8B-B14F-4D97-AF65-F5344CB8AC3E}">
        <p14:creationId xmlns:p14="http://schemas.microsoft.com/office/powerpoint/2010/main" val="4264822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I’d like to speak briefly</a:t>
            </a:r>
            <a:r>
              <a:rPr lang="en-US" baseline="0" dirty="0" smtClean="0"/>
              <a:t> on the working range of this sensor. Fundamentally, the focal flow cue relies on small changes in brightness, both between adjacent pixels and within a single pixel over time. When an object is very out-of-focus, its images will be blurred out, and these changes become quite small.</a:t>
            </a:r>
          </a:p>
          <a:p>
            <a:endParaRPr lang="en-US" baseline="0" dirty="0" smtClean="0"/>
          </a:p>
          <a:p>
            <a:r>
              <a:rPr lang="en-US" baseline="0" dirty="0" smtClean="0"/>
              <a:t>So this is the kind of behavior you can expect. Near the camera’s in-focus depth, shown by the dotted line, we recover high-accuracy depth measurements, </a:t>
            </a:r>
            <a:r>
              <a:rPr lang="en-US" altLang="zh-CN" baseline="0" dirty="0" smtClean="0"/>
              <a:t>shown by their proximity to ground truth on the slanted black line. </a:t>
            </a:r>
            <a:r>
              <a:rPr lang="en-US" baseline="0" dirty="0" smtClean="0"/>
              <a:t>But beyond a certain distance in either direction, the accuracy of our measurements rapidly declines.</a:t>
            </a:r>
          </a:p>
          <a:p>
            <a:endParaRPr lang="en-US" baseline="0" dirty="0" smtClean="0"/>
          </a:p>
          <a:p>
            <a:r>
              <a:rPr lang="en-US" baseline="0" dirty="0" smtClean="0"/>
              <a:t>As the camera is focused farther away, it has a larger depth of field, and correspondingly, a larger range for useful depth estimates.</a:t>
            </a:r>
          </a:p>
          <a:p>
            <a:endParaRPr lang="en-US" baseline="0" dirty="0" smtClean="0"/>
          </a:p>
          <a:p>
            <a:r>
              <a:rPr lang="en-US" baseline="0" dirty="0" smtClean="0"/>
              <a:t>This trend continues as we focus farther out,</a:t>
            </a:r>
          </a:p>
          <a:p>
            <a:endParaRPr lang="en-US" baseline="0" dirty="0" smtClean="0"/>
          </a:p>
          <a:p>
            <a:r>
              <a:rPr lang="en-US" baseline="0" dirty="0" smtClean="0"/>
              <a:t>with an increase in measurement variance as the working range grows – so we trade off precision for range when designing the optics of the system.</a:t>
            </a:r>
          </a:p>
          <a:p>
            <a:endParaRPr lang="en-US" baseline="0" dirty="0" smtClean="0"/>
          </a:p>
          <a:p>
            <a:r>
              <a:rPr lang="en-US" baseline="0" dirty="0" smtClean="0"/>
              <a:t>This also holds for the accompanying speed measurements, shown here with ground truth on the horizontal black line.</a:t>
            </a:r>
            <a:endParaRPr lang="is-IS" baseline="0" dirty="0" smtClean="0"/>
          </a:p>
          <a:p>
            <a:endParaRPr lang="is-I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provide a theoretical analysis of the cue's sensitivity in our</a:t>
            </a:r>
            <a:r>
              <a:rPr lang="en-US" baseline="0" dirty="0" smtClean="0"/>
              <a:t> </a:t>
            </a:r>
            <a:r>
              <a:rPr lang="en-US" dirty="0" smtClean="0"/>
              <a:t>paper and several systematic experiments in the associated technical report.</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EDF9A93-08C5-C04B-8520-65C5C77AC70B}" type="slidenum">
              <a:rPr lang="en-US" smtClean="0"/>
              <a:t>19</a:t>
            </a:fld>
            <a:endParaRPr lang="en-US"/>
          </a:p>
        </p:txBody>
      </p:sp>
    </p:spTree>
    <p:extLst>
      <p:ext uri="{BB962C8B-B14F-4D97-AF65-F5344CB8AC3E}">
        <p14:creationId xmlns:p14="http://schemas.microsoft.com/office/powerpoint/2010/main" val="4262081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kern="1200" dirty="0" smtClean="0">
                <a:solidFill>
                  <a:schemeClr val="tx1"/>
                </a:solidFill>
                <a:effectLst/>
                <a:latin typeface="+mn-lt"/>
                <a:ea typeface="+mn-ea"/>
                <a:cs typeface="+mn-cs"/>
              </a:rPr>
              <a:t>As a community we have done quite well at designing low-level vision systems that can accurately infer scene properties like depth and 3D scene velocity. This is particularly true for large scale systems, which are optimized for accuracy on big datasets, and which are</a:t>
            </a:r>
            <a:r>
              <a:rPr lang="en-US" altLang="zh-CN" sz="1200" b="0" i="0" kern="1200" baseline="0" dirty="0" smtClean="0">
                <a:solidFill>
                  <a:schemeClr val="tx1"/>
                </a:solidFill>
                <a:effectLst/>
                <a:latin typeface="+mn-lt"/>
                <a:ea typeface="+mn-ea"/>
                <a:cs typeface="+mn-cs"/>
              </a:rPr>
              <a:t> not strongly </a:t>
            </a:r>
            <a:r>
              <a:rPr lang="en-US" altLang="zh-CN" sz="1200" b="0" i="0" kern="1200" dirty="0" smtClean="0">
                <a:solidFill>
                  <a:schemeClr val="tx1"/>
                </a:solidFill>
                <a:effectLst/>
                <a:latin typeface="+mn-lt"/>
                <a:ea typeface="+mn-ea"/>
                <a:cs typeface="+mn-cs"/>
              </a:rPr>
              <a:t>concerned about power consumption at runtime. </a:t>
            </a:r>
          </a:p>
          <a:p>
            <a:endParaRPr lang="en-US" altLang="zh-CN" sz="1200" b="0" i="0" kern="1200" dirty="0" smtClean="0">
              <a:solidFill>
                <a:schemeClr val="tx1"/>
              </a:solidFill>
              <a:effectLst/>
              <a:latin typeface="+mn-lt"/>
              <a:ea typeface="+mn-ea"/>
              <a:cs typeface="+mn-cs"/>
            </a:endParaRPr>
          </a:p>
          <a:p>
            <a:r>
              <a:rPr lang="en-US" altLang="zh-CN" sz="1200" b="0" i="0" kern="1200" dirty="0" smtClean="0">
                <a:solidFill>
                  <a:schemeClr val="tx1"/>
                </a:solidFill>
                <a:effectLst/>
                <a:latin typeface="+mn-lt"/>
                <a:ea typeface="+mn-ea"/>
                <a:cs typeface="+mn-cs"/>
              </a:rPr>
              <a:t>We are even doing well inferring depth, geometry, and velocity on embedded platforms like these, where peak power budgets are on the order of Watts. </a:t>
            </a:r>
          </a:p>
          <a:p>
            <a:endParaRPr lang="en-US" altLang="zh-CN" sz="1200" b="0" i="0" kern="1200" dirty="0" smtClean="0">
              <a:solidFill>
                <a:schemeClr val="tx1"/>
              </a:solidFill>
              <a:effectLst/>
              <a:latin typeface="+mn-lt"/>
              <a:ea typeface="+mn-ea"/>
              <a:cs typeface="+mn-cs"/>
            </a:endParaRPr>
          </a:p>
          <a:p>
            <a:r>
              <a:rPr lang="en-US" altLang="zh-CN" sz="1200" b="0" i="0" kern="1200" dirty="0" smtClean="0">
                <a:solidFill>
                  <a:schemeClr val="tx1"/>
                </a:solidFill>
                <a:effectLst/>
                <a:latin typeface="+mn-lt"/>
                <a:ea typeface="+mn-ea"/>
                <a:cs typeface="+mn-cs"/>
              </a:rPr>
              <a:t>But on the horizon there is a new generation of micro-scale platforms, like swarm robots, </a:t>
            </a:r>
            <a:r>
              <a:rPr lang="en-US" altLang="zh-CN" sz="1200" b="0" i="0" kern="1200" dirty="0" err="1" smtClean="0">
                <a:solidFill>
                  <a:schemeClr val="tx1"/>
                </a:solidFill>
                <a:effectLst/>
                <a:latin typeface="+mn-lt"/>
                <a:ea typeface="+mn-ea"/>
                <a:cs typeface="+mn-cs"/>
              </a:rPr>
              <a:t>microUAVs</a:t>
            </a:r>
            <a:r>
              <a:rPr lang="en-US" altLang="zh-CN" sz="1200" b="0" i="0" kern="1200" dirty="0" smtClean="0">
                <a:solidFill>
                  <a:schemeClr val="tx1"/>
                </a:solidFill>
                <a:effectLst/>
                <a:latin typeface="+mn-lt"/>
                <a:ea typeface="+mn-ea"/>
                <a:cs typeface="+mn-cs"/>
              </a:rPr>
              <a:t>, and self-sustaining sensor networks. The power budgets of these devices are hundreds</a:t>
            </a:r>
            <a:r>
              <a:rPr lang="en-US" altLang="zh-CN" sz="1200" b="0" i="0" kern="1200" baseline="0" dirty="0" smtClean="0">
                <a:solidFill>
                  <a:schemeClr val="tx1"/>
                </a:solidFill>
                <a:effectLst/>
                <a:latin typeface="+mn-lt"/>
                <a:ea typeface="+mn-ea"/>
                <a:cs typeface="+mn-cs"/>
              </a:rPr>
              <a:t> to millions of times smaller than the embedded systems, </a:t>
            </a:r>
            <a:r>
              <a:rPr lang="en-US" altLang="zh-CN" sz="1200" b="0" i="0" kern="1200" dirty="0" smtClean="0">
                <a:solidFill>
                  <a:schemeClr val="tx1"/>
                </a:solidFill>
                <a:effectLst/>
                <a:latin typeface="+mn-lt"/>
                <a:ea typeface="+mn-ea"/>
                <a:cs typeface="+mn-cs"/>
              </a:rPr>
              <a:t>and are measured in </a:t>
            </a:r>
            <a:r>
              <a:rPr lang="en-US" altLang="zh-CN" sz="1200" b="0" i="0" kern="1200" dirty="0" err="1" smtClean="0">
                <a:solidFill>
                  <a:schemeClr val="tx1"/>
                </a:solidFill>
                <a:effectLst/>
                <a:latin typeface="+mn-lt"/>
                <a:ea typeface="+mn-ea"/>
                <a:cs typeface="+mn-cs"/>
              </a:rPr>
              <a:t>milliwatts</a:t>
            </a:r>
            <a:r>
              <a:rPr lang="en-US" altLang="zh-CN" sz="1200" b="0" i="0" kern="1200" dirty="0" smtClean="0">
                <a:solidFill>
                  <a:schemeClr val="tx1"/>
                </a:solidFill>
                <a:effectLst/>
                <a:latin typeface="+mn-lt"/>
                <a:ea typeface="+mn-ea"/>
                <a:cs typeface="+mn-cs"/>
              </a:rPr>
              <a:t> or</a:t>
            </a:r>
            <a:r>
              <a:rPr lang="en-US" altLang="zh-CN" sz="1200" b="0" i="0" kern="1200" baseline="0" dirty="0" smtClean="0">
                <a:solidFill>
                  <a:schemeClr val="tx1"/>
                </a:solidFill>
                <a:effectLst/>
                <a:latin typeface="+mn-lt"/>
                <a:ea typeface="+mn-ea"/>
                <a:cs typeface="+mn-cs"/>
              </a:rPr>
              <a:t> even fractions of microwatts. --It is not yet clear what visual sensing can accomplish at these scales.</a:t>
            </a:r>
            <a:endParaRPr lang="en-US" altLang="zh-CN"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EA5F78-90FF-4444-9D3C-54A198C1201F}" type="slidenum">
              <a:rPr lang="en-US" smtClean="0"/>
              <a:t>2</a:t>
            </a:fld>
            <a:endParaRPr lang="en-US"/>
          </a:p>
        </p:txBody>
      </p:sp>
    </p:spTree>
    <p:extLst>
      <p:ext uri="{BB962C8B-B14F-4D97-AF65-F5344CB8AC3E}">
        <p14:creationId xmlns:p14="http://schemas.microsoft.com/office/powerpoint/2010/main" val="1146898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In addition to this trade-off in the optics,</a:t>
            </a:r>
          </a:p>
          <a:p>
            <a:endParaRPr lang="en-US" dirty="0" smtClean="0"/>
          </a:p>
          <a:p>
            <a:r>
              <a:rPr lang="en-US" dirty="0" smtClean="0"/>
              <a:t>we identify another in</a:t>
            </a:r>
            <a:r>
              <a:rPr lang="en-US" baseline="0" dirty="0" smtClean="0"/>
              <a:t> sensor resolution over space, time, and brightness. Strength in one of these areas can theoretically mitigate weakness in another. However, we have not yet developed multiscale methods for this cue, so these resolutions will affect the textures and velocities that are well-measured.</a:t>
            </a:r>
            <a:endParaRPr lang="en-US" dirty="0" smtClean="0"/>
          </a:p>
          <a:p>
            <a:endParaRPr lang="en-US" dirty="0" smtClean="0"/>
          </a:p>
          <a:p>
            <a:r>
              <a:rPr lang="en-US" dirty="0" smtClean="0"/>
              <a:t>As it stands,</a:t>
            </a:r>
            <a:r>
              <a:rPr lang="en-US" baseline="0" dirty="0" smtClean="0"/>
              <a:t> our measurement’s performance suffers under sensor noise, and just like </a:t>
            </a:r>
            <a:r>
              <a:rPr lang="en-US" altLang="zh-CN" baseline="0" dirty="0" smtClean="0"/>
              <a:t>stereo, depth from defocus, or optical flow</a:t>
            </a:r>
            <a:r>
              <a:rPr lang="en-US" baseline="0" dirty="0" smtClean="0"/>
              <a:t>, the focal flow cue breaks down locally in </a:t>
            </a:r>
            <a:r>
              <a:rPr lang="en-US" baseline="0" dirty="0" err="1" smtClean="0"/>
              <a:t>textureless</a:t>
            </a:r>
            <a:r>
              <a:rPr lang="en-US" baseline="0" dirty="0" smtClean="0"/>
              <a:t> regions, in regions that have high slant or curvature, and at discontinuities in shape. </a:t>
            </a:r>
          </a:p>
          <a:p>
            <a:endParaRPr lang="en-US"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while we focused on efficiency, there are many possible trade-offs to be made between performance and computational cost, which we have not yet begun to characterize. </a:t>
            </a:r>
            <a:r>
              <a:rPr lang="en-US" altLang="zh-CN" dirty="0" smtClean="0"/>
              <a:t>So there’s a lot of work to be done, and we </a:t>
            </a:r>
            <a:r>
              <a:rPr lang="en-US" altLang="zh-CN" baseline="0" dirty="0" smtClean="0"/>
              <a:t>hope that you’ll join us in exploring and experimenting with this new cue.</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EDF9A93-08C5-C04B-8520-65C5C77AC70B}" type="slidenum">
              <a:rPr lang="en-US" smtClean="0"/>
              <a:t>20</a:t>
            </a:fld>
            <a:endParaRPr lang="en-US"/>
          </a:p>
        </p:txBody>
      </p:sp>
    </p:spTree>
    <p:extLst>
      <p:ext uri="{BB962C8B-B14F-4D97-AF65-F5344CB8AC3E}">
        <p14:creationId xmlns:p14="http://schemas.microsoft.com/office/powerpoint/2010/main" val="4262081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smtClean="0"/>
              <a:t>Thank you.</a:t>
            </a:r>
          </a:p>
        </p:txBody>
      </p:sp>
      <p:sp>
        <p:nvSpPr>
          <p:cNvPr id="4" name="Slide Number Placeholder 3"/>
          <p:cNvSpPr>
            <a:spLocks noGrp="1"/>
          </p:cNvSpPr>
          <p:nvPr>
            <p:ph type="sldNum" sz="quarter" idx="10"/>
          </p:nvPr>
        </p:nvSpPr>
        <p:spPr/>
        <p:txBody>
          <a:bodyPr/>
          <a:lstStyle/>
          <a:p>
            <a:fld id="{5EDF9A93-08C5-C04B-8520-65C5C77AC70B}" type="slidenum">
              <a:rPr lang="en-US" smtClean="0"/>
              <a:t>21</a:t>
            </a:fld>
            <a:endParaRPr lang="en-US"/>
          </a:p>
        </p:txBody>
      </p:sp>
    </p:spTree>
    <p:extLst>
      <p:ext uri="{BB962C8B-B14F-4D97-AF65-F5344CB8AC3E}">
        <p14:creationId xmlns:p14="http://schemas.microsoft.com/office/powerpoint/2010/main" val="449050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Today I’m going to show you focal flow, a new, potentially highly efficient way to measure low-level scene information through the combination of optical defocus and differential motion.</a:t>
            </a:r>
          </a:p>
          <a:p>
            <a:endParaRPr lang="en-US" baseline="0" dirty="0" smtClean="0"/>
          </a:p>
          <a:p>
            <a:r>
              <a:rPr lang="en-US" baseline="0" dirty="0" smtClean="0"/>
              <a:t>We consider a simple camera that collects images of a moving scene.</a:t>
            </a:r>
          </a:p>
          <a:p>
            <a:endParaRPr lang="en-US" baseline="0" dirty="0" smtClean="0"/>
          </a:p>
          <a:p>
            <a:r>
              <a:rPr lang="en-US" baseline="0" dirty="0" smtClean="0"/>
              <a:t>From this video, we will take useful scene measurements using very few adds and multiplies.</a:t>
            </a:r>
          </a:p>
          <a:p>
            <a:endParaRPr lang="en-US" baseline="0" dirty="0" smtClean="0"/>
          </a:p>
          <a:p>
            <a:r>
              <a:rPr lang="en-US" baseline="0" dirty="0" smtClean="0"/>
              <a:t>Additionally, the camera is completely passive, with fixed and calibrated parameters.</a:t>
            </a:r>
          </a:p>
          <a:p>
            <a:endParaRPr lang="en-US" baseline="0" dirty="0" smtClean="0"/>
          </a:p>
          <a:p>
            <a:r>
              <a:rPr lang="en-US" baseline="0" dirty="0" smtClean="0"/>
              <a:t>I’m going to show you that we can take advantage of the motion of these micro-scale platforms and the scenes that they observe. And with just a thin lens and an attenuating filter at the aperture,</a:t>
            </a:r>
          </a:p>
          <a:p>
            <a:endParaRPr lang="en-US" baseline="0" dirty="0" smtClean="0"/>
          </a:p>
          <a:p>
            <a:r>
              <a:rPr lang="en-US" baseline="0" dirty="0" smtClean="0"/>
              <a:t>there exists a unique linear constraint on scene depth and 3D velocity, so that a 4x4 linear system can be solved at each image patch</a:t>
            </a:r>
          </a:p>
          <a:p>
            <a:endParaRPr lang="en-US" baseline="0" dirty="0" smtClean="0"/>
          </a:p>
          <a:p>
            <a:r>
              <a:rPr lang="en-US" baseline="0" dirty="0" smtClean="0"/>
              <a:t>for depth and velocity at the back-projection of the patch’s center.</a:t>
            </a:r>
            <a:endParaRPr lang="en-US" dirty="0"/>
          </a:p>
        </p:txBody>
      </p:sp>
      <p:sp>
        <p:nvSpPr>
          <p:cNvPr id="4" name="Slide Number Placeholder 3"/>
          <p:cNvSpPr>
            <a:spLocks noGrp="1"/>
          </p:cNvSpPr>
          <p:nvPr>
            <p:ph type="sldNum" sz="quarter" idx="10"/>
          </p:nvPr>
        </p:nvSpPr>
        <p:spPr/>
        <p:txBody>
          <a:bodyPr/>
          <a:lstStyle/>
          <a:p>
            <a:fld id="{1AEA5F78-90FF-4444-9D3C-54A198C1201F}" type="slidenum">
              <a:rPr lang="en-US" smtClean="0"/>
              <a:t>3</a:t>
            </a:fld>
            <a:endParaRPr lang="en-US"/>
          </a:p>
        </p:txBody>
      </p:sp>
    </p:spTree>
    <p:extLst>
      <p:ext uri="{BB962C8B-B14F-4D97-AF65-F5344CB8AC3E}">
        <p14:creationId xmlns:p14="http://schemas.microsoft.com/office/powerpoint/2010/main" val="652716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baseline="0" dirty="0" smtClean="0">
                <a:solidFill>
                  <a:schemeClr val="tx1"/>
                </a:solidFill>
                <a:latin typeface="+mn-lt"/>
                <a:ea typeface="+mn-ea"/>
                <a:cs typeface="+mn-cs"/>
              </a:rPr>
              <a:t>Most of the talk will be used to introduce this linear constraint.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At a given pixel, we only compute a few derivatives:</a:t>
            </a:r>
          </a:p>
          <a:p>
            <a:r>
              <a:rPr lang="en-US" sz="1200" kern="1200" baseline="0" dirty="0" smtClean="0">
                <a:solidFill>
                  <a:schemeClr val="tx1"/>
                </a:solidFill>
                <a:latin typeface="+mn-lt"/>
                <a:ea typeface="+mn-ea"/>
                <a:cs typeface="+mn-cs"/>
              </a:rPr>
              <a:t>-- the first derivatives in horizontal and vertical directions &lt;highlight these in blue&gt;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 a sum of these, weighted by the pixel location on the image plane, for the directional derivative in the radial direction &lt;highlight this in blue&gt;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 a rotationally-symmetric second derivative, the image Laplacian &lt;highlight this in blue&gt;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 and the partial derivative in time &lt;highlight this in blue&gt;</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&lt;Z, </a:t>
            </a:r>
            <a:r>
              <a:rPr lang="en-US" sz="1200" kern="1200" baseline="0" dirty="0" err="1" smtClean="0">
                <a:solidFill>
                  <a:schemeClr val="tx1"/>
                </a:solidFill>
                <a:latin typeface="+mn-lt"/>
                <a:ea typeface="+mn-ea"/>
                <a:cs typeface="+mn-cs"/>
              </a:rPr>
              <a:t>Xdot,Ydot,Zdot</a:t>
            </a:r>
            <a:r>
              <a:rPr lang="en-US" sz="1200" kern="1200" baseline="0" dirty="0" smtClean="0">
                <a:solidFill>
                  <a:schemeClr val="tx1"/>
                </a:solidFill>
                <a:latin typeface="+mn-lt"/>
                <a:ea typeface="+mn-ea"/>
                <a:cs typeface="+mn-cs"/>
              </a:rPr>
              <a:t> shows up&gt; These simple measurements, computed at single pixel, constrain a vector that is one-to-one with the depth and 3D scene velocity at the back-projection of that pixel.</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&lt;independent of texture shows up&gt; I will show you that this constraint is valid </a:t>
            </a:r>
            <a:r>
              <a:rPr lang="en-US" sz="1200" b="1" kern="1200" baseline="0" dirty="0" smtClean="0">
                <a:solidFill>
                  <a:schemeClr val="tx1"/>
                </a:solidFill>
                <a:latin typeface="+mn-lt"/>
                <a:ea typeface="+mn-ea"/>
                <a:cs typeface="+mn-cs"/>
              </a:rPr>
              <a:t>regardless of the texture in the scene. </a:t>
            </a:r>
            <a:r>
              <a:rPr lang="en-US" sz="1200" b="0" kern="1200" baseline="0" dirty="0" smtClean="0">
                <a:solidFill>
                  <a:schemeClr val="tx1"/>
                </a:solidFill>
                <a:latin typeface="+mn-lt"/>
                <a:ea typeface="+mn-ea"/>
                <a:cs typeface="+mn-cs"/>
              </a:rPr>
              <a:t>Not only that, but that under radially symmetric optics it is </a:t>
            </a:r>
            <a:r>
              <a:rPr lang="en-US" sz="1200" b="1" kern="1200" baseline="0" dirty="0" smtClean="0">
                <a:solidFill>
                  <a:schemeClr val="tx1"/>
                </a:solidFill>
                <a:latin typeface="+mn-lt"/>
                <a:ea typeface="+mn-ea"/>
                <a:cs typeface="+mn-cs"/>
              </a:rPr>
              <a:t>the only such constraint</a:t>
            </a:r>
            <a:r>
              <a:rPr lang="en-US" sz="1200" b="0" kern="1200" baseline="0" dirty="0" smtClean="0">
                <a:solidFill>
                  <a:schemeClr val="tx1"/>
                </a:solidFill>
                <a:latin typeface="+mn-lt"/>
                <a:ea typeface="+mn-ea"/>
                <a:cs typeface="+mn-cs"/>
              </a:rPr>
              <a:t>, and it requires that the blur kernels of the camera be Gaussian.</a:t>
            </a:r>
          </a:p>
          <a:p>
            <a:endParaRPr lang="en-US" sz="1200" b="0"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I will then show some preliminary experimental results, demonstrating the effectiveness of this new cue in practice.</a:t>
            </a:r>
            <a:endParaRPr lang="en-US" sz="1200" b="1"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50FA9A6-799E-F141-939A-921829ADA508}" type="slidenum">
              <a:rPr lang="en-US" smtClean="0"/>
              <a:t>4</a:t>
            </a:fld>
            <a:endParaRPr lang="en-US"/>
          </a:p>
        </p:txBody>
      </p:sp>
    </p:spTree>
    <p:extLst>
      <p:ext uri="{BB962C8B-B14F-4D97-AF65-F5344CB8AC3E}">
        <p14:creationId xmlns:p14="http://schemas.microsoft.com/office/powerpoint/2010/main" val="467572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begin, we review differential optical flow. Imagine a pinhole camera, observing a textured plane.</a:t>
            </a:r>
          </a:p>
          <a:p>
            <a:endParaRPr lang="en-US" baseline="0" dirty="0" smtClean="0"/>
          </a:p>
          <a:p>
            <a:r>
              <a:rPr lang="en-US" baseline="0" dirty="0" smtClean="0"/>
              <a:t>It collects an image P, which is a scaled version of the texture.</a:t>
            </a:r>
          </a:p>
          <a:p>
            <a:endParaRPr lang="en-US" baseline="0" dirty="0" smtClean="0"/>
          </a:p>
          <a:p>
            <a:r>
              <a:rPr lang="en-US" baseline="0" dirty="0" smtClean="0"/>
              <a:t>If the plane approaches the pinhole camera, we observe image expansion as a result,</a:t>
            </a:r>
            <a:endParaRPr lang="en-US" dirty="0"/>
          </a:p>
        </p:txBody>
      </p:sp>
      <p:sp>
        <p:nvSpPr>
          <p:cNvPr id="4" name="Slide Number Placeholder 3"/>
          <p:cNvSpPr>
            <a:spLocks noGrp="1"/>
          </p:cNvSpPr>
          <p:nvPr>
            <p:ph type="sldNum" sz="quarter" idx="10"/>
          </p:nvPr>
        </p:nvSpPr>
        <p:spPr/>
        <p:txBody>
          <a:bodyPr/>
          <a:lstStyle/>
          <a:p>
            <a:fld id="{B50FA9A6-799E-F141-939A-921829ADA508}" type="slidenum">
              <a:rPr lang="en-US" smtClean="0"/>
              <a:t>5</a:t>
            </a:fld>
            <a:endParaRPr lang="en-US"/>
          </a:p>
        </p:txBody>
      </p:sp>
    </p:spTree>
    <p:extLst>
      <p:ext uri="{BB962C8B-B14F-4D97-AF65-F5344CB8AC3E}">
        <p14:creationId xmlns:p14="http://schemas.microsoft.com/office/powerpoint/2010/main" val="1155813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under arbitrary scene velocity, images show a combination of scaling and shifting over time.</a:t>
            </a:r>
          </a:p>
          <a:p>
            <a:endParaRPr lang="en-US" baseline="0" dirty="0" smtClean="0"/>
          </a:p>
          <a:p>
            <a:r>
              <a:rPr lang="en-US" baseline="0" dirty="0" smtClean="0"/>
              <a:t>Each image point corresponds to a fixed world point, so that the brightness at matching image points remains constant.</a:t>
            </a:r>
            <a:endParaRPr lang="en-US" dirty="0"/>
          </a:p>
        </p:txBody>
      </p:sp>
      <p:sp>
        <p:nvSpPr>
          <p:cNvPr id="4" name="Slide Number Placeholder 3"/>
          <p:cNvSpPr>
            <a:spLocks noGrp="1"/>
          </p:cNvSpPr>
          <p:nvPr>
            <p:ph type="sldNum" sz="quarter" idx="10"/>
          </p:nvPr>
        </p:nvSpPr>
        <p:spPr/>
        <p:txBody>
          <a:bodyPr/>
          <a:lstStyle/>
          <a:p>
            <a:fld id="{B50FA9A6-799E-F141-939A-921829ADA508}" type="slidenum">
              <a:rPr lang="en-US" smtClean="0"/>
              <a:t>6</a:t>
            </a:fld>
            <a:endParaRPr lang="en-US"/>
          </a:p>
        </p:txBody>
      </p:sp>
    </p:spTree>
    <p:extLst>
      <p:ext uri="{BB962C8B-B14F-4D97-AF65-F5344CB8AC3E}">
        <p14:creationId xmlns:p14="http://schemas.microsoft.com/office/powerpoint/2010/main" val="2613560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the frame rate of the camera is high enough that scene motion is subpixel, this observation </a:t>
            </a:r>
            <a:r>
              <a:rPr lang="en-US" dirty="0" smtClean="0"/>
              <a:t>gives a familiar constraint.</a:t>
            </a:r>
          </a:p>
          <a:p>
            <a:endParaRPr lang="en-US" dirty="0" smtClean="0"/>
          </a:p>
          <a:p>
            <a:r>
              <a:rPr lang="en-US" dirty="0" smtClean="0"/>
              <a:t>It says </a:t>
            </a:r>
            <a:r>
              <a:rPr lang="en-US" baseline="0" dirty="0" smtClean="0"/>
              <a:t>that the change in pixel brightness over time, </a:t>
            </a:r>
            <a:r>
              <a:rPr lang="en-US" baseline="0" dirty="0" err="1" smtClean="0"/>
              <a:t>P_t</a:t>
            </a:r>
            <a:r>
              <a:rPr lang="en-US" baseline="0" dirty="0" smtClean="0"/>
              <a:t>, can be expressed as a weighted sum</a:t>
            </a:r>
          </a:p>
          <a:p>
            <a:endParaRPr lang="en-US" baseline="0" dirty="0" smtClean="0"/>
          </a:p>
          <a:p>
            <a:r>
              <a:rPr lang="en-US" baseline="0" dirty="0" smtClean="0"/>
              <a:t>of the first derivatives in image coordinates x and y.</a:t>
            </a:r>
            <a:endParaRPr lang="en-US" dirty="0" smtClean="0"/>
          </a:p>
        </p:txBody>
      </p:sp>
      <p:sp>
        <p:nvSpPr>
          <p:cNvPr id="4" name="Slide Number Placeholder 3"/>
          <p:cNvSpPr>
            <a:spLocks noGrp="1"/>
          </p:cNvSpPr>
          <p:nvPr>
            <p:ph type="sldNum" sz="quarter" idx="10"/>
          </p:nvPr>
        </p:nvSpPr>
        <p:spPr/>
        <p:txBody>
          <a:bodyPr/>
          <a:lstStyle/>
          <a:p>
            <a:fld id="{B50FA9A6-799E-F141-939A-921829ADA508}" type="slidenum">
              <a:rPr lang="en-US" smtClean="0"/>
              <a:t>7</a:t>
            </a:fld>
            <a:endParaRPr lang="en-US"/>
          </a:p>
        </p:txBody>
      </p:sp>
    </p:spTree>
    <p:extLst>
      <p:ext uri="{BB962C8B-B14F-4D97-AF65-F5344CB8AC3E}">
        <p14:creationId xmlns:p14="http://schemas.microsoft.com/office/powerpoint/2010/main" val="1155813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consider this to hold at every pixel in a patch, we can create a matrix of the derivative values</a:t>
            </a:r>
            <a:r>
              <a:rPr lang="en-US" baseline="0" dirty="0" smtClean="0"/>
              <a:t> at each of these pixels,</a:t>
            </a:r>
          </a:p>
          <a:p>
            <a:endParaRPr lang="en-US" baseline="0" dirty="0" smtClean="0"/>
          </a:p>
          <a:p>
            <a:r>
              <a:rPr lang="en-US" baseline="0" dirty="0" smtClean="0"/>
              <a:t>And solve a 2x2 linear system for a least squares estimate of the image motion vector.</a:t>
            </a:r>
          </a:p>
          <a:p>
            <a:endParaRPr lang="en-US" baseline="0" dirty="0" smtClean="0"/>
          </a:p>
          <a:p>
            <a:r>
              <a:rPr lang="en-US" baseline="0" dirty="0" smtClean="0"/>
              <a:t>Considering such patches across the image, we build up the optical flow field.</a:t>
            </a:r>
            <a:endParaRPr lang="en-US" dirty="0"/>
          </a:p>
        </p:txBody>
      </p:sp>
      <p:sp>
        <p:nvSpPr>
          <p:cNvPr id="4" name="Slide Number Placeholder 3"/>
          <p:cNvSpPr>
            <a:spLocks noGrp="1"/>
          </p:cNvSpPr>
          <p:nvPr>
            <p:ph type="sldNum" sz="quarter" idx="10"/>
          </p:nvPr>
        </p:nvSpPr>
        <p:spPr/>
        <p:txBody>
          <a:bodyPr/>
          <a:lstStyle/>
          <a:p>
            <a:fld id="{B50FA9A6-799E-F141-939A-921829ADA508}" type="slidenum">
              <a:rPr lang="en-US" smtClean="0"/>
              <a:t>8</a:t>
            </a:fld>
            <a:endParaRPr lang="en-US"/>
          </a:p>
        </p:txBody>
      </p:sp>
    </p:spTree>
    <p:extLst>
      <p:ext uri="{BB962C8B-B14F-4D97-AF65-F5344CB8AC3E}">
        <p14:creationId xmlns:p14="http://schemas.microsoft.com/office/powerpoint/2010/main" val="1155813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we consider what </a:t>
            </a:r>
            <a:r>
              <a:rPr lang="en-US" altLang="zh-CN" baseline="0" dirty="0" smtClean="0"/>
              <a:t>happens when we open up the aperture, and place a thin lens and an attenuating filter in place of the pinhole.</a:t>
            </a:r>
            <a:endParaRPr lang="en-US" baseline="0" dirty="0" smtClean="0"/>
          </a:p>
          <a:p>
            <a:endParaRPr lang="en-US" baseline="0" dirty="0" smtClean="0"/>
          </a:p>
          <a:p>
            <a:r>
              <a:rPr lang="en-US" baseline="0" dirty="0" smtClean="0"/>
              <a:t>This filter could be a pillbox, a binary code, or a continuous function – for our analysis, we consider the radially symmetric case, but aside from that, it can be just about anything.</a:t>
            </a:r>
          </a:p>
          <a:p>
            <a:endParaRPr lang="en-US" baseline="0" dirty="0" smtClean="0"/>
          </a:p>
          <a:p>
            <a:r>
              <a:rPr lang="en-US" baseline="0" dirty="0" smtClean="0"/>
              <a:t>Now consider the same scene we saw before, observed through a thin lens with a pillbox aperture.</a:t>
            </a:r>
          </a:p>
          <a:p>
            <a:endParaRPr lang="en-US" baseline="0" dirty="0" smtClean="0"/>
          </a:p>
          <a:p>
            <a:r>
              <a:rPr lang="en-US" baseline="0" dirty="0" smtClean="0"/>
              <a:t>Unlike the pinhole case, the object comes into and out of focus, so that in addition to image scaling and shifting, we observe changes in contrast as well. **This turns out to be a </a:t>
            </a:r>
            <a:r>
              <a:rPr lang="en-US" b="1" baseline="0" dirty="0" smtClean="0"/>
              <a:t>very valuable </a:t>
            </a:r>
            <a:r>
              <a:rPr lang="en-US" baseline="0" dirty="0" smtClean="0"/>
              <a:t>additional source of information, but it takes a specific combination of optical and computational manipulation to access it directly.</a:t>
            </a:r>
          </a:p>
          <a:p>
            <a:endParaRPr lang="en-US" baseline="0" dirty="0" smtClean="0"/>
          </a:p>
          <a:p>
            <a:r>
              <a:rPr lang="en-US" baseline="0" dirty="0" smtClean="0"/>
              <a:t>We begin with the simple observation that the brightness of a fixed point on the object is no longer constant across our images.</a:t>
            </a:r>
          </a:p>
        </p:txBody>
      </p:sp>
      <p:sp>
        <p:nvSpPr>
          <p:cNvPr id="4" name="Slide Number Placeholder 3"/>
          <p:cNvSpPr>
            <a:spLocks noGrp="1"/>
          </p:cNvSpPr>
          <p:nvPr>
            <p:ph type="sldNum" sz="quarter" idx="10"/>
          </p:nvPr>
        </p:nvSpPr>
        <p:spPr/>
        <p:txBody>
          <a:bodyPr/>
          <a:lstStyle/>
          <a:p>
            <a:fld id="{B50FA9A6-799E-F141-939A-921829ADA508}" type="slidenum">
              <a:rPr lang="en-US" smtClean="0"/>
              <a:t>9</a:t>
            </a:fld>
            <a:endParaRPr lang="en-US"/>
          </a:p>
        </p:txBody>
      </p:sp>
    </p:spTree>
    <p:extLst>
      <p:ext uri="{BB962C8B-B14F-4D97-AF65-F5344CB8AC3E}">
        <p14:creationId xmlns:p14="http://schemas.microsoft.com/office/powerpoint/2010/main" val="1155813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5177450-2A20-CE4F-96AC-63B138FD0CD2}" type="datetimeFigureOut">
              <a:rPr lang="en-US" smtClean="0"/>
              <a:t>10/25/16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62D21E-AD36-6E42-A760-50E1E8DDB4E5}" type="slidenum">
              <a:rPr lang="en-US" smtClean="0"/>
              <a:t>‹#›</a:t>
            </a:fld>
            <a:endParaRPr lang="en-US"/>
          </a:p>
        </p:txBody>
      </p:sp>
    </p:spTree>
    <p:extLst>
      <p:ext uri="{BB962C8B-B14F-4D97-AF65-F5344CB8AC3E}">
        <p14:creationId xmlns:p14="http://schemas.microsoft.com/office/powerpoint/2010/main" val="3955889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177450-2A20-CE4F-96AC-63B138FD0CD2}" type="datetimeFigureOut">
              <a:rPr lang="en-US" smtClean="0"/>
              <a:t>10/25/16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62D21E-AD36-6E42-A760-50E1E8DDB4E5}" type="slidenum">
              <a:rPr lang="en-US" smtClean="0"/>
              <a:t>‹#›</a:t>
            </a:fld>
            <a:endParaRPr lang="en-US"/>
          </a:p>
        </p:txBody>
      </p:sp>
    </p:spTree>
    <p:extLst>
      <p:ext uri="{BB962C8B-B14F-4D97-AF65-F5344CB8AC3E}">
        <p14:creationId xmlns:p14="http://schemas.microsoft.com/office/powerpoint/2010/main" val="2226951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177450-2A20-CE4F-96AC-63B138FD0CD2}" type="datetimeFigureOut">
              <a:rPr lang="en-US" smtClean="0"/>
              <a:t>10/25/16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62D21E-AD36-6E42-A760-50E1E8DDB4E5}" type="slidenum">
              <a:rPr lang="en-US" smtClean="0"/>
              <a:t>‹#›</a:t>
            </a:fld>
            <a:endParaRPr lang="en-US"/>
          </a:p>
        </p:txBody>
      </p:sp>
    </p:spTree>
    <p:extLst>
      <p:ext uri="{BB962C8B-B14F-4D97-AF65-F5344CB8AC3E}">
        <p14:creationId xmlns:p14="http://schemas.microsoft.com/office/powerpoint/2010/main" val="2603736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177450-2A20-CE4F-96AC-63B138FD0CD2}" type="datetimeFigureOut">
              <a:rPr lang="en-US" smtClean="0"/>
              <a:t>10/25/16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62D21E-AD36-6E42-A760-50E1E8DDB4E5}" type="slidenum">
              <a:rPr lang="en-US" smtClean="0"/>
              <a:t>‹#›</a:t>
            </a:fld>
            <a:endParaRPr lang="en-US"/>
          </a:p>
        </p:txBody>
      </p:sp>
    </p:spTree>
    <p:extLst>
      <p:ext uri="{BB962C8B-B14F-4D97-AF65-F5344CB8AC3E}">
        <p14:creationId xmlns:p14="http://schemas.microsoft.com/office/powerpoint/2010/main" val="2121964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177450-2A20-CE4F-96AC-63B138FD0CD2}" type="datetimeFigureOut">
              <a:rPr lang="en-US" smtClean="0"/>
              <a:t>10/25/16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62D21E-AD36-6E42-A760-50E1E8DDB4E5}" type="slidenum">
              <a:rPr lang="en-US" smtClean="0"/>
              <a:t>‹#›</a:t>
            </a:fld>
            <a:endParaRPr lang="en-US"/>
          </a:p>
        </p:txBody>
      </p:sp>
    </p:spTree>
    <p:extLst>
      <p:ext uri="{BB962C8B-B14F-4D97-AF65-F5344CB8AC3E}">
        <p14:creationId xmlns:p14="http://schemas.microsoft.com/office/powerpoint/2010/main" val="3418204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177450-2A20-CE4F-96AC-63B138FD0CD2}" type="datetimeFigureOut">
              <a:rPr lang="en-US" smtClean="0"/>
              <a:t>10/25/16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62D21E-AD36-6E42-A760-50E1E8DDB4E5}" type="slidenum">
              <a:rPr lang="en-US" smtClean="0"/>
              <a:t>‹#›</a:t>
            </a:fld>
            <a:endParaRPr lang="en-US"/>
          </a:p>
        </p:txBody>
      </p:sp>
    </p:spTree>
    <p:extLst>
      <p:ext uri="{BB962C8B-B14F-4D97-AF65-F5344CB8AC3E}">
        <p14:creationId xmlns:p14="http://schemas.microsoft.com/office/powerpoint/2010/main" val="3162079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177450-2A20-CE4F-96AC-63B138FD0CD2}" type="datetimeFigureOut">
              <a:rPr lang="en-US" smtClean="0"/>
              <a:t>10/25/16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62D21E-AD36-6E42-A760-50E1E8DDB4E5}" type="slidenum">
              <a:rPr lang="en-US" smtClean="0"/>
              <a:t>‹#›</a:t>
            </a:fld>
            <a:endParaRPr lang="en-US"/>
          </a:p>
        </p:txBody>
      </p:sp>
    </p:spTree>
    <p:extLst>
      <p:ext uri="{BB962C8B-B14F-4D97-AF65-F5344CB8AC3E}">
        <p14:creationId xmlns:p14="http://schemas.microsoft.com/office/powerpoint/2010/main" val="2751290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177450-2A20-CE4F-96AC-63B138FD0CD2}" type="datetimeFigureOut">
              <a:rPr lang="en-US" smtClean="0"/>
              <a:t>10/25/16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62D21E-AD36-6E42-A760-50E1E8DDB4E5}" type="slidenum">
              <a:rPr lang="en-US" smtClean="0"/>
              <a:t>‹#›</a:t>
            </a:fld>
            <a:endParaRPr lang="en-US"/>
          </a:p>
        </p:txBody>
      </p:sp>
    </p:spTree>
    <p:extLst>
      <p:ext uri="{BB962C8B-B14F-4D97-AF65-F5344CB8AC3E}">
        <p14:creationId xmlns:p14="http://schemas.microsoft.com/office/powerpoint/2010/main" val="4132806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177450-2A20-CE4F-96AC-63B138FD0CD2}" type="datetimeFigureOut">
              <a:rPr lang="en-US" smtClean="0"/>
              <a:t>10/25/16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62D21E-AD36-6E42-A760-50E1E8DDB4E5}" type="slidenum">
              <a:rPr lang="en-US" smtClean="0"/>
              <a:t>‹#›</a:t>
            </a:fld>
            <a:endParaRPr lang="en-US"/>
          </a:p>
        </p:txBody>
      </p:sp>
    </p:spTree>
    <p:extLst>
      <p:ext uri="{BB962C8B-B14F-4D97-AF65-F5344CB8AC3E}">
        <p14:creationId xmlns:p14="http://schemas.microsoft.com/office/powerpoint/2010/main" val="1305952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177450-2A20-CE4F-96AC-63B138FD0CD2}" type="datetimeFigureOut">
              <a:rPr lang="en-US" smtClean="0"/>
              <a:t>10/25/16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62D21E-AD36-6E42-A760-50E1E8DDB4E5}" type="slidenum">
              <a:rPr lang="en-US" smtClean="0"/>
              <a:t>‹#›</a:t>
            </a:fld>
            <a:endParaRPr lang="en-US"/>
          </a:p>
        </p:txBody>
      </p:sp>
    </p:spTree>
    <p:extLst>
      <p:ext uri="{BB962C8B-B14F-4D97-AF65-F5344CB8AC3E}">
        <p14:creationId xmlns:p14="http://schemas.microsoft.com/office/powerpoint/2010/main" val="1301783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177450-2A20-CE4F-96AC-63B138FD0CD2}" type="datetimeFigureOut">
              <a:rPr lang="en-US" smtClean="0"/>
              <a:t>10/25/16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62D21E-AD36-6E42-A760-50E1E8DDB4E5}" type="slidenum">
              <a:rPr lang="en-US" smtClean="0"/>
              <a:t>‹#›</a:t>
            </a:fld>
            <a:endParaRPr lang="en-US"/>
          </a:p>
        </p:txBody>
      </p:sp>
    </p:spTree>
    <p:extLst>
      <p:ext uri="{BB962C8B-B14F-4D97-AF65-F5344CB8AC3E}">
        <p14:creationId xmlns:p14="http://schemas.microsoft.com/office/powerpoint/2010/main" val="325509555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77450-2A20-CE4F-96AC-63B138FD0CD2}" type="datetimeFigureOut">
              <a:rPr lang="en-US" smtClean="0"/>
              <a:t>10/25/16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62D21E-AD36-6E42-A760-50E1E8DDB4E5}" type="slidenum">
              <a:rPr lang="en-US" smtClean="0"/>
              <a:t>‹#›</a:t>
            </a:fld>
            <a:endParaRPr lang="en-US"/>
          </a:p>
        </p:txBody>
      </p:sp>
    </p:spTree>
    <p:extLst>
      <p:ext uri="{BB962C8B-B14F-4D97-AF65-F5344CB8AC3E}">
        <p14:creationId xmlns:p14="http://schemas.microsoft.com/office/powerpoint/2010/main" val="14896236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4"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38.png"/><Relationship Id="rId5" Type="http://schemas.openxmlformats.org/officeDocument/2006/relationships/image" Target="../media/image33.png"/><Relationship Id="rId6" Type="http://schemas.openxmlformats.org/officeDocument/2006/relationships/image" Target="../media/image53.emf"/><Relationship Id="rId7" Type="http://schemas.openxmlformats.org/officeDocument/2006/relationships/image" Target="../media/image21.png"/><Relationship Id="rId8" Type="http://schemas.openxmlformats.org/officeDocument/2006/relationships/image" Target="../media/image54.emf"/><Relationship Id="rId9"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1" Type="http://schemas.openxmlformats.org/officeDocument/2006/relationships/image" Target="../media/image63.png"/><Relationship Id="rId12" Type="http://schemas.openxmlformats.org/officeDocument/2006/relationships/image" Target="../media/image64.png"/><Relationship Id="rId13" Type="http://schemas.openxmlformats.org/officeDocument/2006/relationships/image" Target="../media/image65.png"/><Relationship Id="rId14" Type="http://schemas.openxmlformats.org/officeDocument/2006/relationships/image" Target="../media/image55.png"/><Relationship Id="rId15" Type="http://schemas.openxmlformats.org/officeDocument/2006/relationships/image" Target="../media/image66.png"/><Relationship Id="rId16" Type="http://schemas.openxmlformats.org/officeDocument/2006/relationships/image" Target="../media/image67.png"/><Relationship Id="rId17"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2.png"/><Relationship Id="rId7" Type="http://schemas.openxmlformats.org/officeDocument/2006/relationships/image" Target="../media/image59.png"/><Relationship Id="rId8" Type="http://schemas.openxmlformats.org/officeDocument/2006/relationships/image" Target="../media/image60.emf"/><Relationship Id="rId9" Type="http://schemas.openxmlformats.org/officeDocument/2006/relationships/image" Target="../media/image61.png"/><Relationship Id="rId10" Type="http://schemas.openxmlformats.org/officeDocument/2006/relationships/image" Target="../media/image62.png"/></Relationships>
</file>

<file path=ppt/slides/_rels/slide12.xml.rels><?xml version="1.0" encoding="UTF-8" standalone="yes"?>
<Relationships xmlns="http://schemas.openxmlformats.org/package/2006/relationships"><Relationship Id="rId11" Type="http://schemas.openxmlformats.org/officeDocument/2006/relationships/image" Target="../media/image76.png"/><Relationship Id="rId12" Type="http://schemas.openxmlformats.org/officeDocument/2006/relationships/image" Target="../media/image20.png"/><Relationship Id="rId13"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9.png"/><Relationship Id="rId4" Type="http://schemas.openxmlformats.org/officeDocument/2006/relationships/image" Target="../media/image70.emf"/><Relationship Id="rId5" Type="http://schemas.openxmlformats.org/officeDocument/2006/relationships/image" Target="../media/image71.emf"/><Relationship Id="rId6" Type="http://schemas.openxmlformats.org/officeDocument/2006/relationships/image" Target="../media/image72.emf"/><Relationship Id="rId7" Type="http://schemas.openxmlformats.org/officeDocument/2006/relationships/image" Target="../media/image73.emf"/><Relationship Id="rId8" Type="http://schemas.openxmlformats.org/officeDocument/2006/relationships/image" Target="../media/image61.png"/><Relationship Id="rId9" Type="http://schemas.openxmlformats.org/officeDocument/2006/relationships/image" Target="../media/image74.png"/><Relationship Id="rId10" Type="http://schemas.openxmlformats.org/officeDocument/2006/relationships/image" Target="../media/image75.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78.png"/><Relationship Id="rId5" Type="http://schemas.openxmlformats.org/officeDocument/2006/relationships/image" Target="../media/image21.png"/><Relationship Id="rId6" Type="http://schemas.openxmlformats.org/officeDocument/2006/relationships/image" Target="../media/image54.emf"/><Relationship Id="rId7" Type="http://schemas.openxmlformats.org/officeDocument/2006/relationships/image" Target="../media/image79.png"/><Relationship Id="rId8" Type="http://schemas.openxmlformats.org/officeDocument/2006/relationships/image" Target="../media/image80.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1.emf"/><Relationship Id="rId7" Type="http://schemas.openxmlformats.org/officeDocument/2006/relationships/image" Target="../media/image18.emf"/><Relationship Id="rId8"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1" Type="http://schemas.openxmlformats.org/officeDocument/2006/relationships/image" Target="../media/image87.png"/><Relationship Id="rId12" Type="http://schemas.openxmlformats.org/officeDocument/2006/relationships/image" Target="../media/image79.png"/><Relationship Id="rId13" Type="http://schemas.openxmlformats.org/officeDocument/2006/relationships/image" Target="../media/image88.png"/><Relationship Id="rId14" Type="http://schemas.openxmlformats.org/officeDocument/2006/relationships/image" Target="../media/image89.png"/><Relationship Id="rId15" Type="http://schemas.openxmlformats.org/officeDocument/2006/relationships/image" Target="../media/image90.png"/><Relationship Id="rId16" Type="http://schemas.openxmlformats.org/officeDocument/2006/relationships/image" Target="../media/image91.png"/><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83.png"/><Relationship Id="rId4" Type="http://schemas.microsoft.com/office/2007/relationships/hdphoto" Target="../media/hdphoto5.wdp"/><Relationship Id="rId5" Type="http://schemas.openxmlformats.org/officeDocument/2006/relationships/image" Target="../media/image84.png"/><Relationship Id="rId6" Type="http://schemas.openxmlformats.org/officeDocument/2006/relationships/image" Target="../media/image21.png"/><Relationship Id="rId7" Type="http://schemas.openxmlformats.org/officeDocument/2006/relationships/image" Target="../media/image85.png"/><Relationship Id="rId8" Type="http://schemas.openxmlformats.org/officeDocument/2006/relationships/image" Target="../media/image86.png"/><Relationship Id="rId9" Type="http://schemas.microsoft.com/office/2007/relationships/hdphoto" Target="../media/hdphoto6.wdp"/><Relationship Id="rId10" Type="http://schemas.openxmlformats.org/officeDocument/2006/relationships/image" Target="../media/image81.emf"/></Relationships>
</file>

<file path=ppt/slides/_rels/slide17.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86.png"/><Relationship Id="rId6" Type="http://schemas.microsoft.com/office/2007/relationships/hdphoto" Target="../media/hdphoto6.wdp"/><Relationship Id="rId7" Type="http://schemas.openxmlformats.org/officeDocument/2006/relationships/image" Target="../media/image94.png"/><Relationship Id="rId8" Type="http://schemas.openxmlformats.org/officeDocument/2006/relationships/image" Target="../media/image95.tif"/><Relationship Id="rId9" Type="http://schemas.openxmlformats.org/officeDocument/2006/relationships/image" Target="../media/image96.tif"/><Relationship Id="rId10" Type="http://schemas.openxmlformats.org/officeDocument/2006/relationships/image" Target="../media/image97.tif"/><Relationship Id="rId11" Type="http://schemas.openxmlformats.org/officeDocument/2006/relationships/image" Target="../media/image81.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86.png"/><Relationship Id="rId6" Type="http://schemas.microsoft.com/office/2007/relationships/hdphoto" Target="../media/hdphoto6.wdp"/><Relationship Id="rId7" Type="http://schemas.openxmlformats.org/officeDocument/2006/relationships/image" Target="../media/image94.png"/><Relationship Id="rId8" Type="http://schemas.openxmlformats.org/officeDocument/2006/relationships/image" Target="../media/image98.tif"/><Relationship Id="rId9" Type="http://schemas.openxmlformats.org/officeDocument/2006/relationships/image" Target="../media/image99.tif"/><Relationship Id="rId10" Type="http://schemas.openxmlformats.org/officeDocument/2006/relationships/image" Target="../media/image100.ti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01.emf"/><Relationship Id="rId4" Type="http://schemas.openxmlformats.org/officeDocument/2006/relationships/image" Target="../media/image102.em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1" Type="http://schemas.openxmlformats.org/officeDocument/2006/relationships/image" Target="../media/image11.png"/><Relationship Id="rId12" Type="http://schemas.openxmlformats.org/officeDocument/2006/relationships/image" Target="../media/image12.tiff"/><Relationship Id="rId13" Type="http://schemas.openxmlformats.org/officeDocument/2006/relationships/image" Target="../media/image13.tiff"/><Relationship Id="rId14" Type="http://schemas.openxmlformats.org/officeDocument/2006/relationships/image" Target="../media/image14.png"/><Relationship Id="rId15" Type="http://schemas.openxmlformats.org/officeDocument/2006/relationships/image" Target="../media/image15.tiff"/><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jp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jpg"/><Relationship Id="rId10"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03.emf"/><Relationship Id="rId4" Type="http://schemas.openxmlformats.org/officeDocument/2006/relationships/image" Target="../media/image18.emf"/><Relationship Id="rId5" Type="http://schemas.openxmlformats.org/officeDocument/2006/relationships/image" Target="../media/image19.emf"/><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4" Type="http://schemas.microsoft.com/office/2007/relationships/hdphoto" Target="../media/hdphoto1.wdp"/><Relationship Id="rId5" Type="http://schemas.microsoft.com/office/2007/relationships/hdphoto" Target="../media/hdphoto2.wdp"/><Relationship Id="rId6" Type="http://schemas.microsoft.com/office/2007/relationships/hdphoto" Target="../media/hdphoto3.wdp"/><Relationship Id="rId7" Type="http://schemas.microsoft.com/office/2007/relationships/hdphoto" Target="../media/hdphoto4.wdp"/><Relationship Id="rId8"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1" Type="http://schemas.openxmlformats.org/officeDocument/2006/relationships/image" Target="../media/image29.png"/><Relationship Id="rId12"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3.png"/><Relationship Id="rId5" Type="http://schemas.openxmlformats.org/officeDocument/2006/relationships/image" Target="../media/image21.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3.png"/><Relationship Id="rId5" Type="http://schemas.openxmlformats.org/officeDocument/2006/relationships/image" Target="../media/image21.png"/><Relationship Id="rId6" Type="http://schemas.openxmlformats.org/officeDocument/2006/relationships/image" Target="../media/image43.png"/><Relationship Id="rId7"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1" Type="http://schemas.openxmlformats.org/officeDocument/2006/relationships/image" Target="../media/image52.png"/><Relationship Id="rId12"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 Id="rId9" Type="http://schemas.openxmlformats.org/officeDocument/2006/relationships/image" Target="../media/image51.png"/><Relationship Id="rId10"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3202" y="1019123"/>
            <a:ext cx="8358822" cy="2980240"/>
          </a:xfrm>
        </p:spPr>
        <p:txBody>
          <a:bodyPr>
            <a:noAutofit/>
          </a:bodyPr>
          <a:lstStyle/>
          <a:p>
            <a:r>
              <a:rPr lang="en-US" sz="6000" dirty="0">
                <a:latin typeface="Helvetica"/>
                <a:cs typeface="Helvetica"/>
              </a:rPr>
              <a:t>Focal </a:t>
            </a:r>
            <a:r>
              <a:rPr lang="en-US" sz="6000" dirty="0" smtClean="0">
                <a:latin typeface="Helvetica"/>
                <a:cs typeface="Helvetica"/>
              </a:rPr>
              <a:t>Flow </a:t>
            </a:r>
            <a:r>
              <a:rPr lang="en-US" sz="3000" dirty="0" smtClean="0">
                <a:latin typeface="Helvetica"/>
                <a:cs typeface="Helvetica"/>
              </a:rPr>
              <a:t> </a:t>
            </a:r>
            <a:r>
              <a:rPr lang="en-US" dirty="0" smtClean="0">
                <a:latin typeface="Helvetica"/>
                <a:cs typeface="Helvetica"/>
              </a:rPr>
              <a:t/>
            </a:r>
            <a:br>
              <a:rPr lang="en-US" dirty="0" smtClean="0">
                <a:latin typeface="Helvetica"/>
                <a:cs typeface="Helvetica"/>
              </a:rPr>
            </a:br>
            <a:r>
              <a:rPr lang="en-US" dirty="0" smtClean="0">
                <a:latin typeface="Helvetica"/>
                <a:cs typeface="Helvetica"/>
              </a:rPr>
              <a:t/>
            </a:r>
            <a:br>
              <a:rPr lang="en-US" dirty="0" smtClean="0">
                <a:latin typeface="Helvetica"/>
                <a:cs typeface="Helvetica"/>
              </a:rPr>
            </a:br>
            <a:r>
              <a:rPr lang="en-US" sz="4000" dirty="0" smtClean="0">
                <a:latin typeface="Helvetica"/>
                <a:cs typeface="Helvetica"/>
              </a:rPr>
              <a:t>Measuring </a:t>
            </a:r>
            <a:r>
              <a:rPr lang="en-US" sz="4000" dirty="0">
                <a:latin typeface="Helvetica"/>
                <a:cs typeface="Helvetica"/>
              </a:rPr>
              <a:t>Distance and </a:t>
            </a:r>
            <a:r>
              <a:rPr lang="en-US" sz="4000" dirty="0" smtClean="0">
                <a:latin typeface="Helvetica"/>
                <a:cs typeface="Helvetica"/>
              </a:rPr>
              <a:t>Velocity with </a:t>
            </a:r>
            <a:r>
              <a:rPr lang="en-US" sz="4000" dirty="0">
                <a:latin typeface="Helvetica"/>
                <a:cs typeface="Helvetica"/>
              </a:rPr>
              <a:t>Defocus and </a:t>
            </a:r>
            <a:r>
              <a:rPr lang="en-US" sz="4000" dirty="0" smtClean="0">
                <a:latin typeface="Helvetica"/>
                <a:cs typeface="Helvetica"/>
              </a:rPr>
              <a:t>Differential </a:t>
            </a:r>
            <a:r>
              <a:rPr lang="en-US" sz="4000" dirty="0">
                <a:latin typeface="Helvetica"/>
                <a:cs typeface="Helvetica"/>
              </a:rPr>
              <a:t>Motion</a:t>
            </a:r>
          </a:p>
        </p:txBody>
      </p:sp>
      <p:pic>
        <p:nvPicPr>
          <p:cNvPr id="8" name="Picture 7" descr="UFsignatureMonogram.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9232" y="4957095"/>
            <a:ext cx="1612333" cy="1096271"/>
          </a:xfrm>
          <a:prstGeom prst="rect">
            <a:avLst/>
          </a:prstGeom>
        </p:spPr>
      </p:pic>
      <p:pic>
        <p:nvPicPr>
          <p:cNvPr id="9" name="Picture 8" descr="SEASLogo_CMYK.eps"/>
          <p:cNvPicPr>
            <a:picLocks noChangeAspect="1"/>
          </p:cNvPicPr>
          <p:nvPr/>
        </p:nvPicPr>
        <p:blipFill rotWithShape="1">
          <a:blip r:embed="rId4">
            <a:extLst>
              <a:ext uri="{28A0092B-C50C-407E-A947-70E740481C1C}">
                <a14:useLocalDpi xmlns:a14="http://schemas.microsoft.com/office/drawing/2010/main" val="0"/>
              </a:ext>
            </a:extLst>
          </a:blip>
          <a:srcRect r="75687" b="22153"/>
          <a:stretch/>
        </p:blipFill>
        <p:spPr>
          <a:xfrm>
            <a:off x="711942" y="4705270"/>
            <a:ext cx="1320058" cy="1595039"/>
          </a:xfrm>
          <a:prstGeom prst="rect">
            <a:avLst/>
          </a:prstGeom>
        </p:spPr>
      </p:pic>
      <p:sp>
        <p:nvSpPr>
          <p:cNvPr id="3" name="Subtitle 2"/>
          <p:cNvSpPr>
            <a:spLocks noGrp="1"/>
          </p:cNvSpPr>
          <p:nvPr>
            <p:ph type="subTitle" idx="1"/>
          </p:nvPr>
        </p:nvSpPr>
        <p:spPr>
          <a:xfrm>
            <a:off x="2" y="4547707"/>
            <a:ext cx="9143999" cy="1752600"/>
          </a:xfrm>
        </p:spPr>
        <p:txBody>
          <a:bodyPr>
            <a:noAutofit/>
          </a:bodyPr>
          <a:lstStyle/>
          <a:p>
            <a:r>
              <a:rPr lang="en-US" sz="3000" dirty="0">
                <a:solidFill>
                  <a:srgbClr val="000000"/>
                </a:solidFill>
                <a:latin typeface="Helvetica"/>
                <a:cs typeface="Helvetica"/>
              </a:rPr>
              <a:t> E. </a:t>
            </a:r>
            <a:r>
              <a:rPr lang="en-US" sz="3000" dirty="0" smtClean="0">
                <a:solidFill>
                  <a:srgbClr val="000000"/>
                </a:solidFill>
                <a:latin typeface="Helvetica"/>
                <a:cs typeface="Helvetica"/>
              </a:rPr>
              <a:t>Alexander, </a:t>
            </a:r>
            <a:r>
              <a:rPr lang="en-US" sz="3000" dirty="0">
                <a:solidFill>
                  <a:srgbClr val="000000"/>
                </a:solidFill>
                <a:latin typeface="Helvetica"/>
                <a:cs typeface="Helvetica"/>
              </a:rPr>
              <a:t>Qi </a:t>
            </a:r>
            <a:r>
              <a:rPr lang="en-US" sz="3000" dirty="0" smtClean="0">
                <a:solidFill>
                  <a:srgbClr val="000000"/>
                </a:solidFill>
                <a:latin typeface="Helvetica"/>
                <a:cs typeface="Helvetica"/>
              </a:rPr>
              <a:t>Guo,</a:t>
            </a:r>
          </a:p>
          <a:p>
            <a:r>
              <a:rPr lang="en-US" sz="3000" dirty="0" smtClean="0">
                <a:solidFill>
                  <a:srgbClr val="000000"/>
                </a:solidFill>
                <a:latin typeface="Helvetica"/>
                <a:cs typeface="Helvetica"/>
              </a:rPr>
              <a:t> </a:t>
            </a:r>
            <a:r>
              <a:rPr lang="en-US" sz="3000" dirty="0">
                <a:solidFill>
                  <a:srgbClr val="000000"/>
                </a:solidFill>
                <a:latin typeface="Helvetica"/>
                <a:cs typeface="Helvetica"/>
              </a:rPr>
              <a:t>S.J. </a:t>
            </a:r>
            <a:r>
              <a:rPr lang="en-US" sz="3000" dirty="0" smtClean="0">
                <a:solidFill>
                  <a:srgbClr val="000000"/>
                </a:solidFill>
                <a:latin typeface="Helvetica"/>
                <a:cs typeface="Helvetica"/>
              </a:rPr>
              <a:t>Koppal, </a:t>
            </a:r>
            <a:r>
              <a:rPr lang="en-US" sz="3000" dirty="0">
                <a:solidFill>
                  <a:srgbClr val="000000"/>
                </a:solidFill>
                <a:latin typeface="Helvetica"/>
                <a:cs typeface="Helvetica"/>
              </a:rPr>
              <a:t>S.J. </a:t>
            </a:r>
            <a:r>
              <a:rPr lang="en-US" sz="3000" dirty="0" smtClean="0">
                <a:solidFill>
                  <a:srgbClr val="000000"/>
                </a:solidFill>
                <a:latin typeface="Helvetica"/>
                <a:cs typeface="Helvetica"/>
              </a:rPr>
              <a:t>Gortler,</a:t>
            </a:r>
          </a:p>
          <a:p>
            <a:r>
              <a:rPr lang="en-US" sz="3000" dirty="0" smtClean="0">
                <a:solidFill>
                  <a:srgbClr val="000000"/>
                </a:solidFill>
                <a:latin typeface="Helvetica"/>
                <a:cs typeface="Helvetica"/>
              </a:rPr>
              <a:t>&amp; </a:t>
            </a:r>
            <a:r>
              <a:rPr lang="en-US" sz="3000" dirty="0">
                <a:solidFill>
                  <a:srgbClr val="000000"/>
                </a:solidFill>
                <a:latin typeface="Helvetica"/>
                <a:cs typeface="Helvetica"/>
              </a:rPr>
              <a:t>T. </a:t>
            </a:r>
            <a:r>
              <a:rPr lang="en-US" sz="3000" dirty="0" smtClean="0">
                <a:solidFill>
                  <a:srgbClr val="000000"/>
                </a:solidFill>
                <a:latin typeface="Helvetica"/>
                <a:cs typeface="Helvetica"/>
              </a:rPr>
              <a:t>Zickler</a:t>
            </a:r>
          </a:p>
        </p:txBody>
      </p:sp>
    </p:spTree>
    <p:extLst>
      <p:ext uri="{BB962C8B-B14F-4D97-AF65-F5344CB8AC3E}">
        <p14:creationId xmlns:p14="http://schemas.microsoft.com/office/powerpoint/2010/main" val="408556680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118" descr="wood1_anim_disk_im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1896" y="3061873"/>
            <a:ext cx="1280160" cy="1280160"/>
          </a:xfrm>
          <a:prstGeom prst="rect">
            <a:avLst/>
          </a:prstGeom>
        </p:spPr>
      </p:pic>
      <p:pic>
        <p:nvPicPr>
          <p:cNvPr id="120" name="Picture 119" descr="wood1_anim_disk_im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6801" y="3053573"/>
            <a:ext cx="1280160" cy="1280160"/>
          </a:xfrm>
          <a:prstGeom prst="rect">
            <a:avLst/>
          </a:prstGeom>
        </p:spPr>
      </p:pic>
      <p:pic>
        <p:nvPicPr>
          <p:cNvPr id="121" name="Picture 120" descr="wood1_anim_disk_im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912" y="3063194"/>
            <a:ext cx="1280160" cy="1280160"/>
          </a:xfrm>
          <a:prstGeom prst="rect">
            <a:avLst/>
          </a:prstGeom>
        </p:spPr>
      </p:pic>
      <p:cxnSp>
        <p:nvCxnSpPr>
          <p:cNvPr id="47" name="Straight Connector 46"/>
          <p:cNvCxnSpPr/>
          <p:nvPr/>
        </p:nvCxnSpPr>
        <p:spPr>
          <a:xfrm>
            <a:off x="3428083" y="405147"/>
            <a:ext cx="0" cy="1995995"/>
          </a:xfrm>
          <a:prstGeom prst="line">
            <a:avLst/>
          </a:prstGeom>
          <a:ln w="38100" cmpd="sng">
            <a:solidFill>
              <a:srgbClr val="000000"/>
            </a:solidFill>
            <a:prstDash val="dashDot"/>
            <a:headEnd type="none"/>
            <a:tailEnd type="none" w="lg" len="med"/>
          </a:ln>
          <a:effectLst/>
        </p:spPr>
        <p:style>
          <a:lnRef idx="2">
            <a:schemeClr val="accent1"/>
          </a:lnRef>
          <a:fillRef idx="0">
            <a:schemeClr val="accent1"/>
          </a:fillRef>
          <a:effectRef idx="1">
            <a:schemeClr val="accent1"/>
          </a:effectRef>
          <a:fontRef idx="minor">
            <a:schemeClr val="tx1"/>
          </a:fontRef>
        </p:style>
      </p:cxnSp>
      <p:pic>
        <p:nvPicPr>
          <p:cNvPr id="40" name="Picture 39" descr="wood1_anim_T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1896" y="3055697"/>
            <a:ext cx="1280160" cy="1280160"/>
          </a:xfrm>
          <a:prstGeom prst="rect">
            <a:avLst/>
          </a:prstGeom>
        </p:spPr>
      </p:pic>
      <p:pic>
        <p:nvPicPr>
          <p:cNvPr id="70" name="Picture 69" descr="wood1_anim_T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1896" y="3055697"/>
            <a:ext cx="1280160" cy="1280160"/>
          </a:xfrm>
          <a:prstGeom prst="rect">
            <a:avLst/>
          </a:prstGeom>
        </p:spPr>
      </p:pic>
      <p:grpSp>
        <p:nvGrpSpPr>
          <p:cNvPr id="86" name="Group 85"/>
          <p:cNvGrpSpPr/>
          <p:nvPr/>
        </p:nvGrpSpPr>
        <p:grpSpPr>
          <a:xfrm>
            <a:off x="6114943" y="1925737"/>
            <a:ext cx="737518" cy="737518"/>
            <a:chOff x="5921647" y="724941"/>
            <a:chExt cx="1161288" cy="1245060"/>
          </a:xfrm>
        </p:grpSpPr>
        <p:sp>
          <p:nvSpPr>
            <p:cNvPr id="87" name="Oval 86"/>
            <p:cNvSpPr/>
            <p:nvPr/>
          </p:nvSpPr>
          <p:spPr>
            <a:xfrm>
              <a:off x="5921647" y="724941"/>
              <a:ext cx="1161288" cy="12450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Oval 87"/>
            <p:cNvSpPr>
              <a:spLocks/>
            </p:cNvSpPr>
            <p:nvPr/>
          </p:nvSpPr>
          <p:spPr>
            <a:xfrm>
              <a:off x="6158975" y="991792"/>
              <a:ext cx="678124" cy="72704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p:cNvGrpSpPr/>
          <p:nvPr/>
        </p:nvGrpSpPr>
        <p:grpSpPr>
          <a:xfrm>
            <a:off x="7129860" y="642466"/>
            <a:ext cx="1771687" cy="1694335"/>
            <a:chOff x="3279083" y="1074079"/>
            <a:chExt cx="1326783" cy="1233413"/>
          </a:xfrm>
        </p:grpSpPr>
        <p:sp>
          <p:nvSpPr>
            <p:cNvPr id="6" name="Rectangle 5"/>
            <p:cNvSpPr/>
            <p:nvPr/>
          </p:nvSpPr>
          <p:spPr>
            <a:xfrm flipH="1">
              <a:off x="4446419" y="1188322"/>
              <a:ext cx="45719" cy="98446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7" name="Rectangle 6"/>
            <p:cNvSpPr/>
            <p:nvPr/>
          </p:nvSpPr>
          <p:spPr>
            <a:xfrm>
              <a:off x="3279083" y="1074079"/>
              <a:ext cx="1326783" cy="123341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Chord 30"/>
          <p:cNvSpPr/>
          <p:nvPr/>
        </p:nvSpPr>
        <p:spPr>
          <a:xfrm>
            <a:off x="6743732" y="1001818"/>
            <a:ext cx="772249" cy="963842"/>
          </a:xfrm>
          <a:prstGeom prst="chord">
            <a:avLst>
              <a:gd name="adj1" fmla="val 5404402"/>
              <a:gd name="adj2" fmla="val 16211824"/>
            </a:avLst>
          </a:prstGeom>
          <a:solidFill>
            <a:schemeClr val="tx2">
              <a:lumMod val="20000"/>
              <a:lumOff val="80000"/>
            </a:schemeClr>
          </a:solidFill>
          <a:ln>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9" name="Straight Arrow Connector 88"/>
          <p:cNvCxnSpPr>
            <a:stCxn id="87" idx="7"/>
            <a:endCxn id="31" idx="2"/>
          </p:cNvCxnSpPr>
          <p:nvPr/>
        </p:nvCxnSpPr>
        <p:spPr>
          <a:xfrm flipV="1">
            <a:off x="6744454" y="1483741"/>
            <a:ext cx="385923" cy="550003"/>
          </a:xfrm>
          <a:prstGeom prst="straightConnector1">
            <a:avLst/>
          </a:prstGeom>
          <a:ln>
            <a:solidFill>
              <a:schemeClr val="tx1"/>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pic>
        <p:nvPicPr>
          <p:cNvPr id="4" name="Picture 3" descr="wood1_anim_disk_im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1896" y="3057708"/>
            <a:ext cx="1280160" cy="1280160"/>
          </a:xfrm>
          <a:prstGeom prst="rect">
            <a:avLst/>
          </a:prstGeom>
        </p:spPr>
      </p:pic>
      <p:pic>
        <p:nvPicPr>
          <p:cNvPr id="49" name="Picture 48"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4543" y="5086482"/>
            <a:ext cx="5130800" cy="1651000"/>
          </a:xfrm>
          <a:prstGeom prst="rect">
            <a:avLst/>
          </a:prstGeom>
        </p:spPr>
      </p:pic>
      <p:grpSp>
        <p:nvGrpSpPr>
          <p:cNvPr id="54" name="Group 53"/>
          <p:cNvGrpSpPr/>
          <p:nvPr/>
        </p:nvGrpSpPr>
        <p:grpSpPr>
          <a:xfrm>
            <a:off x="5236961" y="4472855"/>
            <a:ext cx="959512" cy="1015663"/>
            <a:chOff x="7924019" y="128430"/>
            <a:chExt cx="959512" cy="1015663"/>
          </a:xfrm>
        </p:grpSpPr>
        <p:sp>
          <p:nvSpPr>
            <p:cNvPr id="55" name="Isosceles Triangle 54"/>
            <p:cNvSpPr/>
            <p:nvPr/>
          </p:nvSpPr>
          <p:spPr>
            <a:xfrm>
              <a:off x="7924019" y="167168"/>
              <a:ext cx="959512" cy="862606"/>
            </a:xfrm>
            <a:prstGeom prst="triangle">
              <a:avLst/>
            </a:prstGeom>
            <a:noFill/>
            <a:ln w="1270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0000"/>
                </a:solidFill>
              </a:endParaRPr>
            </a:p>
          </p:txBody>
        </p:sp>
        <p:sp>
          <p:nvSpPr>
            <p:cNvPr id="56" name="TextBox 55"/>
            <p:cNvSpPr txBox="1"/>
            <p:nvPr/>
          </p:nvSpPr>
          <p:spPr>
            <a:xfrm>
              <a:off x="8178619" y="128430"/>
              <a:ext cx="632082" cy="1015663"/>
            </a:xfrm>
            <a:prstGeom prst="rect">
              <a:avLst/>
            </a:prstGeom>
            <a:noFill/>
          </p:spPr>
          <p:txBody>
            <a:bodyPr wrap="square" rtlCol="0">
              <a:spAutoFit/>
            </a:bodyPr>
            <a:lstStyle/>
            <a:p>
              <a:r>
                <a:rPr lang="en-US" sz="6000" b="1" dirty="0" smtClean="0"/>
                <a:t>!</a:t>
              </a:r>
              <a:endParaRPr lang="en-US" sz="6000" b="1" dirty="0"/>
            </a:p>
          </p:txBody>
        </p:sp>
      </p:grpSp>
      <p:grpSp>
        <p:nvGrpSpPr>
          <p:cNvPr id="96" name="Group 95"/>
          <p:cNvGrpSpPr/>
          <p:nvPr/>
        </p:nvGrpSpPr>
        <p:grpSpPr>
          <a:xfrm flipV="1">
            <a:off x="1366502" y="490767"/>
            <a:ext cx="4021358" cy="1896838"/>
            <a:chOff x="1366502" y="490767"/>
            <a:chExt cx="4021358" cy="1896838"/>
          </a:xfrm>
        </p:grpSpPr>
        <p:sp>
          <p:nvSpPr>
            <p:cNvPr id="97" name="Rectangle 96"/>
            <p:cNvSpPr/>
            <p:nvPr/>
          </p:nvSpPr>
          <p:spPr>
            <a:xfrm>
              <a:off x="1366502" y="490767"/>
              <a:ext cx="45719" cy="984460"/>
            </a:xfrm>
            <a:prstGeom prst="rect">
              <a:avLst/>
            </a:prstGeom>
            <a:blipFill dpi="0" rotWithShape="1">
              <a:blip r:embed="rId7">
                <a:alphaModFix amt="36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98" name="Rectangle 97"/>
            <p:cNvSpPr/>
            <p:nvPr/>
          </p:nvSpPr>
          <p:spPr>
            <a:xfrm>
              <a:off x="2738724" y="824301"/>
              <a:ext cx="45719" cy="984460"/>
            </a:xfrm>
            <a:prstGeom prst="rect">
              <a:avLst/>
            </a:prstGeom>
            <a:blipFill rotWithShape="1">
              <a:blip r:embed="rId7"/>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99" name="Rectangle 98"/>
            <p:cNvSpPr/>
            <p:nvPr/>
          </p:nvSpPr>
          <p:spPr>
            <a:xfrm>
              <a:off x="2048694" y="650766"/>
              <a:ext cx="45719" cy="984460"/>
            </a:xfrm>
            <a:prstGeom prst="rect">
              <a:avLst/>
            </a:prstGeom>
            <a:blipFill dpi="0" rotWithShape="1">
              <a:blip r:embed="rId7">
                <a:alphaModFix amt="36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100" name="Rectangle 99"/>
            <p:cNvSpPr/>
            <p:nvPr/>
          </p:nvSpPr>
          <p:spPr>
            <a:xfrm>
              <a:off x="3404365" y="974697"/>
              <a:ext cx="45719" cy="984460"/>
            </a:xfrm>
            <a:prstGeom prst="rect">
              <a:avLst/>
            </a:prstGeom>
            <a:blipFill dpi="0" rotWithShape="1">
              <a:blip r:embed="rId7">
                <a:alphaModFix amt="36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101" name="Rectangle 100"/>
            <p:cNvSpPr/>
            <p:nvPr/>
          </p:nvSpPr>
          <p:spPr>
            <a:xfrm>
              <a:off x="4745375" y="1275031"/>
              <a:ext cx="45719" cy="984460"/>
            </a:xfrm>
            <a:prstGeom prst="rect">
              <a:avLst/>
            </a:prstGeom>
            <a:blipFill dpi="0" rotWithShape="1">
              <a:blip r:embed="rId7">
                <a:alphaModFix amt="36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102" name="Rectangle 101"/>
            <p:cNvSpPr/>
            <p:nvPr/>
          </p:nvSpPr>
          <p:spPr>
            <a:xfrm>
              <a:off x="4071965" y="1134696"/>
              <a:ext cx="45719" cy="984460"/>
            </a:xfrm>
            <a:prstGeom prst="rect">
              <a:avLst/>
            </a:prstGeom>
            <a:blipFill dpi="0" rotWithShape="1">
              <a:blip r:embed="rId7">
                <a:alphaModFix amt="36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103" name="Rectangle 102"/>
            <p:cNvSpPr/>
            <p:nvPr/>
          </p:nvSpPr>
          <p:spPr>
            <a:xfrm>
              <a:off x="5342141" y="1403145"/>
              <a:ext cx="45719" cy="984460"/>
            </a:xfrm>
            <a:prstGeom prst="rect">
              <a:avLst/>
            </a:prstGeom>
            <a:blipFill dpi="0" rotWithShape="1">
              <a:blip r:embed="rId7">
                <a:alphaModFix amt="36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104" name="Rectangle 103"/>
            <p:cNvSpPr/>
            <p:nvPr/>
          </p:nvSpPr>
          <p:spPr>
            <a:xfrm>
              <a:off x="2662366" y="791101"/>
              <a:ext cx="45719" cy="984460"/>
            </a:xfrm>
            <a:prstGeom prst="rect">
              <a:avLst/>
            </a:prstGeom>
            <a:blipFill rotWithShape="1">
              <a:blip r:embed="rId7"/>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105" name="Rectangle 104"/>
            <p:cNvSpPr/>
            <p:nvPr/>
          </p:nvSpPr>
          <p:spPr>
            <a:xfrm>
              <a:off x="2806466" y="852201"/>
              <a:ext cx="45719" cy="984460"/>
            </a:xfrm>
            <a:prstGeom prst="rect">
              <a:avLst/>
            </a:prstGeom>
            <a:blipFill rotWithShape="1">
              <a:blip r:embed="rId7"/>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grpSp>
      <p:sp>
        <p:nvSpPr>
          <p:cNvPr id="108" name="Rectangle 107"/>
          <p:cNvSpPr/>
          <p:nvPr/>
        </p:nvSpPr>
        <p:spPr>
          <a:xfrm>
            <a:off x="4885197" y="3523529"/>
            <a:ext cx="59136" cy="62816"/>
          </a:xfrm>
          <a:prstGeom prst="rect">
            <a:avLst/>
          </a:prstGeom>
          <a:solidFill>
            <a:srgbClr val="0000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p:cNvSpPr/>
          <p:nvPr/>
        </p:nvSpPr>
        <p:spPr>
          <a:xfrm>
            <a:off x="2168315" y="3523529"/>
            <a:ext cx="59136" cy="62816"/>
          </a:xfrm>
          <a:prstGeom prst="rect">
            <a:avLst/>
          </a:prstGeom>
          <a:solidFill>
            <a:srgbClr val="0000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Left Brace 109"/>
          <p:cNvSpPr/>
          <p:nvPr/>
        </p:nvSpPr>
        <p:spPr>
          <a:xfrm rot="16200000">
            <a:off x="3306084" y="2533842"/>
            <a:ext cx="500481" cy="2657745"/>
          </a:xfrm>
          <a:prstGeom prst="leftBrace">
            <a:avLst>
              <a:gd name="adj1" fmla="val 54417"/>
              <a:gd name="adj2" fmla="val 50000"/>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w="19050" cmpd="sng">
                <a:solidFill>
                  <a:schemeClr val="tx1"/>
                </a:solidFill>
              </a:ln>
            </a:endParaRPr>
          </a:p>
        </p:txBody>
      </p:sp>
      <p:pic>
        <p:nvPicPr>
          <p:cNvPr id="111" name="Picture 110" descr="latex-image-1.pdf"/>
          <p:cNvPicPr>
            <a:picLocks noChangeAspect="1"/>
          </p:cNvPicPr>
          <p:nvPr/>
        </p:nvPicPr>
        <p:blipFill rotWithShape="1">
          <a:blip r:embed="rId8">
            <a:extLst>
              <a:ext uri="{28A0092B-C50C-407E-A947-70E740481C1C}">
                <a14:useLocalDpi xmlns:a14="http://schemas.microsoft.com/office/drawing/2010/main" val="0"/>
              </a:ext>
            </a:extLst>
          </a:blip>
          <a:srcRect r="89709"/>
          <a:stretch/>
        </p:blipFill>
        <p:spPr>
          <a:xfrm>
            <a:off x="3490019" y="4130779"/>
            <a:ext cx="163122" cy="211047"/>
          </a:xfrm>
          <a:prstGeom prst="rect">
            <a:avLst/>
          </a:prstGeom>
          <a:solidFill>
            <a:srgbClr val="0000FF">
              <a:alpha val="50000"/>
            </a:srgbClr>
          </a:solidFill>
        </p:spPr>
      </p:pic>
      <p:pic>
        <p:nvPicPr>
          <p:cNvPr id="112" name="Picture 111" descr="latex-image-1.pdf"/>
          <p:cNvPicPr>
            <a:picLocks noChangeAspect="1"/>
          </p:cNvPicPr>
          <p:nvPr/>
        </p:nvPicPr>
        <p:blipFill rotWithShape="1">
          <a:blip r:embed="rId8">
            <a:extLst>
              <a:ext uri="{28A0092B-C50C-407E-A947-70E740481C1C}">
                <a14:useLocalDpi xmlns:a14="http://schemas.microsoft.com/office/drawing/2010/main" val="0"/>
              </a:ext>
            </a:extLst>
          </a:blip>
          <a:srcRect l="10907" r="78802"/>
          <a:stretch/>
        </p:blipFill>
        <p:spPr>
          <a:xfrm>
            <a:off x="3566121" y="3579364"/>
            <a:ext cx="163122" cy="211047"/>
          </a:xfrm>
          <a:prstGeom prst="rect">
            <a:avLst/>
          </a:prstGeom>
          <a:solidFill>
            <a:srgbClr val="0000FF">
              <a:alpha val="50000"/>
            </a:srgbClr>
          </a:solidFill>
        </p:spPr>
      </p:pic>
      <p:pic>
        <p:nvPicPr>
          <p:cNvPr id="113" name="Picture 112" descr="latex-image-1.pdf"/>
          <p:cNvPicPr>
            <a:picLocks noChangeAspect="1"/>
          </p:cNvPicPr>
          <p:nvPr/>
        </p:nvPicPr>
        <p:blipFill rotWithShape="1">
          <a:blip r:embed="rId8">
            <a:extLst>
              <a:ext uri="{28A0092B-C50C-407E-A947-70E740481C1C}">
                <a14:useLocalDpi xmlns:a14="http://schemas.microsoft.com/office/drawing/2010/main" val="0"/>
              </a:ext>
            </a:extLst>
          </a:blip>
          <a:srcRect l="23282" r="66427"/>
          <a:stretch/>
        </p:blipFill>
        <p:spPr>
          <a:xfrm>
            <a:off x="3342090" y="3368317"/>
            <a:ext cx="163122" cy="211047"/>
          </a:xfrm>
          <a:prstGeom prst="rect">
            <a:avLst/>
          </a:prstGeom>
          <a:solidFill>
            <a:srgbClr val="0000FF">
              <a:alpha val="50000"/>
            </a:srgbClr>
          </a:solidFill>
        </p:spPr>
      </p:pic>
      <p:sp>
        <p:nvSpPr>
          <p:cNvPr id="114" name="Left Arrow 113"/>
          <p:cNvSpPr/>
          <p:nvPr/>
        </p:nvSpPr>
        <p:spPr>
          <a:xfrm rot="10800000">
            <a:off x="3524751" y="3492892"/>
            <a:ext cx="259991" cy="124861"/>
          </a:xfrm>
          <a:prstGeom prst="leftArrow">
            <a:avLst/>
          </a:prstGeom>
          <a:solidFill>
            <a:srgbClr val="0000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5" name="Left Arrow 114"/>
          <p:cNvSpPr/>
          <p:nvPr/>
        </p:nvSpPr>
        <p:spPr>
          <a:xfrm rot="5400000">
            <a:off x="3426954" y="3395007"/>
            <a:ext cx="257816" cy="124861"/>
          </a:xfrm>
          <a:prstGeom prst="leftArrow">
            <a:avLst/>
          </a:prstGeom>
          <a:solidFill>
            <a:srgbClr val="0000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TextBox 62"/>
          <p:cNvSpPr txBox="1"/>
          <p:nvPr/>
        </p:nvSpPr>
        <p:spPr>
          <a:xfrm>
            <a:off x="-8547" y="2496013"/>
            <a:ext cx="4275747" cy="553998"/>
          </a:xfrm>
          <a:prstGeom prst="rect">
            <a:avLst/>
          </a:prstGeom>
          <a:noFill/>
        </p:spPr>
        <p:txBody>
          <a:bodyPr wrap="square" rtlCol="0">
            <a:spAutoFit/>
          </a:bodyPr>
          <a:lstStyle/>
          <a:p>
            <a:r>
              <a:rPr lang="en-US" sz="3000" dirty="0" smtClean="0">
                <a:latin typeface="Helvetica"/>
                <a:cs typeface="Helvetica"/>
              </a:rPr>
              <a:t>brightness not constant</a:t>
            </a:r>
            <a:endParaRPr lang="en-US" sz="3000" dirty="0">
              <a:latin typeface="Helvetica"/>
              <a:cs typeface="Helvetica"/>
            </a:endParaRPr>
          </a:p>
        </p:txBody>
      </p:sp>
      <p:pic>
        <p:nvPicPr>
          <p:cNvPr id="41" name="图片 40"/>
          <p:cNvPicPr>
            <a:picLocks noChangeAspect="1"/>
          </p:cNvPicPr>
          <p:nvPr/>
        </p:nvPicPr>
        <p:blipFill rotWithShape="1">
          <a:blip r:embed="rId9">
            <a:extLst>
              <a:ext uri="{28A0092B-C50C-407E-A947-70E740481C1C}">
                <a14:useLocalDpi xmlns:a14="http://schemas.microsoft.com/office/drawing/2010/main" val="0"/>
              </a:ext>
            </a:extLst>
          </a:blip>
          <a:srcRect l="12059" t="4833" r="12060" b="9995"/>
          <a:stretch/>
        </p:blipFill>
        <p:spPr>
          <a:xfrm>
            <a:off x="6494453" y="5294762"/>
            <a:ext cx="1271847" cy="1234440"/>
          </a:xfrm>
          <a:prstGeom prst="rect">
            <a:avLst/>
          </a:prstGeom>
        </p:spPr>
      </p:pic>
      <p:sp>
        <p:nvSpPr>
          <p:cNvPr id="2" name="矩形 1"/>
          <p:cNvSpPr/>
          <p:nvPr/>
        </p:nvSpPr>
        <p:spPr>
          <a:xfrm>
            <a:off x="4548509" y="4359862"/>
            <a:ext cx="3681091" cy="2394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247766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09" grpId="0" animBg="1"/>
      <p:bldP spid="110" grpId="0" animBg="1"/>
      <p:bldP spid="114" grpId="0" animBg="1"/>
      <p:bldP spid="115"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图片 6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0788" y="1520189"/>
            <a:ext cx="2054344" cy="1979459"/>
          </a:xfrm>
          <a:prstGeom prst="rect">
            <a:avLst/>
          </a:prstGeom>
        </p:spPr>
      </p:pic>
      <p:pic>
        <p:nvPicPr>
          <p:cNvPr id="2068" name="Picture 20" descr="http://latex2png.com/output/latex_dcfc9e29e9e735f73298c58ec90183f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1337" y="5061676"/>
            <a:ext cx="6532437"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ttp://latex2png.com/output/latex_5b12c48ac11a33e5b6d2e13ad39a885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1337" y="5061676"/>
            <a:ext cx="6532437"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latex2png.com/output/latex_e03f8115c05dbd1b82accc68e14f096f.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187" y="3556441"/>
            <a:ext cx="1424520" cy="40595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2406385" y="1874250"/>
            <a:ext cx="1488905" cy="1321736"/>
            <a:chOff x="2989921" y="1074079"/>
            <a:chExt cx="1615945" cy="1233413"/>
          </a:xfrm>
        </p:grpSpPr>
        <p:sp>
          <p:nvSpPr>
            <p:cNvPr id="5" name="Rectangle 4"/>
            <p:cNvSpPr/>
            <p:nvPr/>
          </p:nvSpPr>
          <p:spPr>
            <a:xfrm flipH="1">
              <a:off x="4446419" y="1188322"/>
              <a:ext cx="45719" cy="98446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6" name="Rectangle 5"/>
            <p:cNvSpPr/>
            <p:nvPr/>
          </p:nvSpPr>
          <p:spPr>
            <a:xfrm>
              <a:off x="3279083" y="1074079"/>
              <a:ext cx="1326783" cy="123341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hord 6"/>
            <p:cNvSpPr/>
            <p:nvPr/>
          </p:nvSpPr>
          <p:spPr>
            <a:xfrm>
              <a:off x="2989921" y="1335674"/>
              <a:ext cx="578323" cy="701641"/>
            </a:xfrm>
            <a:prstGeom prst="chord">
              <a:avLst>
                <a:gd name="adj1" fmla="val 5404402"/>
                <a:gd name="adj2" fmla="val 16211824"/>
              </a:avLst>
            </a:prstGeom>
            <a:solidFill>
              <a:schemeClr val="tx2">
                <a:lumMod val="20000"/>
                <a:lumOff val="80000"/>
              </a:schemeClr>
            </a:solidFill>
            <a:ln>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14" name="Straight Arrow Connector 13"/>
          <p:cNvCxnSpPr>
            <a:stCxn id="70" idx="3"/>
          </p:cNvCxnSpPr>
          <p:nvPr/>
        </p:nvCxnSpPr>
        <p:spPr>
          <a:xfrm>
            <a:off x="6515132" y="2509919"/>
            <a:ext cx="401598" cy="0"/>
          </a:xfrm>
          <a:prstGeom prst="straightConnector1">
            <a:avLst/>
          </a:prstGeom>
          <a:ln w="28575" cmpd="sng">
            <a:solidFill>
              <a:schemeClr val="tx1"/>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178023" y="239959"/>
            <a:ext cx="6459844" cy="707886"/>
          </a:xfrm>
          <a:prstGeom prst="rect">
            <a:avLst/>
          </a:prstGeom>
          <a:noFill/>
        </p:spPr>
        <p:txBody>
          <a:bodyPr wrap="square" rtlCol="0">
            <a:spAutoFit/>
          </a:bodyPr>
          <a:lstStyle/>
          <a:p>
            <a:r>
              <a:rPr lang="en-US" sz="4000" dirty="0" smtClean="0">
                <a:latin typeface="Helvetica"/>
                <a:cs typeface="Helvetica"/>
              </a:rPr>
              <a:t>Focal Flow Residual</a:t>
            </a:r>
            <a:endParaRPr lang="en-US" sz="4000" dirty="0">
              <a:latin typeface="Helvetica"/>
              <a:cs typeface="Helvetica"/>
            </a:endParaRPr>
          </a:p>
        </p:txBody>
      </p:sp>
      <p:pic>
        <p:nvPicPr>
          <p:cNvPr id="28" name="Picture 18" descr="wood1_anim_T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 y="1606969"/>
            <a:ext cx="1984710" cy="1856298"/>
          </a:xfrm>
          <a:prstGeom prst="rect">
            <a:avLst/>
          </a:prstGeom>
          <a:ln>
            <a:noFill/>
          </a:ln>
          <a:effectLst>
            <a:reflection blurRad="12700" stA="30000" endPos="30000" dist="5000" dir="5400000" sy="-100000" algn="bl" rotWithShape="0"/>
            <a:softEdge rad="0"/>
          </a:effectLst>
          <a:scene3d>
            <a:camera prst="isometricRightUp"/>
            <a:lightRig rig="threePt" dir="t">
              <a:rot lat="0" lon="0" rev="2700000"/>
            </a:lightRig>
          </a:scene3d>
          <a:sp3d extrusionH="127000">
            <a:bevelT w="63500" h="50800"/>
            <a:extrusionClr>
              <a:schemeClr val="tx1"/>
            </a:extrusionClr>
          </a:sp3d>
        </p:spPr>
      </p:pic>
      <p:cxnSp>
        <p:nvCxnSpPr>
          <p:cNvPr id="13" name="Straight Arrow Connector 12"/>
          <p:cNvCxnSpPr/>
          <p:nvPr/>
        </p:nvCxnSpPr>
        <p:spPr>
          <a:xfrm>
            <a:off x="1257300" y="2509919"/>
            <a:ext cx="3200528" cy="0"/>
          </a:xfrm>
          <a:prstGeom prst="straightConnector1">
            <a:avLst/>
          </a:prstGeom>
          <a:ln w="28575" cmpd="sng">
            <a:solidFill>
              <a:schemeClr val="tx1"/>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grpSp>
        <p:nvGrpSpPr>
          <p:cNvPr id="41" name="Group 85"/>
          <p:cNvGrpSpPr/>
          <p:nvPr/>
        </p:nvGrpSpPr>
        <p:grpSpPr>
          <a:xfrm>
            <a:off x="1727766" y="3094483"/>
            <a:ext cx="737518" cy="737518"/>
            <a:chOff x="5921647" y="724941"/>
            <a:chExt cx="1161288" cy="1245060"/>
          </a:xfrm>
        </p:grpSpPr>
        <p:sp>
          <p:nvSpPr>
            <p:cNvPr id="45" name="Oval 86"/>
            <p:cNvSpPr/>
            <p:nvPr/>
          </p:nvSpPr>
          <p:spPr>
            <a:xfrm>
              <a:off x="5921647" y="724941"/>
              <a:ext cx="1161288" cy="12450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Oval 87"/>
            <p:cNvSpPr>
              <a:spLocks/>
            </p:cNvSpPr>
            <p:nvPr/>
          </p:nvSpPr>
          <p:spPr>
            <a:xfrm>
              <a:off x="6158975" y="991792"/>
              <a:ext cx="678124" cy="72704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47" name="Straight Arrow Connector 88"/>
          <p:cNvCxnSpPr>
            <a:stCxn id="45" idx="7"/>
          </p:cNvCxnSpPr>
          <p:nvPr/>
        </p:nvCxnSpPr>
        <p:spPr>
          <a:xfrm flipV="1">
            <a:off x="2357277" y="2684657"/>
            <a:ext cx="298410" cy="517833"/>
          </a:xfrm>
          <a:prstGeom prst="straightConnector1">
            <a:avLst/>
          </a:prstGeom>
          <a:ln>
            <a:solidFill>
              <a:schemeClr val="tx1"/>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pic>
        <p:nvPicPr>
          <p:cNvPr id="56" name="Picture 40" descr="latex-image-1.pdf"/>
          <p:cNvPicPr>
            <a:picLocks noChangeAspect="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6200" y="4941655"/>
            <a:ext cx="2561289" cy="357389"/>
          </a:xfrm>
          <a:prstGeom prst="rect">
            <a:avLst/>
          </a:prstGeom>
        </p:spPr>
      </p:pic>
      <p:cxnSp>
        <p:nvCxnSpPr>
          <p:cNvPr id="57" name="Straight Arrow Connector 17"/>
          <p:cNvCxnSpPr/>
          <p:nvPr/>
        </p:nvCxnSpPr>
        <p:spPr>
          <a:xfrm>
            <a:off x="1223242" y="1947647"/>
            <a:ext cx="2525136" cy="982195"/>
          </a:xfrm>
          <a:prstGeom prst="straightConnector1">
            <a:avLst/>
          </a:prstGeom>
          <a:ln>
            <a:solidFill>
              <a:srgbClr val="339900"/>
            </a:solidFill>
            <a:headEnd type="diamond" w="lg" len="sm"/>
            <a:tailEnd type="diamond" w="lg" len="sm"/>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19"/>
          <p:cNvCxnSpPr/>
          <p:nvPr/>
        </p:nvCxnSpPr>
        <p:spPr>
          <a:xfrm flipV="1">
            <a:off x="1220923" y="1570056"/>
            <a:ext cx="1174193" cy="384173"/>
          </a:xfrm>
          <a:prstGeom prst="straightConnector1">
            <a:avLst/>
          </a:prstGeom>
          <a:ln>
            <a:solidFill>
              <a:srgbClr val="339900"/>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pic>
        <p:nvPicPr>
          <p:cNvPr id="2054" name="Picture 6" descr="http://latex2png.com/output/latex_7ccc08819c827e2552f6ed64cf55b4c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5054" y="3492114"/>
            <a:ext cx="220841" cy="20297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latex2png.com/output/latex_a581d6bde73d7141c3ea38e69a3a1f4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6817" y="3317419"/>
            <a:ext cx="361850" cy="35993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latex2png.com/output/latex_2a23743ae9793c9355d2119c26fbfb18.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39000" y="3556441"/>
            <a:ext cx="1518627" cy="40526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latex2png.com/output/latex_1bb14d98ec5fa2c7ff09fc835d865915.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24162" y="5068180"/>
            <a:ext cx="6528648" cy="144317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latex2png.com/output/latex_bc7d10d2f3ec210429b41a81fe4434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24571" y="5063760"/>
            <a:ext cx="6528239" cy="1443084"/>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nvPicPr>
        <p:blipFill rotWithShape="1">
          <a:blip r:embed="rId14">
            <a:extLst>
              <a:ext uri="{28A0092B-C50C-407E-A947-70E740481C1C}">
                <a14:useLocalDpi xmlns:a14="http://schemas.microsoft.com/office/drawing/2010/main" val="0"/>
              </a:ext>
            </a:extLst>
          </a:blip>
          <a:srcRect l="12059" t="4833" r="12060" b="9995"/>
          <a:stretch/>
        </p:blipFill>
        <p:spPr>
          <a:xfrm>
            <a:off x="6916730" y="1462214"/>
            <a:ext cx="2101328" cy="2039524"/>
          </a:xfrm>
          <a:prstGeom prst="rect">
            <a:avLst/>
          </a:prstGeom>
        </p:spPr>
      </p:pic>
      <p:pic>
        <p:nvPicPr>
          <p:cNvPr id="5124" name="Picture 4" descr="http://latex2png.com/output/latex_61a31707dee87ee287eed87af844731d.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21337" y="5435484"/>
            <a:ext cx="6469060" cy="66575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latex2png.com/output/latex_4cc7e7e54c1fe0ef3e950881fe0b39dc.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2649" y="5570360"/>
            <a:ext cx="271723" cy="396000"/>
          </a:xfrm>
          <a:prstGeom prst="rect">
            <a:avLst/>
          </a:prstGeom>
          <a:noFill/>
          <a:extLst>
            <a:ext uri="{909E8E84-426E-40dd-AFC4-6F175D3DCCD1}">
              <a14:hiddenFill xmlns:a14="http://schemas.microsoft.com/office/drawing/2010/main">
                <a:solidFill>
                  <a:srgbClr val="FFFFFF"/>
                </a:solidFill>
              </a14:hiddenFill>
            </a:ext>
          </a:extLst>
        </p:spPr>
      </p:pic>
      <p:sp>
        <p:nvSpPr>
          <p:cNvPr id="3" name="左右箭头 2"/>
          <p:cNvSpPr/>
          <p:nvPr/>
        </p:nvSpPr>
        <p:spPr>
          <a:xfrm>
            <a:off x="962267" y="5721547"/>
            <a:ext cx="630949" cy="136440"/>
          </a:xfrm>
          <a:prstGeom prst="leftRightArrow">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5128" name="Picture 8" descr="http://latex2png.com/output/latex_c3836a6439416e75df7f7d78f586ea0b.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69287" y="5360414"/>
            <a:ext cx="176026" cy="345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2053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064"/>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06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06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068"/>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07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5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124"/>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207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8" name="Picture 22" descr="http://latex2png.com/output/latex_aa696d08301b9d0f92049e23d20bdab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289" y="2527407"/>
            <a:ext cx="4205578" cy="352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4564" y="76200"/>
            <a:ext cx="7335436" cy="553998"/>
          </a:xfrm>
          <a:prstGeom prst="rect">
            <a:avLst/>
          </a:prstGeom>
          <a:noFill/>
        </p:spPr>
        <p:txBody>
          <a:bodyPr wrap="square" rtlCol="0">
            <a:spAutoFit/>
          </a:bodyPr>
          <a:lstStyle/>
          <a:p>
            <a:r>
              <a:rPr lang="en-US" sz="3000" dirty="0" smtClean="0">
                <a:latin typeface="Helvetica"/>
                <a:cs typeface="Helvetica"/>
              </a:rPr>
              <a:t>Goal: 	</a:t>
            </a:r>
            <a:r>
              <a:rPr lang="en-US" sz="2000" dirty="0" smtClean="0">
                <a:latin typeface="Helvetica"/>
                <a:cs typeface="Helvetica"/>
              </a:rPr>
              <a:t>Express residual without knowing texture.</a:t>
            </a:r>
            <a:endParaRPr lang="en-US" sz="2000" dirty="0">
              <a:latin typeface="Helvetica"/>
              <a:cs typeface="Helvetica"/>
            </a:endParaRPr>
          </a:p>
        </p:txBody>
      </p:sp>
      <p:pic>
        <p:nvPicPr>
          <p:cNvPr id="3" name="Picture 2"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1853" y="1804017"/>
            <a:ext cx="4093147" cy="412661"/>
          </a:xfrm>
          <a:prstGeom prst="rect">
            <a:avLst/>
          </a:prstGeom>
        </p:spPr>
      </p:pic>
      <p:pic>
        <p:nvPicPr>
          <p:cNvPr id="10" name="Picture 9"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7105" y="2650989"/>
            <a:ext cx="4140200" cy="609600"/>
          </a:xfrm>
          <a:prstGeom prst="rect">
            <a:avLst/>
          </a:prstGeom>
        </p:spPr>
      </p:pic>
      <p:sp>
        <p:nvSpPr>
          <p:cNvPr id="41" name="TextBox 40"/>
          <p:cNvSpPr txBox="1"/>
          <p:nvPr/>
        </p:nvSpPr>
        <p:spPr>
          <a:xfrm>
            <a:off x="190167" y="1143000"/>
            <a:ext cx="1859822" cy="553998"/>
          </a:xfrm>
          <a:prstGeom prst="rect">
            <a:avLst/>
          </a:prstGeom>
          <a:noFill/>
        </p:spPr>
        <p:txBody>
          <a:bodyPr wrap="square" rtlCol="0">
            <a:spAutoFit/>
          </a:bodyPr>
          <a:lstStyle/>
          <a:p>
            <a:r>
              <a:rPr lang="en-US" sz="3000" dirty="0" smtClean="0">
                <a:latin typeface="Helvetica"/>
                <a:cs typeface="Helvetica"/>
              </a:rPr>
              <a:t>Theorem:</a:t>
            </a:r>
            <a:endParaRPr lang="en-US" sz="3000" dirty="0">
              <a:latin typeface="Helvetica"/>
              <a:cs typeface="Helvetica"/>
            </a:endParaRPr>
          </a:p>
        </p:txBody>
      </p:sp>
      <p:cxnSp>
        <p:nvCxnSpPr>
          <p:cNvPr id="44" name="Straight Arrow Connector 43"/>
          <p:cNvCxnSpPr/>
          <p:nvPr/>
        </p:nvCxnSpPr>
        <p:spPr>
          <a:xfrm>
            <a:off x="3814804" y="2949769"/>
            <a:ext cx="6940" cy="1368521"/>
          </a:xfrm>
          <a:prstGeom prst="straightConnector1">
            <a:avLst/>
          </a:prstGeom>
          <a:ln>
            <a:solidFill>
              <a:srgbClr val="000000"/>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3828684" y="3232435"/>
            <a:ext cx="3410316" cy="1323439"/>
          </a:xfrm>
          <a:prstGeom prst="rect">
            <a:avLst/>
          </a:prstGeom>
          <a:noFill/>
        </p:spPr>
        <p:txBody>
          <a:bodyPr wrap="square" rtlCol="0">
            <a:spAutoFit/>
          </a:bodyPr>
          <a:lstStyle/>
          <a:p>
            <a:r>
              <a:rPr lang="en-US" sz="2000" dirty="0" smtClean="0">
                <a:latin typeface="Helvetica"/>
                <a:cs typeface="Helvetica"/>
              </a:rPr>
              <a:t>Fourier transform,</a:t>
            </a:r>
          </a:p>
          <a:p>
            <a:r>
              <a:rPr lang="en-US" altLang="zh-CN" sz="2000" dirty="0" smtClean="0">
                <a:latin typeface="Helvetica"/>
                <a:cs typeface="Helvetica"/>
              </a:rPr>
              <a:t>differential </a:t>
            </a:r>
            <a:r>
              <a:rPr lang="en-US" altLang="zh-CN" sz="2000" dirty="0">
                <a:latin typeface="Helvetica"/>
                <a:cs typeface="Helvetica"/>
              </a:rPr>
              <a:t>equation,</a:t>
            </a:r>
          </a:p>
          <a:p>
            <a:r>
              <a:rPr lang="en-US" altLang="zh-CN" sz="2000" dirty="0">
                <a:latin typeface="Helvetica"/>
                <a:cs typeface="Helvetica"/>
              </a:rPr>
              <a:t>require </a:t>
            </a:r>
            <a:r>
              <a:rPr lang="en-US" altLang="zh-CN" sz="2000" dirty="0" smtClean="0">
                <a:solidFill>
                  <a:srgbClr val="0000FF"/>
                </a:solidFill>
                <a:latin typeface="Helvetica"/>
                <a:cs typeface="Helvetica"/>
              </a:rPr>
              <a:t>  </a:t>
            </a:r>
            <a:r>
              <a:rPr lang="en-US" altLang="zh-CN" sz="2000" dirty="0" smtClean="0">
                <a:latin typeface="Helvetica"/>
                <a:cs typeface="Helvetica"/>
              </a:rPr>
              <a:t> </a:t>
            </a:r>
            <a:r>
              <a:rPr lang="en-US" altLang="zh-CN" sz="2000" dirty="0">
                <a:latin typeface="Helvetica"/>
                <a:cs typeface="Helvetica"/>
              </a:rPr>
              <a:t>≥ 0 and </a:t>
            </a:r>
            <a:r>
              <a:rPr lang="en-US" altLang="zh-CN" sz="2000" dirty="0" smtClean="0">
                <a:solidFill>
                  <a:srgbClr val="0000FF"/>
                </a:solidFill>
                <a:latin typeface="Helvetica"/>
                <a:cs typeface="Helvetica"/>
              </a:rPr>
              <a:t>   </a:t>
            </a:r>
            <a:r>
              <a:rPr lang="en-US" altLang="zh-CN" sz="2000" dirty="0" smtClean="0">
                <a:latin typeface="Helvetica"/>
                <a:cs typeface="Helvetica"/>
              </a:rPr>
              <a:t> </a:t>
            </a:r>
            <a:r>
              <a:rPr lang="en-US" altLang="zh-CN" sz="2000" dirty="0">
                <a:latin typeface="Helvetica"/>
                <a:cs typeface="Helvetica"/>
              </a:rPr>
              <a:t>compact</a:t>
            </a:r>
          </a:p>
          <a:p>
            <a:endParaRPr lang="en-US" sz="2000" dirty="0">
              <a:latin typeface="Helvetica"/>
              <a:cs typeface="Helvetica"/>
            </a:endParaRPr>
          </a:p>
        </p:txBody>
      </p:sp>
      <p:pic>
        <p:nvPicPr>
          <p:cNvPr id="70" name="Picture 69"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6841" y="4358667"/>
            <a:ext cx="1506754" cy="356142"/>
          </a:xfrm>
          <a:prstGeom prst="rect">
            <a:avLst/>
          </a:prstGeom>
        </p:spPr>
      </p:pic>
      <p:sp>
        <p:nvSpPr>
          <p:cNvPr id="6" name="Oval 5"/>
          <p:cNvSpPr/>
          <p:nvPr/>
        </p:nvSpPr>
        <p:spPr>
          <a:xfrm>
            <a:off x="5234354" y="2438400"/>
            <a:ext cx="437072" cy="527128"/>
          </a:xfrm>
          <a:prstGeom prst="ellipse">
            <a:avLst/>
          </a:prstGeom>
          <a:noFill/>
          <a:ln w="28575" cmpd="sng">
            <a:solidFill>
              <a:srgbClr val="3399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482694" y="2941302"/>
            <a:ext cx="2199903" cy="323165"/>
          </a:xfrm>
          <a:prstGeom prst="rect">
            <a:avLst/>
          </a:prstGeom>
          <a:noFill/>
        </p:spPr>
        <p:txBody>
          <a:bodyPr wrap="square" rtlCol="0">
            <a:spAutoFit/>
          </a:bodyPr>
          <a:lstStyle/>
          <a:p>
            <a:r>
              <a:rPr lang="en-US" sz="1500" dirty="0" smtClean="0">
                <a:solidFill>
                  <a:srgbClr val="339900"/>
                </a:solidFill>
                <a:latin typeface="Helvetica"/>
                <a:cs typeface="Helvetica"/>
              </a:rPr>
              <a:t>distributional derivative</a:t>
            </a:r>
            <a:endParaRPr lang="en-US" sz="1500" dirty="0">
              <a:solidFill>
                <a:srgbClr val="339900"/>
              </a:solidFill>
              <a:latin typeface="Helvetica"/>
              <a:cs typeface="Helvetica"/>
            </a:endParaRPr>
          </a:p>
        </p:txBody>
      </p:sp>
      <p:sp>
        <p:nvSpPr>
          <p:cNvPr id="21" name="TextBox 42"/>
          <p:cNvSpPr txBox="1"/>
          <p:nvPr/>
        </p:nvSpPr>
        <p:spPr>
          <a:xfrm>
            <a:off x="196029" y="4899017"/>
            <a:ext cx="2149085" cy="553998"/>
          </a:xfrm>
          <a:prstGeom prst="rect">
            <a:avLst/>
          </a:prstGeom>
          <a:noFill/>
        </p:spPr>
        <p:txBody>
          <a:bodyPr wrap="square" rtlCol="0">
            <a:spAutoFit/>
          </a:bodyPr>
          <a:lstStyle/>
          <a:p>
            <a:r>
              <a:rPr lang="en-US" sz="3000" dirty="0" smtClean="0">
                <a:latin typeface="Helvetica"/>
                <a:cs typeface="Helvetica"/>
              </a:rPr>
              <a:t>Constraint:</a:t>
            </a:r>
            <a:endParaRPr lang="en-US" sz="3000" dirty="0">
              <a:latin typeface="Helvetica"/>
              <a:cs typeface="Helvetica"/>
            </a:endParaRPr>
          </a:p>
        </p:txBody>
      </p:sp>
      <p:grpSp>
        <p:nvGrpSpPr>
          <p:cNvPr id="30" name="组合 29"/>
          <p:cNvGrpSpPr/>
          <p:nvPr/>
        </p:nvGrpSpPr>
        <p:grpSpPr>
          <a:xfrm>
            <a:off x="1730852" y="1646592"/>
            <a:ext cx="6451693" cy="707886"/>
            <a:chOff x="453570" y="1688914"/>
            <a:chExt cx="6451693" cy="707886"/>
          </a:xfrm>
        </p:grpSpPr>
        <p:grpSp>
          <p:nvGrpSpPr>
            <p:cNvPr id="9" name="组合 8"/>
            <p:cNvGrpSpPr/>
            <p:nvPr/>
          </p:nvGrpSpPr>
          <p:grpSpPr>
            <a:xfrm>
              <a:off x="453570" y="1688914"/>
              <a:ext cx="6451693" cy="707886"/>
              <a:chOff x="453570" y="1802155"/>
              <a:chExt cx="6451693" cy="707886"/>
            </a:xfrm>
          </p:grpSpPr>
          <p:sp>
            <p:nvSpPr>
              <p:cNvPr id="42" name="TextBox 41"/>
              <p:cNvSpPr txBox="1"/>
              <p:nvPr/>
            </p:nvSpPr>
            <p:spPr>
              <a:xfrm>
                <a:off x="453570" y="1802155"/>
                <a:ext cx="6451693"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latin typeface="Helvetica"/>
                    <a:cs typeface="Helvetica"/>
                  </a:rPr>
                  <a:t>Aperture filter     must be </a:t>
                </a:r>
                <a:r>
                  <a:rPr lang="en-US" sz="2000" dirty="0" smtClean="0">
                    <a:solidFill>
                      <a:srgbClr val="0000FF"/>
                    </a:solidFill>
                    <a:latin typeface="Helvetica"/>
                    <a:cs typeface="Helvetica"/>
                  </a:rPr>
                  <a:t>Gaussian</a:t>
                </a:r>
                <a:r>
                  <a:rPr lang="en-US" sz="2000" dirty="0">
                    <a:latin typeface="Helvetica"/>
                    <a:cs typeface="Helvetica"/>
                  </a:rPr>
                  <a:t>.</a:t>
                </a:r>
                <a:endParaRPr lang="en-US" sz="2000" dirty="0" smtClean="0">
                  <a:latin typeface="Helvetica"/>
                  <a:cs typeface="Helvetica"/>
                </a:endParaRPr>
              </a:p>
              <a:p>
                <a:pPr marL="342900" indent="-342900">
                  <a:buFont typeface="Arial" panose="020B0604020202020204" pitchFamily="34" charset="0"/>
                  <a:buChar char="•"/>
                </a:pPr>
                <a:r>
                  <a:rPr lang="en-US" sz="2000" dirty="0" smtClean="0">
                    <a:latin typeface="Helvetica"/>
                    <a:cs typeface="Helvetica"/>
                  </a:rPr>
                  <a:t>Image operator      must be </a:t>
                </a:r>
                <a:r>
                  <a:rPr lang="en-US" sz="2000" dirty="0" smtClean="0">
                    <a:solidFill>
                      <a:srgbClr val="0000FF"/>
                    </a:solidFill>
                    <a:latin typeface="Helvetica"/>
                    <a:cs typeface="Helvetica"/>
                  </a:rPr>
                  <a:t>Laplacian</a:t>
                </a:r>
                <a:r>
                  <a:rPr lang="en-US" sz="2000" dirty="0" smtClean="0">
                    <a:latin typeface="Helvetica"/>
                    <a:cs typeface="Helvetica"/>
                  </a:rPr>
                  <a:t>. </a:t>
                </a:r>
                <a:endParaRPr lang="en-US" sz="3000" dirty="0">
                  <a:latin typeface="Helvetica"/>
                  <a:cs typeface="Helvetica"/>
                </a:endParaRPr>
              </a:p>
            </p:txBody>
          </p:sp>
          <p:pic>
            <p:nvPicPr>
              <p:cNvPr id="24" name="Picture 1" descr="latex-image-1.pdf"/>
              <p:cNvPicPr>
                <a:picLocks noChangeAspect="1"/>
              </p:cNvPicPr>
              <p:nvPr/>
            </p:nvPicPr>
            <p:blipFill rotWithShape="1">
              <a:blip r:embed="rId7">
                <a:extLst>
                  <a:ext uri="{28A0092B-C50C-407E-A947-70E740481C1C}">
                    <a14:useLocalDpi xmlns:a14="http://schemas.microsoft.com/office/drawing/2010/main" val="0"/>
                  </a:ext>
                </a:extLst>
              </a:blip>
              <a:srcRect l="84577" r="7855"/>
              <a:stretch/>
            </p:blipFill>
            <p:spPr>
              <a:xfrm>
                <a:off x="2680750" y="2035976"/>
                <a:ext cx="343370" cy="437197"/>
              </a:xfrm>
              <a:prstGeom prst="rect">
                <a:avLst/>
              </a:prstGeom>
              <a:noFill/>
              <a:ln>
                <a:noFill/>
              </a:ln>
            </p:spPr>
          </p:pic>
        </p:grpSp>
        <p:pic>
          <p:nvPicPr>
            <p:cNvPr id="23" name="Picture 6" descr="http://latex2png.com/output/latex_7ccc08819c827e2552f6ed64cf55b4c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0402" y="1832466"/>
              <a:ext cx="163276" cy="150069"/>
            </a:xfrm>
            <a:prstGeom prst="rect">
              <a:avLst/>
            </a:prstGeom>
            <a:noFill/>
            <a:extLst>
              <a:ext uri="{909E8E84-426E-40dd-AFC4-6F175D3DCCD1}">
                <a14:hiddenFill xmlns:a14="http://schemas.microsoft.com/office/drawing/2010/main">
                  <a:solidFill>
                    <a:srgbClr val="FFFFFF"/>
                  </a:solidFill>
                </a14:hiddenFill>
              </a:ext>
            </a:extLst>
          </p:spPr>
        </p:pic>
      </p:grpSp>
      <p:pic>
        <p:nvPicPr>
          <p:cNvPr id="4102" name="Picture 6" descr="http://latex2png.com/output/latex_b2af8d9acd99a5a97aa22c1f0b0f284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99629" y="4985274"/>
            <a:ext cx="4612863" cy="396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latex2png.com/output/latex_57f62ddad927ba207db66c1a5fa1840b.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99682" y="4984716"/>
            <a:ext cx="2892107" cy="39600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latex2png.com/output/latex_67c491854a862ca40699305c58cdd76f.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99629" y="5592087"/>
            <a:ext cx="5882917" cy="396000"/>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http://latex2png.com/output/latex_3d5b9c3b3502403ad6e3f903ffab806b.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99629" y="6243827"/>
            <a:ext cx="6648755" cy="396000"/>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p:nvSpPr>
        <p:spPr>
          <a:xfrm>
            <a:off x="4050096" y="676635"/>
            <a:ext cx="237256" cy="4281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38" name="Picture 6" descr="http://latex2png.com/output/latex_7ccc08819c827e2552f6ed64cf55b4c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7529" y="3979437"/>
            <a:ext cx="163276" cy="15006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 descr="latex-image-1.pdf"/>
          <p:cNvPicPr>
            <a:picLocks noChangeAspect="1"/>
          </p:cNvPicPr>
          <p:nvPr/>
        </p:nvPicPr>
        <p:blipFill rotWithShape="1">
          <a:blip r:embed="rId7">
            <a:extLst>
              <a:ext uri="{28A0092B-C50C-407E-A947-70E740481C1C}">
                <a14:useLocalDpi xmlns:a14="http://schemas.microsoft.com/office/drawing/2010/main" val="0"/>
              </a:ext>
            </a:extLst>
          </a:blip>
          <a:srcRect l="84577" r="7855"/>
          <a:stretch/>
        </p:blipFill>
        <p:spPr>
          <a:xfrm>
            <a:off x="5881991" y="3779666"/>
            <a:ext cx="343370" cy="437197"/>
          </a:xfrm>
          <a:prstGeom prst="rect">
            <a:avLst/>
          </a:prstGeom>
          <a:noFill/>
          <a:ln>
            <a:noFill/>
          </a:ln>
        </p:spPr>
      </p:pic>
      <p:cxnSp>
        <p:nvCxnSpPr>
          <p:cNvPr id="46" name="Straight Arrow Connector 43"/>
          <p:cNvCxnSpPr/>
          <p:nvPr/>
        </p:nvCxnSpPr>
        <p:spPr>
          <a:xfrm>
            <a:off x="2494213" y="5374016"/>
            <a:ext cx="6940" cy="218071"/>
          </a:xfrm>
          <a:prstGeom prst="straightConnector1">
            <a:avLst/>
          </a:prstGeom>
          <a:ln>
            <a:solidFill>
              <a:srgbClr val="000000"/>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3"/>
          <p:cNvCxnSpPr/>
          <p:nvPr/>
        </p:nvCxnSpPr>
        <p:spPr>
          <a:xfrm>
            <a:off x="3124200" y="5377523"/>
            <a:ext cx="6940" cy="218071"/>
          </a:xfrm>
          <a:prstGeom prst="straightConnector1">
            <a:avLst/>
          </a:prstGeom>
          <a:ln>
            <a:solidFill>
              <a:srgbClr val="000000"/>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3"/>
          <p:cNvCxnSpPr/>
          <p:nvPr/>
        </p:nvCxnSpPr>
        <p:spPr>
          <a:xfrm>
            <a:off x="2491071" y="5382248"/>
            <a:ext cx="1461498" cy="236069"/>
          </a:xfrm>
          <a:prstGeom prst="straightConnector1">
            <a:avLst/>
          </a:prstGeom>
          <a:ln>
            <a:solidFill>
              <a:srgbClr val="000000"/>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3"/>
          <p:cNvCxnSpPr/>
          <p:nvPr/>
        </p:nvCxnSpPr>
        <p:spPr>
          <a:xfrm>
            <a:off x="3112460" y="5385467"/>
            <a:ext cx="1688140" cy="236069"/>
          </a:xfrm>
          <a:prstGeom prst="straightConnector1">
            <a:avLst/>
          </a:prstGeom>
          <a:ln>
            <a:solidFill>
              <a:srgbClr val="000000"/>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43"/>
          <p:cNvCxnSpPr/>
          <p:nvPr/>
        </p:nvCxnSpPr>
        <p:spPr>
          <a:xfrm flipH="1">
            <a:off x="7086601" y="5988087"/>
            <a:ext cx="761999" cy="107913"/>
          </a:xfrm>
          <a:prstGeom prst="straightConnector1">
            <a:avLst/>
          </a:prstGeom>
          <a:ln>
            <a:solidFill>
              <a:srgbClr val="000000"/>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sp>
        <p:nvSpPr>
          <p:cNvPr id="31" name="圆角矩形 30"/>
          <p:cNvSpPr/>
          <p:nvPr/>
        </p:nvSpPr>
        <p:spPr>
          <a:xfrm>
            <a:off x="2159566" y="6165252"/>
            <a:ext cx="6919958" cy="543827"/>
          </a:xfrm>
          <a:prstGeom prst="roundRect">
            <a:avLst/>
          </a:prstGeom>
          <a:noFill/>
          <a:ln>
            <a:solidFill>
              <a:srgbClr val="3399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32" name="矩形 31"/>
          <p:cNvSpPr/>
          <p:nvPr/>
        </p:nvSpPr>
        <p:spPr>
          <a:xfrm>
            <a:off x="3022034" y="2527407"/>
            <a:ext cx="635565" cy="352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63" name="矩形 62"/>
          <p:cNvSpPr/>
          <p:nvPr/>
        </p:nvSpPr>
        <p:spPr>
          <a:xfrm>
            <a:off x="5837913" y="2504045"/>
            <a:ext cx="635565" cy="352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3" name="双括号 32"/>
          <p:cNvSpPr/>
          <p:nvPr/>
        </p:nvSpPr>
        <p:spPr>
          <a:xfrm>
            <a:off x="1828800" y="2527406"/>
            <a:ext cx="5638800" cy="2229917"/>
          </a:xfrm>
          <a:prstGeom prst="bracketPair">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pic>
        <p:nvPicPr>
          <p:cNvPr id="8196" name="Picture 4" descr="http://latex2png.com/output/latex_482c87b9fa4e657678205b47b1496794.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68663" y="657771"/>
            <a:ext cx="5874469" cy="43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6596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10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102"/>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410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10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11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55" grpId="0"/>
      <p:bldP spid="6" grpId="0" animBg="1"/>
      <p:bldP spid="22" grpId="0"/>
      <p:bldP spid="21" grpId="0"/>
      <p:bldP spid="31" grpId="0" animBg="1"/>
      <p:bldP spid="32" grpId="0" animBg="1"/>
      <p:bldP spid="63"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18" descr="http://latex2png.com/output/latex_3d5b9c3b3502403ad6e3f903ffab806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19" y="5181600"/>
            <a:ext cx="8955672" cy="533400"/>
          </a:xfrm>
          <a:prstGeom prst="rect">
            <a:avLst/>
          </a:prstGeom>
          <a:noFill/>
          <a:extLst>
            <a:ext uri="{909E8E84-426E-40dd-AFC4-6F175D3DCCD1}">
              <a14:hiddenFill xmlns:a14="http://schemas.microsoft.com/office/drawing/2010/main">
                <a:solidFill>
                  <a:srgbClr val="FFFFFF"/>
                </a:solidFill>
              </a14:hiddenFill>
            </a:ext>
          </a:extLst>
        </p:spPr>
      </p:pic>
      <p:sp>
        <p:nvSpPr>
          <p:cNvPr id="44" name="Chord 30"/>
          <p:cNvSpPr/>
          <p:nvPr/>
        </p:nvSpPr>
        <p:spPr>
          <a:xfrm>
            <a:off x="6902670" y="1014194"/>
            <a:ext cx="454379" cy="963842"/>
          </a:xfrm>
          <a:prstGeom prst="chord">
            <a:avLst>
              <a:gd name="adj1" fmla="val 5404402"/>
              <a:gd name="adj2" fmla="val 16211824"/>
            </a:avLst>
          </a:prstGeom>
          <a:solidFill>
            <a:schemeClr val="tx2">
              <a:lumMod val="20000"/>
              <a:lumOff val="80000"/>
            </a:schemeClr>
          </a:solidFill>
          <a:ln>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descr="wood1_anim_gauss_im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912" y="3049408"/>
            <a:ext cx="1280160" cy="1280160"/>
          </a:xfrm>
          <a:prstGeom prst="rect">
            <a:avLst/>
          </a:prstGeom>
        </p:spPr>
      </p:pic>
      <p:pic>
        <p:nvPicPr>
          <p:cNvPr id="59" name="Picture 58" descr="wood1_anim_gauss_im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1896" y="3051482"/>
            <a:ext cx="1280160" cy="1280160"/>
          </a:xfrm>
          <a:prstGeom prst="rect">
            <a:avLst/>
          </a:prstGeom>
        </p:spPr>
      </p:pic>
      <p:pic>
        <p:nvPicPr>
          <p:cNvPr id="60" name="Picture 59" descr="wood1_anim_gauss_im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6801" y="3051998"/>
            <a:ext cx="1280160" cy="1280160"/>
          </a:xfrm>
          <a:prstGeom prst="rect">
            <a:avLst/>
          </a:prstGeom>
        </p:spPr>
      </p:pic>
      <p:cxnSp>
        <p:nvCxnSpPr>
          <p:cNvPr id="47" name="Straight Connector 46"/>
          <p:cNvCxnSpPr/>
          <p:nvPr/>
        </p:nvCxnSpPr>
        <p:spPr>
          <a:xfrm>
            <a:off x="3428083" y="405147"/>
            <a:ext cx="0" cy="1995995"/>
          </a:xfrm>
          <a:prstGeom prst="line">
            <a:avLst/>
          </a:prstGeom>
          <a:ln w="38100" cmpd="sng">
            <a:solidFill>
              <a:srgbClr val="000000"/>
            </a:solidFill>
            <a:prstDash val="dashDot"/>
            <a:headEnd type="none"/>
            <a:tailEnd type="none" w="lg" len="med"/>
          </a:ln>
          <a:effectLst/>
        </p:spPr>
        <p:style>
          <a:lnRef idx="2">
            <a:schemeClr val="accent1"/>
          </a:lnRef>
          <a:fillRef idx="0">
            <a:schemeClr val="accent1"/>
          </a:fillRef>
          <a:effectRef idx="1">
            <a:schemeClr val="accent1"/>
          </a:effectRef>
          <a:fontRef idx="minor">
            <a:schemeClr val="tx1"/>
          </a:fontRef>
        </p:style>
      </p:cxnSp>
      <p:grpSp>
        <p:nvGrpSpPr>
          <p:cNvPr id="86" name="Group 85"/>
          <p:cNvGrpSpPr/>
          <p:nvPr/>
        </p:nvGrpSpPr>
        <p:grpSpPr>
          <a:xfrm>
            <a:off x="6114943" y="1925737"/>
            <a:ext cx="737518" cy="737518"/>
            <a:chOff x="5921647" y="724941"/>
            <a:chExt cx="1161288" cy="1245060"/>
          </a:xfrm>
        </p:grpSpPr>
        <p:sp>
          <p:nvSpPr>
            <p:cNvPr id="87" name="Oval 86"/>
            <p:cNvSpPr/>
            <p:nvPr/>
          </p:nvSpPr>
          <p:spPr>
            <a:xfrm>
              <a:off x="5921647" y="724941"/>
              <a:ext cx="1161288" cy="12450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Oval 87"/>
            <p:cNvSpPr>
              <a:spLocks/>
            </p:cNvSpPr>
            <p:nvPr/>
          </p:nvSpPr>
          <p:spPr>
            <a:xfrm>
              <a:off x="6158975" y="991792"/>
              <a:ext cx="678124" cy="72704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p:cNvGrpSpPr/>
          <p:nvPr/>
        </p:nvGrpSpPr>
        <p:grpSpPr>
          <a:xfrm>
            <a:off x="7129860" y="642466"/>
            <a:ext cx="1771687" cy="1694335"/>
            <a:chOff x="3279083" y="1074079"/>
            <a:chExt cx="1326783" cy="1233413"/>
          </a:xfrm>
        </p:grpSpPr>
        <p:sp>
          <p:nvSpPr>
            <p:cNvPr id="6" name="Rectangle 5"/>
            <p:cNvSpPr/>
            <p:nvPr/>
          </p:nvSpPr>
          <p:spPr>
            <a:xfrm flipH="1">
              <a:off x="4446419" y="1188322"/>
              <a:ext cx="45719" cy="98446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7" name="Rectangle 6"/>
            <p:cNvSpPr/>
            <p:nvPr/>
          </p:nvSpPr>
          <p:spPr>
            <a:xfrm>
              <a:off x="3279083" y="1074079"/>
              <a:ext cx="1326783" cy="123341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89" name="Straight Arrow Connector 88"/>
          <p:cNvCxnSpPr>
            <a:stCxn id="87" idx="7"/>
          </p:cNvCxnSpPr>
          <p:nvPr/>
        </p:nvCxnSpPr>
        <p:spPr>
          <a:xfrm flipV="1">
            <a:off x="6744454" y="1483741"/>
            <a:ext cx="385923" cy="550003"/>
          </a:xfrm>
          <a:prstGeom prst="straightConnector1">
            <a:avLst/>
          </a:prstGeom>
          <a:ln>
            <a:solidFill>
              <a:schemeClr val="tx1"/>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grpSp>
        <p:nvGrpSpPr>
          <p:cNvPr id="96" name="Group 95"/>
          <p:cNvGrpSpPr/>
          <p:nvPr/>
        </p:nvGrpSpPr>
        <p:grpSpPr>
          <a:xfrm flipV="1">
            <a:off x="2507554" y="897161"/>
            <a:ext cx="189819" cy="1045560"/>
            <a:chOff x="2662366" y="791101"/>
            <a:chExt cx="189819" cy="1045560"/>
          </a:xfrm>
        </p:grpSpPr>
        <p:sp>
          <p:nvSpPr>
            <p:cNvPr id="98" name="Rectangle 97"/>
            <p:cNvSpPr/>
            <p:nvPr/>
          </p:nvSpPr>
          <p:spPr>
            <a:xfrm>
              <a:off x="2738724" y="824301"/>
              <a:ext cx="45719" cy="984460"/>
            </a:xfrm>
            <a:prstGeom prst="rect">
              <a:avLst/>
            </a:prstGeom>
            <a:blipFill rotWithShape="1">
              <a:blip r:embed="rId5"/>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104" name="Rectangle 103"/>
            <p:cNvSpPr/>
            <p:nvPr/>
          </p:nvSpPr>
          <p:spPr>
            <a:xfrm>
              <a:off x="2662366" y="791101"/>
              <a:ext cx="45719" cy="984460"/>
            </a:xfrm>
            <a:prstGeom prst="rect">
              <a:avLst/>
            </a:prstGeom>
            <a:blipFill rotWithShape="1">
              <a:blip r:embed="rId5"/>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105" name="Rectangle 104"/>
            <p:cNvSpPr/>
            <p:nvPr/>
          </p:nvSpPr>
          <p:spPr>
            <a:xfrm>
              <a:off x="2806466" y="852201"/>
              <a:ext cx="45719" cy="984460"/>
            </a:xfrm>
            <a:prstGeom prst="rect">
              <a:avLst/>
            </a:prstGeom>
            <a:blipFill rotWithShape="1">
              <a:blip r:embed="rId5"/>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grpSp>
      <p:sp>
        <p:nvSpPr>
          <p:cNvPr id="108" name="Rectangle 107"/>
          <p:cNvSpPr/>
          <p:nvPr/>
        </p:nvSpPr>
        <p:spPr>
          <a:xfrm>
            <a:off x="4885197" y="3523529"/>
            <a:ext cx="59136" cy="62816"/>
          </a:xfrm>
          <a:prstGeom prst="rect">
            <a:avLst/>
          </a:prstGeom>
          <a:solidFill>
            <a:srgbClr val="0000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p:cNvSpPr/>
          <p:nvPr/>
        </p:nvSpPr>
        <p:spPr>
          <a:xfrm>
            <a:off x="2168315" y="3523529"/>
            <a:ext cx="59136" cy="62816"/>
          </a:xfrm>
          <a:prstGeom prst="rect">
            <a:avLst/>
          </a:prstGeom>
          <a:solidFill>
            <a:srgbClr val="0000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1" name="Picture 110" descr="latex-image-1.pdf"/>
          <p:cNvPicPr>
            <a:picLocks noChangeAspect="1"/>
          </p:cNvPicPr>
          <p:nvPr/>
        </p:nvPicPr>
        <p:blipFill rotWithShape="1">
          <a:blip r:embed="rId6">
            <a:extLst>
              <a:ext uri="{28A0092B-C50C-407E-A947-70E740481C1C}">
                <a14:useLocalDpi xmlns:a14="http://schemas.microsoft.com/office/drawing/2010/main" val="0"/>
              </a:ext>
            </a:extLst>
          </a:blip>
          <a:srcRect r="89709"/>
          <a:stretch/>
        </p:blipFill>
        <p:spPr>
          <a:xfrm>
            <a:off x="3475947" y="4096287"/>
            <a:ext cx="163122" cy="211047"/>
          </a:xfrm>
          <a:prstGeom prst="rect">
            <a:avLst/>
          </a:prstGeom>
          <a:solidFill>
            <a:srgbClr val="0000FF">
              <a:alpha val="50000"/>
            </a:srgbClr>
          </a:solidFill>
        </p:spPr>
      </p:pic>
      <p:pic>
        <p:nvPicPr>
          <p:cNvPr id="45" name="Picture 44" descr="gaussian.png"/>
          <p:cNvPicPr>
            <a:picLocks noChangeAspect="1"/>
          </p:cNvPicPr>
          <p:nvPr/>
        </p:nvPicPr>
        <p:blipFill rotWithShape="1">
          <a:blip r:embed="rId7">
            <a:extLst>
              <a:ext uri="{28A0092B-C50C-407E-A947-70E740481C1C}">
                <a14:useLocalDpi xmlns:a14="http://schemas.microsoft.com/office/drawing/2010/main" val="0"/>
              </a:ext>
            </a:extLst>
          </a:blip>
          <a:srcRect l="6190" t="1557" r="4178" b="4913"/>
          <a:stretch/>
        </p:blipFill>
        <p:spPr>
          <a:xfrm>
            <a:off x="6123643" y="1901181"/>
            <a:ext cx="728818" cy="728392"/>
          </a:xfrm>
          <a:prstGeom prst="ellipse">
            <a:avLst/>
          </a:prstGeom>
          <a:ln w="38100" cmpd="sng">
            <a:solidFill>
              <a:srgbClr val="0000FF"/>
            </a:solidFill>
          </a:ln>
        </p:spPr>
      </p:pic>
      <p:sp>
        <p:nvSpPr>
          <p:cNvPr id="8" name="Oval 7"/>
          <p:cNvSpPr/>
          <p:nvPr/>
        </p:nvSpPr>
        <p:spPr>
          <a:xfrm>
            <a:off x="3214090" y="3226180"/>
            <a:ext cx="674196" cy="676656"/>
          </a:xfrm>
          <a:prstGeom prst="ellipse">
            <a:avLst/>
          </a:prstGeom>
          <a:solidFill>
            <a:srgbClr val="0000FF">
              <a:alpha val="5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2" name="Picture 111" descr="latex-image-1.pdf"/>
          <p:cNvPicPr>
            <a:picLocks noChangeAspect="1"/>
          </p:cNvPicPr>
          <p:nvPr/>
        </p:nvPicPr>
        <p:blipFill rotWithShape="1">
          <a:blip r:embed="rId6">
            <a:extLst>
              <a:ext uri="{28A0092B-C50C-407E-A947-70E740481C1C}">
                <a14:useLocalDpi xmlns:a14="http://schemas.microsoft.com/office/drawing/2010/main" val="0"/>
              </a:ext>
            </a:extLst>
          </a:blip>
          <a:srcRect l="10907" r="78802"/>
          <a:stretch/>
        </p:blipFill>
        <p:spPr>
          <a:xfrm>
            <a:off x="3566121" y="3579364"/>
            <a:ext cx="163122" cy="211047"/>
          </a:xfrm>
          <a:prstGeom prst="rect">
            <a:avLst/>
          </a:prstGeom>
          <a:noFill/>
        </p:spPr>
      </p:pic>
      <p:pic>
        <p:nvPicPr>
          <p:cNvPr id="113" name="Picture 112" descr="latex-image-1.pdf"/>
          <p:cNvPicPr>
            <a:picLocks noChangeAspect="1"/>
          </p:cNvPicPr>
          <p:nvPr/>
        </p:nvPicPr>
        <p:blipFill rotWithShape="1">
          <a:blip r:embed="rId6">
            <a:extLst>
              <a:ext uri="{28A0092B-C50C-407E-A947-70E740481C1C}">
                <a14:useLocalDpi xmlns:a14="http://schemas.microsoft.com/office/drawing/2010/main" val="0"/>
              </a:ext>
            </a:extLst>
          </a:blip>
          <a:srcRect l="23282" r="66427"/>
          <a:stretch/>
        </p:blipFill>
        <p:spPr>
          <a:xfrm>
            <a:off x="3342090" y="3368317"/>
            <a:ext cx="163122" cy="211047"/>
          </a:xfrm>
          <a:prstGeom prst="rect">
            <a:avLst/>
          </a:prstGeom>
          <a:noFill/>
        </p:spPr>
      </p:pic>
      <p:sp>
        <p:nvSpPr>
          <p:cNvPr id="61" name="Left Arrow 60"/>
          <p:cNvSpPr/>
          <p:nvPr/>
        </p:nvSpPr>
        <p:spPr>
          <a:xfrm rot="10800000">
            <a:off x="3622704" y="3494437"/>
            <a:ext cx="259991" cy="124861"/>
          </a:xfrm>
          <a:prstGeom prst="leftArrow">
            <a:avLst/>
          </a:prstGeom>
          <a:solidFill>
            <a:srgbClr val="0000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Left Arrow 113"/>
          <p:cNvSpPr/>
          <p:nvPr/>
        </p:nvSpPr>
        <p:spPr>
          <a:xfrm rot="10800000">
            <a:off x="3524751" y="3492892"/>
            <a:ext cx="259991" cy="124861"/>
          </a:xfrm>
          <a:prstGeom prst="leftArrow">
            <a:avLst/>
          </a:prstGeom>
          <a:solidFill>
            <a:srgbClr val="0000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Left Arrow 61"/>
          <p:cNvSpPr/>
          <p:nvPr/>
        </p:nvSpPr>
        <p:spPr>
          <a:xfrm rot="5400000">
            <a:off x="3426954" y="3307567"/>
            <a:ext cx="257816" cy="124861"/>
          </a:xfrm>
          <a:prstGeom prst="leftArrow">
            <a:avLst/>
          </a:prstGeom>
          <a:solidFill>
            <a:srgbClr val="0000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5" name="Left Arrow 114"/>
          <p:cNvSpPr/>
          <p:nvPr/>
        </p:nvSpPr>
        <p:spPr>
          <a:xfrm rot="5400000">
            <a:off x="3426954" y="3395007"/>
            <a:ext cx="257816" cy="124861"/>
          </a:xfrm>
          <a:prstGeom prst="leftArrow">
            <a:avLst/>
          </a:prstGeom>
          <a:solidFill>
            <a:srgbClr val="0000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Picture 9"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23995" y="3330829"/>
            <a:ext cx="279416" cy="164363"/>
          </a:xfrm>
          <a:prstGeom prst="rect">
            <a:avLst/>
          </a:prstGeom>
        </p:spPr>
      </p:pic>
      <p:sp>
        <p:nvSpPr>
          <p:cNvPr id="49" name="TextBox 62"/>
          <p:cNvSpPr txBox="1"/>
          <p:nvPr/>
        </p:nvSpPr>
        <p:spPr>
          <a:xfrm>
            <a:off x="-8547" y="2496013"/>
            <a:ext cx="4275747" cy="553998"/>
          </a:xfrm>
          <a:prstGeom prst="rect">
            <a:avLst/>
          </a:prstGeom>
          <a:noFill/>
        </p:spPr>
        <p:txBody>
          <a:bodyPr wrap="square" rtlCol="0">
            <a:spAutoFit/>
          </a:bodyPr>
          <a:lstStyle/>
          <a:p>
            <a:r>
              <a:rPr lang="en-US" sz="3000" dirty="0" smtClean="0">
                <a:latin typeface="Helvetica"/>
                <a:cs typeface="Helvetica"/>
              </a:rPr>
              <a:t>brightness not constant</a:t>
            </a:r>
            <a:endParaRPr lang="en-US" sz="3000" dirty="0">
              <a:latin typeface="Helvetica"/>
              <a:cs typeface="Helvetica"/>
            </a:endParaRPr>
          </a:p>
        </p:txBody>
      </p:sp>
      <p:pic>
        <p:nvPicPr>
          <p:cNvPr id="51" name="Picture 111" descr="latex-image-1.pdf"/>
          <p:cNvPicPr>
            <a:picLocks noChangeAspect="1"/>
          </p:cNvPicPr>
          <p:nvPr/>
        </p:nvPicPr>
        <p:blipFill rotWithShape="1">
          <a:blip r:embed="rId6">
            <a:extLst>
              <a:ext uri="{28A0092B-C50C-407E-A947-70E740481C1C}">
                <a14:useLocalDpi xmlns:a14="http://schemas.microsoft.com/office/drawing/2010/main" val="0"/>
              </a:ext>
            </a:extLst>
          </a:blip>
          <a:srcRect l="10907" r="78802"/>
          <a:stretch/>
        </p:blipFill>
        <p:spPr>
          <a:xfrm>
            <a:off x="3567777" y="3578770"/>
            <a:ext cx="163122" cy="211047"/>
          </a:xfrm>
          <a:prstGeom prst="rect">
            <a:avLst/>
          </a:prstGeom>
          <a:solidFill>
            <a:srgbClr val="0000FF">
              <a:alpha val="50000"/>
            </a:srgbClr>
          </a:solidFill>
        </p:spPr>
      </p:pic>
      <p:pic>
        <p:nvPicPr>
          <p:cNvPr id="52" name="Picture 112" descr="latex-image-1.pdf"/>
          <p:cNvPicPr>
            <a:picLocks noChangeAspect="1"/>
          </p:cNvPicPr>
          <p:nvPr/>
        </p:nvPicPr>
        <p:blipFill rotWithShape="1">
          <a:blip r:embed="rId6">
            <a:extLst>
              <a:ext uri="{28A0092B-C50C-407E-A947-70E740481C1C}">
                <a14:useLocalDpi xmlns:a14="http://schemas.microsoft.com/office/drawing/2010/main" val="0"/>
              </a:ext>
            </a:extLst>
          </a:blip>
          <a:srcRect l="23282" r="66427"/>
          <a:stretch/>
        </p:blipFill>
        <p:spPr>
          <a:xfrm>
            <a:off x="3343746" y="3367723"/>
            <a:ext cx="163122" cy="211047"/>
          </a:xfrm>
          <a:prstGeom prst="rect">
            <a:avLst/>
          </a:prstGeom>
          <a:solidFill>
            <a:srgbClr val="0000FF">
              <a:alpha val="50000"/>
            </a:srgbClr>
          </a:solidFill>
        </p:spPr>
      </p:pic>
      <p:sp>
        <p:nvSpPr>
          <p:cNvPr id="110" name="Left Brace 109"/>
          <p:cNvSpPr/>
          <p:nvPr/>
        </p:nvSpPr>
        <p:spPr>
          <a:xfrm rot="16200000">
            <a:off x="3306084" y="2533842"/>
            <a:ext cx="500481" cy="2657745"/>
          </a:xfrm>
          <a:prstGeom prst="leftBrace">
            <a:avLst>
              <a:gd name="adj1" fmla="val 54417"/>
              <a:gd name="adj2" fmla="val 50000"/>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w="19050" cmpd="sng">
                <a:solidFill>
                  <a:schemeClr val="tx1"/>
                </a:solidFill>
              </a:ln>
            </a:endParaRPr>
          </a:p>
        </p:txBody>
      </p:sp>
    </p:spTree>
    <p:extLst>
      <p:ext uri="{BB962C8B-B14F-4D97-AF65-F5344CB8AC3E}">
        <p14:creationId xmlns:p14="http://schemas.microsoft.com/office/powerpoint/2010/main" val="33826988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51"/>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52"/>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09" grpId="0" animBg="1"/>
      <p:bldP spid="8" grpId="0" animBg="1"/>
      <p:bldP spid="61" grpId="0" animBg="1"/>
      <p:bldP spid="114" grpId="0" animBg="1"/>
      <p:bldP spid="62" grpId="0" animBg="1"/>
      <p:bldP spid="115" grpId="0" animBg="1"/>
      <p:bldP spid="1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95"/>
          <p:cNvGrpSpPr/>
          <p:nvPr/>
        </p:nvGrpSpPr>
        <p:grpSpPr>
          <a:xfrm flipV="1">
            <a:off x="2507554" y="897161"/>
            <a:ext cx="189819" cy="1045560"/>
            <a:chOff x="2662366" y="791101"/>
            <a:chExt cx="189819" cy="1045560"/>
          </a:xfrm>
        </p:grpSpPr>
        <p:sp>
          <p:nvSpPr>
            <p:cNvPr id="58" name="Rectangle 97"/>
            <p:cNvSpPr/>
            <p:nvPr/>
          </p:nvSpPr>
          <p:spPr>
            <a:xfrm>
              <a:off x="2738724" y="824301"/>
              <a:ext cx="45719" cy="984460"/>
            </a:xfrm>
            <a:prstGeom prst="rect">
              <a:avLst/>
            </a:prstGeom>
            <a:blipFill rotWithShape="1">
              <a:blip r:embed="rId3"/>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61" name="Rectangle 103"/>
            <p:cNvSpPr/>
            <p:nvPr/>
          </p:nvSpPr>
          <p:spPr>
            <a:xfrm>
              <a:off x="2662366" y="791101"/>
              <a:ext cx="45719" cy="984460"/>
            </a:xfrm>
            <a:prstGeom prst="rect">
              <a:avLst/>
            </a:prstGeom>
            <a:blipFill rotWithShape="1">
              <a:blip r:embed="rId3"/>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62" name="Rectangle 104"/>
            <p:cNvSpPr/>
            <p:nvPr/>
          </p:nvSpPr>
          <p:spPr>
            <a:xfrm>
              <a:off x="2806466" y="852201"/>
              <a:ext cx="45719" cy="984460"/>
            </a:xfrm>
            <a:prstGeom prst="rect">
              <a:avLst/>
            </a:prstGeom>
            <a:blipFill rotWithShape="1">
              <a:blip r:embed="rId3"/>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grpSp>
      <p:pic>
        <p:nvPicPr>
          <p:cNvPr id="2" name="Picture 1" descr="wood1_anim_gauss_im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912" y="3055465"/>
            <a:ext cx="1280160" cy="1280160"/>
          </a:xfrm>
          <a:prstGeom prst="rect">
            <a:avLst/>
          </a:prstGeom>
        </p:spPr>
      </p:pic>
      <p:pic>
        <p:nvPicPr>
          <p:cNvPr id="59" name="Picture 58" descr="wood1_anim_gauss_im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1896" y="3051482"/>
            <a:ext cx="1280160" cy="1280160"/>
          </a:xfrm>
          <a:prstGeom prst="rect">
            <a:avLst/>
          </a:prstGeom>
        </p:spPr>
      </p:pic>
      <p:pic>
        <p:nvPicPr>
          <p:cNvPr id="60" name="Picture 59" descr="wood1_anim_gauss_im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6801" y="3051998"/>
            <a:ext cx="1280160" cy="1280160"/>
          </a:xfrm>
          <a:prstGeom prst="rect">
            <a:avLst/>
          </a:prstGeom>
        </p:spPr>
      </p:pic>
      <p:cxnSp>
        <p:nvCxnSpPr>
          <p:cNvPr id="47" name="Straight Connector 46"/>
          <p:cNvCxnSpPr/>
          <p:nvPr/>
        </p:nvCxnSpPr>
        <p:spPr>
          <a:xfrm>
            <a:off x="3428083" y="405147"/>
            <a:ext cx="0" cy="1995995"/>
          </a:xfrm>
          <a:prstGeom prst="line">
            <a:avLst/>
          </a:prstGeom>
          <a:ln w="38100" cmpd="sng">
            <a:solidFill>
              <a:srgbClr val="000000"/>
            </a:solidFill>
            <a:prstDash val="dashDot"/>
            <a:headEnd type="none"/>
            <a:tailEnd type="none" w="lg" len="med"/>
          </a:ln>
          <a:effectLst/>
        </p:spPr>
        <p:style>
          <a:lnRef idx="2">
            <a:schemeClr val="accent1"/>
          </a:lnRef>
          <a:fillRef idx="0">
            <a:schemeClr val="accent1"/>
          </a:fillRef>
          <a:effectRef idx="1">
            <a:schemeClr val="accent1"/>
          </a:effectRef>
          <a:fontRef idx="minor">
            <a:schemeClr val="tx1"/>
          </a:fontRef>
        </p:style>
      </p:cxnSp>
      <p:grpSp>
        <p:nvGrpSpPr>
          <p:cNvPr id="86" name="Group 85"/>
          <p:cNvGrpSpPr/>
          <p:nvPr/>
        </p:nvGrpSpPr>
        <p:grpSpPr>
          <a:xfrm>
            <a:off x="6114943" y="1925737"/>
            <a:ext cx="737518" cy="737518"/>
            <a:chOff x="5921647" y="724941"/>
            <a:chExt cx="1161288" cy="1245060"/>
          </a:xfrm>
        </p:grpSpPr>
        <p:sp>
          <p:nvSpPr>
            <p:cNvPr id="87" name="Oval 86"/>
            <p:cNvSpPr/>
            <p:nvPr/>
          </p:nvSpPr>
          <p:spPr>
            <a:xfrm>
              <a:off x="5921647" y="724941"/>
              <a:ext cx="1161288" cy="12450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Oval 87"/>
            <p:cNvSpPr>
              <a:spLocks/>
            </p:cNvSpPr>
            <p:nvPr/>
          </p:nvSpPr>
          <p:spPr>
            <a:xfrm>
              <a:off x="6158975" y="991792"/>
              <a:ext cx="678124" cy="72704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p:cNvGrpSpPr/>
          <p:nvPr/>
        </p:nvGrpSpPr>
        <p:grpSpPr>
          <a:xfrm>
            <a:off x="7129860" y="642466"/>
            <a:ext cx="1771687" cy="1694335"/>
            <a:chOff x="3279083" y="1074079"/>
            <a:chExt cx="1326783" cy="1233413"/>
          </a:xfrm>
        </p:grpSpPr>
        <p:sp>
          <p:nvSpPr>
            <p:cNvPr id="6" name="Rectangle 5"/>
            <p:cNvSpPr/>
            <p:nvPr/>
          </p:nvSpPr>
          <p:spPr>
            <a:xfrm flipH="1">
              <a:off x="4446419" y="1188322"/>
              <a:ext cx="45719" cy="98446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7" name="Rectangle 6"/>
            <p:cNvSpPr/>
            <p:nvPr/>
          </p:nvSpPr>
          <p:spPr>
            <a:xfrm>
              <a:off x="3279083" y="1074079"/>
              <a:ext cx="1326783" cy="123341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Chord 30"/>
          <p:cNvSpPr/>
          <p:nvPr/>
        </p:nvSpPr>
        <p:spPr>
          <a:xfrm>
            <a:off x="6902670" y="1014194"/>
            <a:ext cx="454379" cy="963842"/>
          </a:xfrm>
          <a:prstGeom prst="chord">
            <a:avLst>
              <a:gd name="adj1" fmla="val 5404402"/>
              <a:gd name="adj2" fmla="val 16211824"/>
            </a:avLst>
          </a:prstGeom>
          <a:solidFill>
            <a:schemeClr val="tx2">
              <a:lumMod val="20000"/>
              <a:lumOff val="80000"/>
            </a:schemeClr>
          </a:solidFill>
          <a:ln>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9" name="Straight Arrow Connector 88"/>
          <p:cNvCxnSpPr>
            <a:stCxn id="87" idx="7"/>
            <a:endCxn id="31" idx="2"/>
          </p:cNvCxnSpPr>
          <p:nvPr/>
        </p:nvCxnSpPr>
        <p:spPr>
          <a:xfrm flipV="1">
            <a:off x="6744454" y="1496121"/>
            <a:ext cx="385926" cy="537623"/>
          </a:xfrm>
          <a:prstGeom prst="straightConnector1">
            <a:avLst/>
          </a:prstGeom>
          <a:ln>
            <a:solidFill>
              <a:schemeClr val="tx1"/>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pic>
        <p:nvPicPr>
          <p:cNvPr id="45" name="Picture 44" descr="gaussian.png"/>
          <p:cNvPicPr>
            <a:picLocks noChangeAspect="1"/>
          </p:cNvPicPr>
          <p:nvPr/>
        </p:nvPicPr>
        <p:blipFill rotWithShape="1">
          <a:blip r:embed="rId5">
            <a:extLst>
              <a:ext uri="{28A0092B-C50C-407E-A947-70E740481C1C}">
                <a14:useLocalDpi xmlns:a14="http://schemas.microsoft.com/office/drawing/2010/main" val="0"/>
              </a:ext>
            </a:extLst>
          </a:blip>
          <a:srcRect l="6190" t="1557" r="4178" b="4913"/>
          <a:stretch/>
        </p:blipFill>
        <p:spPr>
          <a:xfrm>
            <a:off x="6123643" y="1901181"/>
            <a:ext cx="728818" cy="728392"/>
          </a:xfrm>
          <a:prstGeom prst="ellipse">
            <a:avLst/>
          </a:prstGeom>
          <a:ln w="38100" cmpd="sng">
            <a:noFill/>
          </a:ln>
        </p:spPr>
      </p:pic>
      <p:sp>
        <p:nvSpPr>
          <p:cNvPr id="49" name="Frame 48"/>
          <p:cNvSpPr/>
          <p:nvPr/>
        </p:nvSpPr>
        <p:spPr>
          <a:xfrm>
            <a:off x="2030385" y="3380611"/>
            <a:ext cx="394131" cy="368731"/>
          </a:xfrm>
          <a:prstGeom prst="frame">
            <a:avLst/>
          </a:prstGeom>
          <a:solidFill>
            <a:srgbClr val="0000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1" name="Frame 50"/>
          <p:cNvSpPr/>
          <p:nvPr/>
        </p:nvSpPr>
        <p:spPr>
          <a:xfrm>
            <a:off x="3404365" y="3377136"/>
            <a:ext cx="394131" cy="368731"/>
          </a:xfrm>
          <a:prstGeom prst="frame">
            <a:avLst/>
          </a:prstGeom>
          <a:solidFill>
            <a:srgbClr val="0000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2" name="Frame 51"/>
          <p:cNvSpPr/>
          <p:nvPr/>
        </p:nvSpPr>
        <p:spPr>
          <a:xfrm>
            <a:off x="4745375" y="3380611"/>
            <a:ext cx="394131" cy="368731"/>
          </a:xfrm>
          <a:prstGeom prst="frame">
            <a:avLst/>
          </a:prstGeom>
          <a:solidFill>
            <a:srgbClr val="0000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3" name="Rectangle 52"/>
          <p:cNvSpPr/>
          <p:nvPr/>
        </p:nvSpPr>
        <p:spPr>
          <a:xfrm>
            <a:off x="8688633" y="1475227"/>
            <a:ext cx="61050" cy="300334"/>
          </a:xfrm>
          <a:prstGeom prst="rect">
            <a:avLst/>
          </a:prstGeom>
          <a:solidFill>
            <a:srgbClr val="0000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4" name="Straight Arrow Connector 53"/>
          <p:cNvCxnSpPr/>
          <p:nvPr/>
        </p:nvCxnSpPr>
        <p:spPr>
          <a:xfrm flipV="1">
            <a:off x="2630013" y="1083147"/>
            <a:ext cx="428246" cy="96420"/>
          </a:xfrm>
          <a:prstGeom prst="straightConnector1">
            <a:avLst/>
          </a:prstGeom>
          <a:ln>
            <a:solidFill>
              <a:srgbClr val="339900"/>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2621896" y="1198879"/>
            <a:ext cx="6066737" cy="404462"/>
          </a:xfrm>
          <a:prstGeom prst="straightConnector1">
            <a:avLst/>
          </a:prstGeom>
          <a:ln>
            <a:solidFill>
              <a:srgbClr val="339900"/>
            </a:solidFill>
            <a:headEnd type="diamond" w="lg" len="sm"/>
            <a:tailEnd type="diamond" w="lg" len="sm"/>
          </a:ln>
          <a:effectLst/>
        </p:spPr>
        <p:style>
          <a:lnRef idx="2">
            <a:schemeClr val="accent1"/>
          </a:lnRef>
          <a:fillRef idx="0">
            <a:schemeClr val="accent1"/>
          </a:fillRef>
          <a:effectRef idx="1">
            <a:schemeClr val="accent1"/>
          </a:effectRef>
          <a:fontRef idx="minor">
            <a:schemeClr val="tx1"/>
          </a:fontRef>
        </p:style>
      </p:cxnSp>
      <p:pic>
        <p:nvPicPr>
          <p:cNvPr id="18" name="Picture 17" descr="latex-image-1.pdf"/>
          <p:cNvPicPr>
            <a:picLocks noChangeAspect="1"/>
          </p:cNvPicPr>
          <p:nvPr/>
        </p:nvPicPr>
        <p:blipFill>
          <a:blip r:embed="rId6">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119113" y="4851089"/>
            <a:ext cx="8870050" cy="1335408"/>
          </a:xfrm>
          <a:prstGeom prst="rect">
            <a:avLst/>
          </a:prstGeom>
        </p:spPr>
      </p:pic>
      <p:pic>
        <p:nvPicPr>
          <p:cNvPr id="66" name="Picture 65"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2435" y="3051895"/>
            <a:ext cx="2308582" cy="539505"/>
          </a:xfrm>
          <a:prstGeom prst="rect">
            <a:avLst/>
          </a:prstGeom>
        </p:spPr>
      </p:pic>
      <p:sp>
        <p:nvSpPr>
          <p:cNvPr id="20" name="Rounded Rectangle 19"/>
          <p:cNvSpPr/>
          <p:nvPr/>
        </p:nvSpPr>
        <p:spPr>
          <a:xfrm>
            <a:off x="6204819" y="2983311"/>
            <a:ext cx="2483814" cy="641139"/>
          </a:xfrm>
          <a:prstGeom prst="roundRect">
            <a:avLst/>
          </a:prstGeom>
          <a:noFill/>
          <a:ln w="38100" cmpd="sng">
            <a:solidFill>
              <a:srgbClr val="3399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22" name="Picture 2" descr="http://latex2png.com/output/latex_e35bcd00419b76811f4c558fd1df717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32922" y="3859518"/>
            <a:ext cx="1939780" cy="482432"/>
          </a:xfrm>
          <a:prstGeom prst="rect">
            <a:avLst/>
          </a:prstGeom>
          <a:noFill/>
          <a:extLst>
            <a:ext uri="{909E8E84-426E-40dd-AFC4-6F175D3DCCD1}">
              <a14:hiddenFill xmlns:a14="http://schemas.microsoft.com/office/drawing/2010/main">
                <a:solidFill>
                  <a:srgbClr val="FFFFFF"/>
                </a:solidFill>
              </a14:hiddenFill>
            </a:ext>
          </a:extLst>
        </p:spPr>
      </p:pic>
      <p:sp>
        <p:nvSpPr>
          <p:cNvPr id="65" name="Down Arrow 64"/>
          <p:cNvSpPr/>
          <p:nvPr/>
        </p:nvSpPr>
        <p:spPr>
          <a:xfrm flipV="1">
            <a:off x="6947269" y="3644289"/>
            <a:ext cx="126469" cy="208835"/>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399951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Helvetica"/>
                <a:cs typeface="Helvetica"/>
              </a:rPr>
              <a:t>Outline</a:t>
            </a:r>
            <a:endParaRPr lang="en-US" sz="4000" dirty="0">
              <a:latin typeface="Helvetica"/>
              <a:cs typeface="Helvetica"/>
            </a:endParaRPr>
          </a:p>
        </p:txBody>
      </p:sp>
      <p:sp>
        <p:nvSpPr>
          <p:cNvPr id="3" name="Content Placeholder 2"/>
          <p:cNvSpPr>
            <a:spLocks noGrp="1"/>
          </p:cNvSpPr>
          <p:nvPr>
            <p:ph idx="1"/>
          </p:nvPr>
        </p:nvSpPr>
        <p:spPr/>
        <p:txBody>
          <a:bodyPr>
            <a:normAutofit/>
          </a:bodyPr>
          <a:lstStyle/>
          <a:p>
            <a:pPr marL="0" indent="0">
              <a:buNone/>
            </a:pPr>
            <a:r>
              <a:rPr lang="en-US" sz="3000" dirty="0" smtClean="0">
                <a:latin typeface="Helvetica"/>
                <a:cs typeface="Helvetica"/>
              </a:rPr>
              <a:t>1. focal flow </a:t>
            </a:r>
            <a:r>
              <a:rPr lang="en-US" sz="3000" dirty="0">
                <a:latin typeface="Helvetica"/>
                <a:cs typeface="Helvetica"/>
              </a:rPr>
              <a:t>e</a:t>
            </a:r>
            <a:r>
              <a:rPr lang="en-US" sz="3000" dirty="0" smtClean="0">
                <a:latin typeface="Helvetica"/>
                <a:cs typeface="Helvetica"/>
              </a:rPr>
              <a:t>quation</a:t>
            </a:r>
          </a:p>
          <a:p>
            <a:pPr>
              <a:buFont typeface="Wingdings" charset="2"/>
              <a:buChar char="§"/>
            </a:pPr>
            <a:endParaRPr lang="en-US" sz="3000" dirty="0">
              <a:latin typeface="Helvetica"/>
              <a:cs typeface="Helvetica"/>
            </a:endParaRPr>
          </a:p>
          <a:p>
            <a:pPr marL="0" lvl="4" indent="0">
              <a:buNone/>
            </a:pPr>
            <a:r>
              <a:rPr lang="en-US" sz="3000" dirty="0" smtClean="0">
                <a:latin typeface="Helvetica"/>
                <a:cs typeface="Helvetica"/>
              </a:rPr>
              <a:t>		</a:t>
            </a:r>
            <a:endParaRPr lang="en-US" sz="3000" dirty="0">
              <a:latin typeface="Helvetica"/>
              <a:cs typeface="Helvetica"/>
            </a:endParaRPr>
          </a:p>
          <a:p>
            <a:pPr marL="0" lvl="4" indent="0">
              <a:buNone/>
            </a:pPr>
            <a:r>
              <a:rPr lang="en-US" sz="3000" dirty="0">
                <a:latin typeface="Helvetica"/>
                <a:cs typeface="Helvetica"/>
              </a:rPr>
              <a:t>	i</a:t>
            </a:r>
            <a:r>
              <a:rPr lang="en-US" sz="3000" dirty="0" smtClean="0">
                <a:latin typeface="Helvetica"/>
                <a:cs typeface="Helvetica"/>
              </a:rPr>
              <a:t>ndependent of texture</a:t>
            </a:r>
          </a:p>
          <a:p>
            <a:pPr marL="0" lvl="4" indent="0">
              <a:buNone/>
            </a:pPr>
            <a:r>
              <a:rPr lang="en-US" sz="3000" dirty="0" smtClean="0">
                <a:latin typeface="Helvetica"/>
                <a:cs typeface="Helvetica"/>
              </a:rPr>
              <a:t>  </a:t>
            </a:r>
          </a:p>
          <a:p>
            <a:pPr marL="0" lvl="4" indent="0">
              <a:buNone/>
            </a:pPr>
            <a:r>
              <a:rPr lang="en-US" sz="3000" dirty="0" smtClean="0">
                <a:latin typeface="Helvetica"/>
                <a:cs typeface="Helvetica"/>
              </a:rPr>
              <a:t>	unique constraint: Gaussian blur</a:t>
            </a:r>
          </a:p>
          <a:p>
            <a:pPr marL="1828800" lvl="4" indent="0">
              <a:buNone/>
            </a:pPr>
            <a:endParaRPr lang="en-US" sz="1800" dirty="0" smtClean="0">
              <a:latin typeface="Helvetica"/>
              <a:cs typeface="Helvetica"/>
            </a:endParaRPr>
          </a:p>
          <a:p>
            <a:pPr marL="0" indent="0">
              <a:buNone/>
            </a:pPr>
            <a:r>
              <a:rPr lang="en-US" sz="3000" dirty="0" smtClean="0">
                <a:latin typeface="Helvetica"/>
                <a:cs typeface="Helvetica"/>
              </a:rPr>
              <a:t>2. experiments</a:t>
            </a:r>
          </a:p>
          <a:p>
            <a:pPr>
              <a:buFont typeface="Wingdings" charset="2"/>
              <a:buChar char="§"/>
            </a:pPr>
            <a:endParaRPr lang="en-US" sz="3000" dirty="0" smtClean="0">
              <a:latin typeface="Helvetica"/>
              <a:cs typeface="Helvetica"/>
            </a:endParaRPr>
          </a:p>
        </p:txBody>
      </p:sp>
      <p:sp>
        <p:nvSpPr>
          <p:cNvPr id="5" name="Down Arrow 4"/>
          <p:cNvSpPr/>
          <p:nvPr/>
        </p:nvSpPr>
        <p:spPr>
          <a:xfrm flipH="1">
            <a:off x="2289825" y="3752849"/>
            <a:ext cx="251618" cy="663282"/>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11"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9811" y="1691908"/>
            <a:ext cx="1976989" cy="462014"/>
          </a:xfrm>
          <a:prstGeom prst="rect">
            <a:avLst/>
          </a:prstGeom>
        </p:spPr>
      </p:pic>
      <p:pic>
        <p:nvPicPr>
          <p:cNvPr id="7" name="Picture 2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610007" y="2310797"/>
            <a:ext cx="487910" cy="174159"/>
          </a:xfrm>
          <a:prstGeom prst="rect">
            <a:avLst/>
          </a:prstGeom>
        </p:spPr>
      </p:pic>
      <p:pic>
        <p:nvPicPr>
          <p:cNvPr id="9" name="Picture 18" descr="http://latex2png.com/output/latex_3d5b9c3b3502403ad6e3f903ffab806b.png"/>
          <p:cNvPicPr>
            <a:picLocks noChangeAspect="1" noChangeArrowheads="1"/>
          </p:cNvPicPr>
          <p:nvPr/>
        </p:nvPicPr>
        <p:blipFill>
          <a:blip r:embed="rId5">
            <a:duotone>
              <a:prstClr val="black"/>
              <a:schemeClr val="tx1">
                <a:tint val="45000"/>
                <a:satMod val="400000"/>
              </a:schemeClr>
            </a:duotone>
            <a:extLst>
              <a:ext uri="{28A0092B-C50C-407E-A947-70E740481C1C}">
                <a14:useLocalDpi xmlns:a14="http://schemas.microsoft.com/office/drawing/2010/main" val="0"/>
              </a:ext>
            </a:extLst>
          </a:blip>
          <a:srcRect/>
          <a:stretch>
            <a:fillRect/>
          </a:stretch>
        </p:blipFill>
        <p:spPr bwMode="auto">
          <a:xfrm>
            <a:off x="797576" y="2650809"/>
            <a:ext cx="7776928" cy="463194"/>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304800" y="1417638"/>
            <a:ext cx="8610600" cy="3535362"/>
          </a:xfrm>
          <a:prstGeom prst="rect">
            <a:avLst/>
          </a:prstGeom>
          <a:solidFill>
            <a:srgbClr val="FFFFFF">
              <a:alpha val="5098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661149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504228" y="1447800"/>
            <a:ext cx="1336353" cy="127800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4" name="图片 43"/>
          <p:cNvPicPr>
            <a:picLocks noChangeAspect="1"/>
          </p:cNvPicPr>
          <p:nvPr/>
        </p:nvPicPr>
        <p:blipFill rotWithShape="1">
          <a:blip r:embed="rId3">
            <a:extLst>
              <a:ext uri="{BEBA8EAE-BF5A-486C-A8C5-ECC9F3942E4B}">
                <a14:imgProps xmlns:a14="http://schemas.microsoft.com/office/drawing/2010/main">
                  <a14:imgLayer r:embed="rId4">
                    <a14:imgEffect>
                      <a14:backgroundRemoval t="30889" b="70000" l="10551" r="42951"/>
                    </a14:imgEffect>
                  </a14:imgLayer>
                </a14:imgProps>
              </a:ext>
            </a:extLst>
          </a:blip>
          <a:srcRect l="6501" t="26000" r="52999" b="25111"/>
          <a:stretch/>
        </p:blipFill>
        <p:spPr>
          <a:xfrm rot="5400000" flipH="1">
            <a:off x="6064874" y="2000992"/>
            <a:ext cx="887657" cy="121269"/>
          </a:xfrm>
          <a:prstGeom prst="rect">
            <a:avLst/>
          </a:prstGeom>
        </p:spPr>
      </p:pic>
      <p:pic>
        <p:nvPicPr>
          <p:cNvPr id="42" name="图片 41"/>
          <p:cNvPicPr>
            <a:picLocks noChangeAspect="1"/>
          </p:cNvPicPr>
          <p:nvPr/>
        </p:nvPicPr>
        <p:blipFill rotWithShape="1">
          <a:blip r:embed="rId5"/>
          <a:srcRect l="57000" t="18889" r="15500" b="32222"/>
          <a:stretch/>
        </p:blipFill>
        <p:spPr>
          <a:xfrm rot="-2640000" flipH="1" flipV="1">
            <a:off x="5511825" y="2235280"/>
            <a:ext cx="717266" cy="717266"/>
          </a:xfrm>
          <a:prstGeom prst="rect">
            <a:avLst/>
          </a:prstGeom>
        </p:spPr>
      </p:pic>
      <p:pic>
        <p:nvPicPr>
          <p:cNvPr id="15" name="图片 14"/>
          <p:cNvPicPr>
            <a:picLocks noChangeAspect="1"/>
          </p:cNvPicPr>
          <p:nvPr/>
        </p:nvPicPr>
        <p:blipFill rotWithShape="1">
          <a:blip r:embed="rId5"/>
          <a:srcRect l="57000" t="18889" r="15500" b="32222"/>
          <a:stretch/>
        </p:blipFill>
        <p:spPr>
          <a:xfrm rot="-2640000" flipH="1" flipV="1">
            <a:off x="1564466" y="4467845"/>
            <a:ext cx="717266" cy="717266"/>
          </a:xfrm>
          <a:prstGeom prst="rect">
            <a:avLst/>
          </a:prstGeom>
        </p:spPr>
      </p:pic>
      <p:sp>
        <p:nvSpPr>
          <p:cNvPr id="3" name="Title 2"/>
          <p:cNvSpPr>
            <a:spLocks noGrp="1"/>
          </p:cNvSpPr>
          <p:nvPr>
            <p:ph type="title"/>
          </p:nvPr>
        </p:nvSpPr>
        <p:spPr/>
        <p:txBody>
          <a:bodyPr>
            <a:normAutofit/>
          </a:bodyPr>
          <a:lstStyle/>
          <a:p>
            <a:r>
              <a:rPr lang="en-US" sz="4000" dirty="0" smtClean="0">
                <a:latin typeface="Helvetica" panose="020B0604020202020204" pitchFamily="34" charset="0"/>
                <a:cs typeface="Helvetica" panose="020B0604020202020204" pitchFamily="34" charset="0"/>
              </a:rPr>
              <a:t>Does it work in practice?</a:t>
            </a:r>
            <a:endParaRPr lang="en-US" sz="4000" dirty="0">
              <a:latin typeface="Helvetica" panose="020B0604020202020204" pitchFamily="34" charset="0"/>
              <a:cs typeface="Helvetica" panose="020B0604020202020204" pitchFamily="34" charset="0"/>
            </a:endParaRPr>
          </a:p>
        </p:txBody>
      </p:sp>
      <p:cxnSp>
        <p:nvCxnSpPr>
          <p:cNvPr id="47" name="Straight Connector 46"/>
          <p:cNvCxnSpPr/>
          <p:nvPr/>
        </p:nvCxnSpPr>
        <p:spPr>
          <a:xfrm>
            <a:off x="3712041" y="1295400"/>
            <a:ext cx="0" cy="1505545"/>
          </a:xfrm>
          <a:prstGeom prst="line">
            <a:avLst/>
          </a:prstGeom>
          <a:ln w="38100" cmpd="sng">
            <a:solidFill>
              <a:srgbClr val="000000"/>
            </a:solidFill>
            <a:prstDash val="dashDot"/>
            <a:headEnd type="none"/>
            <a:tailEnd type="none" w="lg" len="med"/>
          </a:ln>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flipH="1">
            <a:off x="7679984" y="1566174"/>
            <a:ext cx="46049" cy="1020054"/>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31" name="Chord 30"/>
          <p:cNvSpPr/>
          <p:nvPr/>
        </p:nvSpPr>
        <p:spPr>
          <a:xfrm>
            <a:off x="6432275" y="1706836"/>
            <a:ext cx="143905" cy="727010"/>
          </a:xfrm>
          <a:prstGeom prst="chord">
            <a:avLst>
              <a:gd name="adj1" fmla="val 5404402"/>
              <a:gd name="adj2" fmla="val 16211824"/>
            </a:avLst>
          </a:prstGeom>
          <a:solidFill>
            <a:schemeClr val="tx2">
              <a:lumMod val="20000"/>
              <a:lumOff val="80000"/>
            </a:schemeClr>
          </a:solidFill>
          <a:ln>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p:cNvSpPr/>
          <p:nvPr/>
        </p:nvSpPr>
        <p:spPr>
          <a:xfrm flipV="1">
            <a:off x="3078249" y="1649303"/>
            <a:ext cx="34485" cy="742561"/>
          </a:xfrm>
          <a:prstGeom prst="rect">
            <a:avLst/>
          </a:prstGeom>
          <a:blipFill rotWithShape="1">
            <a:blip r:embed="rId6"/>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104" name="Rectangle 103"/>
          <p:cNvSpPr/>
          <p:nvPr/>
        </p:nvSpPr>
        <p:spPr>
          <a:xfrm flipV="1">
            <a:off x="3020654" y="1674346"/>
            <a:ext cx="34485" cy="742561"/>
          </a:xfrm>
          <a:prstGeom prst="rect">
            <a:avLst/>
          </a:prstGeom>
          <a:blipFill rotWithShape="1">
            <a:blip r:embed="rId6"/>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105" name="Rectangle 104"/>
          <p:cNvSpPr/>
          <p:nvPr/>
        </p:nvSpPr>
        <p:spPr>
          <a:xfrm flipV="1">
            <a:off x="3129346" y="1628259"/>
            <a:ext cx="34485" cy="742561"/>
          </a:xfrm>
          <a:prstGeom prst="rect">
            <a:avLst/>
          </a:prstGeom>
          <a:blipFill rotWithShape="1">
            <a:blip r:embed="rId6"/>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53" name="Rectangle 52"/>
          <p:cNvSpPr/>
          <p:nvPr/>
        </p:nvSpPr>
        <p:spPr>
          <a:xfrm>
            <a:off x="7679984" y="2075937"/>
            <a:ext cx="46049" cy="226537"/>
          </a:xfrm>
          <a:prstGeom prst="rect">
            <a:avLst/>
          </a:prstGeom>
          <a:solidFill>
            <a:srgbClr val="0000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4" name="Straight Arrow Connector 53"/>
          <p:cNvCxnSpPr/>
          <p:nvPr/>
        </p:nvCxnSpPr>
        <p:spPr>
          <a:xfrm flipV="1">
            <a:off x="3110071" y="1780198"/>
            <a:ext cx="323019" cy="72728"/>
          </a:xfrm>
          <a:prstGeom prst="straightConnector1">
            <a:avLst/>
          </a:prstGeom>
          <a:ln>
            <a:solidFill>
              <a:srgbClr val="339900"/>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3103948" y="1867492"/>
            <a:ext cx="4576036" cy="305079"/>
          </a:xfrm>
          <a:prstGeom prst="straightConnector1">
            <a:avLst/>
          </a:prstGeom>
          <a:ln>
            <a:solidFill>
              <a:srgbClr val="339900"/>
            </a:solidFill>
            <a:headEnd type="diamond" w="lg" len="sm"/>
            <a:tailEnd type="diamond" w="lg" len="sm"/>
          </a:ln>
          <a:effectLst/>
        </p:spPr>
        <p:style>
          <a:lnRef idx="2">
            <a:schemeClr val="accent1"/>
          </a:lnRef>
          <a:fillRef idx="0">
            <a:schemeClr val="accent1"/>
          </a:fillRef>
          <a:effectRef idx="1">
            <a:schemeClr val="accent1"/>
          </a:effectRef>
          <a:fontRef idx="minor">
            <a:schemeClr val="tx1"/>
          </a:fontRef>
        </p:style>
      </p:cxnSp>
      <p:pic>
        <p:nvPicPr>
          <p:cNvPr id="58" name="Picture 57" descr="Screen Shot 2016-09-26 at 5.05.36 PM.png"/>
          <p:cNvPicPr>
            <a:picLocks noChangeAspect="1"/>
          </p:cNvPicPr>
          <p:nvPr/>
        </p:nvPicPr>
        <p:blipFill rotWithShape="1">
          <a:blip r:embed="rId7">
            <a:extLst>
              <a:ext uri="{28A0092B-C50C-407E-A947-70E740481C1C}">
                <a14:useLocalDpi xmlns:a14="http://schemas.microsoft.com/office/drawing/2010/main" val="0"/>
              </a:ext>
            </a:extLst>
          </a:blip>
          <a:srcRect r="68896"/>
          <a:stretch/>
        </p:blipFill>
        <p:spPr>
          <a:xfrm rot="16200000">
            <a:off x="3670501" y="3332898"/>
            <a:ext cx="509019" cy="3026602"/>
          </a:xfrm>
          <a:prstGeom prst="rect">
            <a:avLst/>
          </a:prstGeom>
        </p:spPr>
      </p:pic>
      <p:pic>
        <p:nvPicPr>
          <p:cNvPr id="77" name="Picture 76"/>
          <p:cNvPicPr>
            <a:picLocks noChangeAspect="1"/>
          </p:cNvPicPr>
          <p:nvPr/>
        </p:nvPicPr>
        <p:blipFill>
          <a:blip r:embed="rId8">
            <a:extLst>
              <a:ext uri="{BEBA8EAE-BF5A-486C-A8C5-ECC9F3942E4B}">
                <a14:imgProps xmlns:a14="http://schemas.microsoft.com/office/drawing/2010/main">
                  <a14:imgLayer r:embed="rId9">
                    <a14:imgEffect>
                      <a14:backgroundRemoval t="10000" b="90000" l="1167" r="99000"/>
                    </a14:imgEffect>
                  </a14:imgLayer>
                </a14:imgProps>
              </a:ext>
            </a:extLst>
          </a:blip>
          <a:stretch>
            <a:fillRect/>
          </a:stretch>
        </p:blipFill>
        <p:spPr>
          <a:xfrm rot="5079805" flipV="1">
            <a:off x="1563331" y="3623741"/>
            <a:ext cx="705722" cy="803041"/>
          </a:xfrm>
          <a:prstGeom prst="rect">
            <a:avLst/>
          </a:prstGeom>
        </p:spPr>
      </p:pic>
      <p:sp>
        <p:nvSpPr>
          <p:cNvPr id="8" name="TextBox 7"/>
          <p:cNvSpPr txBox="1"/>
          <p:nvPr/>
        </p:nvSpPr>
        <p:spPr>
          <a:xfrm>
            <a:off x="2346098" y="3315994"/>
            <a:ext cx="3199017" cy="369332"/>
          </a:xfrm>
          <a:prstGeom prst="rect">
            <a:avLst/>
          </a:prstGeom>
          <a:noFill/>
        </p:spPr>
        <p:txBody>
          <a:bodyPr wrap="none" rtlCol="0">
            <a:spAutoFit/>
          </a:bodyPr>
          <a:lstStyle/>
          <a:p>
            <a:r>
              <a:rPr lang="en-US" dirty="0" smtClean="0"/>
              <a:t>ideal lens +  ideal Gaussian filter</a:t>
            </a:r>
            <a:endParaRPr lang="en-US" dirty="0"/>
          </a:p>
        </p:txBody>
      </p:sp>
      <p:sp>
        <p:nvSpPr>
          <p:cNvPr id="79" name="TextBox 78"/>
          <p:cNvSpPr txBox="1"/>
          <p:nvPr/>
        </p:nvSpPr>
        <p:spPr>
          <a:xfrm>
            <a:off x="2320733" y="4265541"/>
            <a:ext cx="2946128" cy="369332"/>
          </a:xfrm>
          <a:prstGeom prst="rect">
            <a:avLst/>
          </a:prstGeom>
          <a:noFill/>
        </p:spPr>
        <p:txBody>
          <a:bodyPr wrap="none" rtlCol="0">
            <a:spAutoFit/>
          </a:bodyPr>
          <a:lstStyle/>
          <a:p>
            <a:r>
              <a:rPr lang="en-US" dirty="0"/>
              <a:t>r</a:t>
            </a:r>
            <a:r>
              <a:rPr lang="en-US" dirty="0" smtClean="0"/>
              <a:t>eal lens + real Gaussian filter</a:t>
            </a:r>
            <a:endParaRPr lang="en-US" dirty="0"/>
          </a:p>
        </p:txBody>
      </p:sp>
      <p:pic>
        <p:nvPicPr>
          <p:cNvPr id="22" name="Picture 21" descr="latex-image-1.pdf"/>
          <p:cNvPicPr>
            <a:picLocks noChangeAspect="1"/>
          </p:cNvPicPr>
          <p:nvPr/>
        </p:nvPicPr>
        <p:blipFill>
          <a:blip r:embed="rId10">
            <a:grayscl/>
            <a:extLst>
              <a:ext uri="{28A0092B-C50C-407E-A947-70E740481C1C}">
                <a14:useLocalDpi xmlns:a14="http://schemas.microsoft.com/office/drawing/2010/main" val="0"/>
              </a:ext>
            </a:extLst>
          </a:blip>
          <a:stretch>
            <a:fillRect/>
          </a:stretch>
        </p:blipFill>
        <p:spPr>
          <a:xfrm>
            <a:off x="1600200" y="5662672"/>
            <a:ext cx="6206832" cy="934454"/>
          </a:xfrm>
          <a:prstGeom prst="rect">
            <a:avLst/>
          </a:prstGeom>
        </p:spPr>
      </p:pic>
      <p:pic>
        <p:nvPicPr>
          <p:cNvPr id="23" name="Picture 55" descr="Screen Shot 2016-09-26 at 5.05.28 PM.png"/>
          <p:cNvPicPr>
            <a:picLocks noChangeAspect="1"/>
          </p:cNvPicPr>
          <p:nvPr/>
        </p:nvPicPr>
        <p:blipFill rotWithShape="1">
          <a:blip r:embed="rId11">
            <a:extLst>
              <a:ext uri="{28A0092B-C50C-407E-A947-70E740481C1C}">
                <a14:useLocalDpi xmlns:a14="http://schemas.microsoft.com/office/drawing/2010/main" val="0"/>
              </a:ext>
            </a:extLst>
          </a:blip>
          <a:srcRect r="70546"/>
          <a:stretch/>
        </p:blipFill>
        <p:spPr>
          <a:xfrm rot="16200000" flipH="1">
            <a:off x="3674937" y="2538396"/>
            <a:ext cx="500150" cy="3026601"/>
          </a:xfrm>
          <a:prstGeom prst="rect">
            <a:avLst/>
          </a:prstGeom>
        </p:spPr>
      </p:pic>
      <p:sp>
        <p:nvSpPr>
          <p:cNvPr id="26" name="TextBox 78"/>
          <p:cNvSpPr txBox="1"/>
          <p:nvPr/>
        </p:nvSpPr>
        <p:spPr>
          <a:xfrm>
            <a:off x="2294492" y="5040868"/>
            <a:ext cx="3095014" cy="369332"/>
          </a:xfrm>
          <a:prstGeom prst="rect">
            <a:avLst/>
          </a:prstGeom>
          <a:noFill/>
        </p:spPr>
        <p:txBody>
          <a:bodyPr wrap="none" rtlCol="0">
            <a:spAutoFit/>
          </a:bodyPr>
          <a:lstStyle/>
          <a:p>
            <a:r>
              <a:rPr lang="en-US" dirty="0" smtClean="0"/>
              <a:t>real lens + real pillbox aperture</a:t>
            </a:r>
            <a:endParaRPr lang="en-US" dirty="0"/>
          </a:p>
        </p:txBody>
      </p:sp>
      <p:pic>
        <p:nvPicPr>
          <p:cNvPr id="28" name="Picture 44" descr="gaussian.png"/>
          <p:cNvPicPr>
            <a:picLocks noChangeAspect="1"/>
          </p:cNvPicPr>
          <p:nvPr/>
        </p:nvPicPr>
        <p:blipFill rotWithShape="1">
          <a:blip r:embed="rId12">
            <a:extLst>
              <a:ext uri="{28A0092B-C50C-407E-A947-70E740481C1C}">
                <a14:useLocalDpi xmlns:a14="http://schemas.microsoft.com/office/drawing/2010/main" val="0"/>
              </a:ext>
            </a:extLst>
          </a:blip>
          <a:srcRect l="6190" t="1557" r="4178" b="4913"/>
          <a:stretch/>
        </p:blipFill>
        <p:spPr>
          <a:xfrm>
            <a:off x="1611349" y="2771943"/>
            <a:ext cx="683741" cy="683341"/>
          </a:xfrm>
          <a:prstGeom prst="ellipse">
            <a:avLst/>
          </a:prstGeom>
          <a:ln w="38100" cmpd="sng">
            <a:noFill/>
          </a:ln>
        </p:spPr>
      </p:pic>
      <p:cxnSp>
        <p:nvCxnSpPr>
          <p:cNvPr id="33" name="Straight Arrow Connector 88"/>
          <p:cNvCxnSpPr/>
          <p:nvPr/>
        </p:nvCxnSpPr>
        <p:spPr>
          <a:xfrm flipV="1">
            <a:off x="6106553" y="2223692"/>
            <a:ext cx="378461" cy="265289"/>
          </a:xfrm>
          <a:prstGeom prst="straightConnector1">
            <a:avLst/>
          </a:prstGeom>
          <a:ln>
            <a:solidFill>
              <a:schemeClr val="tx1"/>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pic>
        <p:nvPicPr>
          <p:cNvPr id="27" name="Picture 76"/>
          <p:cNvPicPr>
            <a:picLocks noChangeAspect="1"/>
          </p:cNvPicPr>
          <p:nvPr/>
        </p:nvPicPr>
        <p:blipFill>
          <a:blip r:embed="rId8">
            <a:extLst>
              <a:ext uri="{BEBA8EAE-BF5A-486C-A8C5-ECC9F3942E4B}">
                <a14:imgProps xmlns:a14="http://schemas.microsoft.com/office/drawing/2010/main">
                  <a14:imgLayer r:embed="rId9">
                    <a14:imgEffect>
                      <a14:backgroundRemoval t="10000" b="90000" l="1167" r="99000"/>
                    </a14:imgEffect>
                  </a14:imgLayer>
                </a14:imgProps>
              </a:ext>
            </a:extLst>
          </a:blip>
          <a:stretch>
            <a:fillRect/>
          </a:stretch>
        </p:blipFill>
        <p:spPr>
          <a:xfrm rot="5079805" flipV="1">
            <a:off x="5568320" y="2142461"/>
            <a:ext cx="702470" cy="901061"/>
          </a:xfrm>
          <a:prstGeom prst="rect">
            <a:avLst/>
          </a:prstGeom>
        </p:spPr>
      </p:pic>
      <p:pic>
        <p:nvPicPr>
          <p:cNvPr id="29" name="Picture 44" descr="gaussian.png"/>
          <p:cNvPicPr>
            <a:picLocks noChangeAspect="1"/>
          </p:cNvPicPr>
          <p:nvPr/>
        </p:nvPicPr>
        <p:blipFill rotWithShape="1">
          <a:blip r:embed="rId12">
            <a:extLst>
              <a:ext uri="{28A0092B-C50C-407E-A947-70E740481C1C}">
                <a14:useLocalDpi xmlns:a14="http://schemas.microsoft.com/office/drawing/2010/main" val="0"/>
              </a:ext>
            </a:extLst>
          </a:blip>
          <a:srcRect l="6190" t="1557" r="4178" b="4913"/>
          <a:stretch/>
        </p:blipFill>
        <p:spPr>
          <a:xfrm>
            <a:off x="5545115" y="2245729"/>
            <a:ext cx="683741" cy="683341"/>
          </a:xfrm>
          <a:prstGeom prst="ellipse">
            <a:avLst/>
          </a:prstGeom>
          <a:ln w="38100" cmpd="sng">
            <a:noFill/>
          </a:ln>
        </p:spPr>
      </p:pic>
      <p:sp>
        <p:nvSpPr>
          <p:cNvPr id="35" name="TextBox 23"/>
          <p:cNvSpPr txBox="1"/>
          <p:nvPr/>
        </p:nvSpPr>
        <p:spPr>
          <a:xfrm>
            <a:off x="8085697" y="6611779"/>
            <a:ext cx="1058303" cy="246221"/>
          </a:xfrm>
          <a:prstGeom prst="rect">
            <a:avLst/>
          </a:prstGeom>
          <a:noFill/>
        </p:spPr>
        <p:txBody>
          <a:bodyPr wrap="none" rtlCol="0">
            <a:spAutoFit/>
          </a:bodyPr>
          <a:lstStyle/>
          <a:p>
            <a:pPr algn="r"/>
            <a:r>
              <a:rPr lang="en-US" sz="1000" dirty="0" smtClean="0">
                <a:solidFill>
                  <a:schemeClr val="bg1">
                    <a:lumMod val="75000"/>
                  </a:schemeClr>
                </a:solidFill>
              </a:rPr>
              <a:t>photos: </a:t>
            </a:r>
            <a:r>
              <a:rPr lang="en-US" sz="1000" dirty="0" err="1" smtClean="0">
                <a:solidFill>
                  <a:schemeClr val="bg1">
                    <a:lumMod val="75000"/>
                  </a:schemeClr>
                </a:solidFill>
              </a:rPr>
              <a:t>Thorlabs</a:t>
            </a:r>
            <a:endParaRPr lang="en-US" sz="1000" dirty="0">
              <a:solidFill>
                <a:schemeClr val="bg1">
                  <a:lumMod val="75000"/>
                </a:schemeClr>
              </a:solidFill>
            </a:endParaRPr>
          </a:p>
        </p:txBody>
      </p:sp>
      <p:pic>
        <p:nvPicPr>
          <p:cNvPr id="11" name="图片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6200000">
            <a:off x="3675301" y="1611018"/>
            <a:ext cx="500855" cy="3025166"/>
          </a:xfrm>
          <a:prstGeom prst="rect">
            <a:avLst/>
          </a:prstGeom>
        </p:spPr>
      </p:pic>
      <p:pic>
        <p:nvPicPr>
          <p:cNvPr id="14" name="图片 13"/>
          <p:cNvPicPr>
            <a:picLocks noChangeAspect="1"/>
          </p:cNvPicPr>
          <p:nvPr/>
        </p:nvPicPr>
        <p:blipFill rotWithShape="1">
          <a:blip r:embed="rId14"/>
          <a:srcRect l="6501" t="26000" r="52999" b="25111"/>
          <a:stretch/>
        </p:blipFill>
        <p:spPr>
          <a:xfrm>
            <a:off x="5943600" y="4098783"/>
            <a:ext cx="1300918" cy="883339"/>
          </a:xfrm>
          <a:prstGeom prst="rect">
            <a:avLst/>
          </a:prstGeom>
        </p:spPr>
      </p:pic>
      <p:sp>
        <p:nvSpPr>
          <p:cNvPr id="43" name="TextBox 78"/>
          <p:cNvSpPr txBox="1"/>
          <p:nvPr/>
        </p:nvSpPr>
        <p:spPr>
          <a:xfrm>
            <a:off x="5492357" y="3810000"/>
            <a:ext cx="2167645" cy="369332"/>
          </a:xfrm>
          <a:prstGeom prst="rect">
            <a:avLst/>
          </a:prstGeom>
          <a:noFill/>
        </p:spPr>
        <p:txBody>
          <a:bodyPr wrap="none" rtlCol="0">
            <a:spAutoFit/>
          </a:bodyPr>
          <a:lstStyle/>
          <a:p>
            <a:r>
              <a:rPr lang="en-US" dirty="0" smtClean="0"/>
              <a:t>In practice: thick lens</a:t>
            </a:r>
            <a:endParaRPr lang="en-US" dirty="0"/>
          </a:p>
        </p:txBody>
      </p:sp>
      <p:sp>
        <p:nvSpPr>
          <p:cNvPr id="16" name="矩形 15"/>
          <p:cNvSpPr/>
          <p:nvPr/>
        </p:nvSpPr>
        <p:spPr>
          <a:xfrm>
            <a:off x="6594059" y="6019800"/>
            <a:ext cx="340142"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7172" name="Picture 4" descr="http://latex2png.com/output/latex_bf540f4c2551602453eb98047c1ff0c5.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251511" y="11787522"/>
            <a:ext cx="71076" cy="4571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latex2png.com/output/latex_69cf8c39c2bd6b9d5c3beb5d60f6479c.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73939" y="6034171"/>
            <a:ext cx="270310" cy="1738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1" descr="latex-image-1.pdf"/>
          <p:cNvPicPr>
            <a:picLocks noChangeAspect="1"/>
          </p:cNvPicPr>
          <p:nvPr/>
        </p:nvPicPr>
        <p:blipFill>
          <a:blip r:embed="rId10">
            <a:grayscl/>
            <a:extLst>
              <a:ext uri="{28A0092B-C50C-407E-A947-70E740481C1C}">
                <a14:useLocalDpi xmlns:a14="http://schemas.microsoft.com/office/drawing/2010/main" val="0"/>
              </a:ext>
            </a:extLst>
          </a:blip>
          <a:stretch>
            <a:fillRect/>
          </a:stretch>
        </p:blipFill>
        <p:spPr>
          <a:xfrm>
            <a:off x="1610753" y="4342107"/>
            <a:ext cx="6206832" cy="934454"/>
          </a:xfrm>
          <a:prstGeom prst="rect">
            <a:avLst/>
          </a:prstGeom>
        </p:spPr>
      </p:pic>
    </p:spTree>
    <p:extLst>
      <p:ext uri="{BB962C8B-B14F-4D97-AF65-F5344CB8AC3E}">
        <p14:creationId xmlns:p14="http://schemas.microsoft.com/office/powerpoint/2010/main" val="442712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3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2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79" grpId="0"/>
      <p:bldP spid="26" grpId="0"/>
      <p:bldP spid="43" grpId="0"/>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flipV="1">
            <a:off x="2073250" y="954190"/>
            <a:ext cx="133896" cy="984460"/>
            <a:chOff x="2073250" y="954190"/>
            <a:chExt cx="133896" cy="984460"/>
          </a:xfrm>
        </p:grpSpPr>
        <p:sp>
          <p:nvSpPr>
            <p:cNvPr id="48" name="Rectangle 47"/>
            <p:cNvSpPr/>
            <p:nvPr/>
          </p:nvSpPr>
          <p:spPr>
            <a:xfrm>
              <a:off x="2115708" y="954190"/>
              <a:ext cx="45719" cy="706579"/>
            </a:xfrm>
            <a:prstGeom prst="rect">
              <a:avLst/>
            </a:prstGeom>
            <a:blipFill rotWithShape="1">
              <a:blip r:embed="rId3"/>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49" name="Rectangle 48"/>
            <p:cNvSpPr/>
            <p:nvPr/>
          </p:nvSpPr>
          <p:spPr>
            <a:xfrm>
              <a:off x="2161427" y="954190"/>
              <a:ext cx="45719" cy="518161"/>
            </a:xfrm>
            <a:prstGeom prst="rect">
              <a:avLst/>
            </a:prstGeom>
            <a:blipFill rotWithShape="1">
              <a:blip r:embed="rId3"/>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50" name="Rectangle 49"/>
            <p:cNvSpPr/>
            <p:nvPr/>
          </p:nvSpPr>
          <p:spPr>
            <a:xfrm>
              <a:off x="2073250" y="954190"/>
              <a:ext cx="45719" cy="984460"/>
            </a:xfrm>
            <a:prstGeom prst="rect">
              <a:avLst/>
            </a:prstGeom>
            <a:blipFill rotWithShape="1">
              <a:blip r:embed="rId3"/>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grpSp>
      <p:sp>
        <p:nvSpPr>
          <p:cNvPr id="65" name="Rectangle 64"/>
          <p:cNvSpPr/>
          <p:nvPr/>
        </p:nvSpPr>
        <p:spPr>
          <a:xfrm flipH="1">
            <a:off x="7828751" y="1219200"/>
            <a:ext cx="61050" cy="72000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66" name="Rectangle 65"/>
          <p:cNvSpPr/>
          <p:nvPr/>
        </p:nvSpPr>
        <p:spPr>
          <a:xfrm>
            <a:off x="5392614" y="685754"/>
            <a:ext cx="2633246" cy="169433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Chord 66"/>
          <p:cNvSpPr/>
          <p:nvPr/>
        </p:nvSpPr>
        <p:spPr>
          <a:xfrm>
            <a:off x="5276544" y="1188781"/>
            <a:ext cx="232140" cy="576939"/>
          </a:xfrm>
          <a:prstGeom prst="chord">
            <a:avLst>
              <a:gd name="adj1" fmla="val 5404402"/>
              <a:gd name="adj2" fmla="val 16211824"/>
            </a:avLst>
          </a:prstGeom>
          <a:solidFill>
            <a:schemeClr val="tx2">
              <a:lumMod val="20000"/>
              <a:lumOff val="80000"/>
            </a:schemeClr>
          </a:solidFill>
          <a:ln>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9" name="Straight Connector 68"/>
          <p:cNvCxnSpPr/>
          <p:nvPr/>
        </p:nvCxnSpPr>
        <p:spPr>
          <a:xfrm>
            <a:off x="1985689" y="842780"/>
            <a:ext cx="0" cy="1646421"/>
          </a:xfrm>
          <a:prstGeom prst="line">
            <a:avLst/>
          </a:prstGeom>
          <a:ln w="38100" cmpd="sng">
            <a:solidFill>
              <a:srgbClr val="000000"/>
            </a:solidFill>
            <a:prstDash val="dashDot"/>
            <a:headEnd type="none"/>
            <a:tailEnd type="none" w="lg" len="med"/>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6610513" y="4930205"/>
            <a:ext cx="184666" cy="369332"/>
          </a:xfrm>
          <a:prstGeom prst="rect">
            <a:avLst/>
          </a:prstGeom>
          <a:noFill/>
        </p:spPr>
        <p:txBody>
          <a:bodyPr wrap="none" rtlCol="0">
            <a:spAutoFit/>
          </a:bodyPr>
          <a:lstStyle/>
          <a:p>
            <a:endParaRPr lang="en-US" dirty="0"/>
          </a:p>
        </p:txBody>
      </p:sp>
      <p:pic>
        <p:nvPicPr>
          <p:cNvPr id="2" name="Picture 1" descr="left.png"/>
          <p:cNvPicPr>
            <a:picLocks noChangeAspect="1"/>
          </p:cNvPicPr>
          <p:nvPr/>
        </p:nvPicPr>
        <p:blipFill>
          <a:blip r:embed="rId4">
            <a:alphaModFix amt="38000"/>
            <a:extLst>
              <a:ext uri="{28A0092B-C50C-407E-A947-70E740481C1C}">
                <a14:useLocalDpi xmlns:a14="http://schemas.microsoft.com/office/drawing/2010/main" val="0"/>
              </a:ext>
            </a:extLst>
          </a:blip>
          <a:stretch>
            <a:fillRect/>
          </a:stretch>
        </p:blipFill>
        <p:spPr>
          <a:xfrm>
            <a:off x="5006491" y="838200"/>
            <a:ext cx="4010119" cy="1322615"/>
          </a:xfrm>
          <a:prstGeom prst="rect">
            <a:avLst/>
          </a:prstGeom>
        </p:spPr>
      </p:pic>
      <p:cxnSp>
        <p:nvCxnSpPr>
          <p:cNvPr id="54" name="Straight Arrow Connector 53"/>
          <p:cNvCxnSpPr/>
          <p:nvPr/>
        </p:nvCxnSpPr>
        <p:spPr>
          <a:xfrm flipV="1">
            <a:off x="2106699" y="1033717"/>
            <a:ext cx="254700" cy="0"/>
          </a:xfrm>
          <a:prstGeom prst="straightConnector1">
            <a:avLst/>
          </a:prstGeom>
          <a:ln>
            <a:solidFill>
              <a:srgbClr val="339900"/>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V="1">
            <a:off x="2215446" y="1373590"/>
            <a:ext cx="5605800" cy="233500"/>
          </a:xfrm>
          <a:prstGeom prst="straightConnector1">
            <a:avLst/>
          </a:prstGeom>
          <a:ln>
            <a:solidFill>
              <a:srgbClr val="339900"/>
            </a:solidFill>
            <a:headEnd type="diamond" w="lg" len="sm"/>
            <a:tailEnd type="diamond" w="lg" len="sm"/>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a:off x="2169729" y="1383433"/>
            <a:ext cx="5651519" cy="161939"/>
          </a:xfrm>
          <a:prstGeom prst="straightConnector1">
            <a:avLst/>
          </a:prstGeom>
          <a:ln>
            <a:solidFill>
              <a:srgbClr val="339900"/>
            </a:solidFill>
            <a:headEnd type="diamond" w="lg" len="sm"/>
            <a:tailEnd type="diamond" w="lg" len="sm"/>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a:off x="2127271" y="1145770"/>
            <a:ext cx="5693977" cy="580663"/>
          </a:xfrm>
          <a:prstGeom prst="straightConnector1">
            <a:avLst/>
          </a:prstGeom>
          <a:ln>
            <a:solidFill>
              <a:srgbClr val="339900"/>
            </a:solidFill>
            <a:headEnd type="diamond" w="lg" len="sm"/>
            <a:tailEnd type="diamond" w="lg" len="sm"/>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V="1">
            <a:off x="2155292" y="1265271"/>
            <a:ext cx="254700" cy="0"/>
          </a:xfrm>
          <a:prstGeom prst="straightConnector1">
            <a:avLst/>
          </a:prstGeom>
          <a:ln>
            <a:solidFill>
              <a:srgbClr val="339900"/>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V="1">
            <a:off x="2201011" y="1492372"/>
            <a:ext cx="254700" cy="0"/>
          </a:xfrm>
          <a:prstGeom prst="straightConnector1">
            <a:avLst/>
          </a:prstGeom>
          <a:ln>
            <a:solidFill>
              <a:srgbClr val="339900"/>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pic>
        <p:nvPicPr>
          <p:cNvPr id="35" name="Picture 34"/>
          <p:cNvPicPr>
            <a:picLocks noChangeAspect="1"/>
          </p:cNvPicPr>
          <p:nvPr/>
        </p:nvPicPr>
        <p:blipFill>
          <a:blip r:embed="rId5">
            <a:extLst>
              <a:ext uri="{BEBA8EAE-BF5A-486C-A8C5-ECC9F3942E4B}">
                <a14:imgProps xmlns:a14="http://schemas.microsoft.com/office/drawing/2010/main">
                  <a14:imgLayer r:embed="rId6">
                    <a14:imgEffect>
                      <a14:backgroundRemoval t="10000" b="90000" l="1167" r="99000"/>
                    </a14:imgEffect>
                  </a14:imgLayer>
                </a14:imgProps>
              </a:ext>
            </a:extLst>
          </a:blip>
          <a:stretch>
            <a:fillRect/>
          </a:stretch>
        </p:blipFill>
        <p:spPr>
          <a:xfrm flipV="1">
            <a:off x="4466728" y="527472"/>
            <a:ext cx="539763" cy="539763"/>
          </a:xfrm>
          <a:prstGeom prst="rect">
            <a:avLst/>
          </a:prstGeom>
        </p:spPr>
      </p:pic>
      <p:cxnSp>
        <p:nvCxnSpPr>
          <p:cNvPr id="36" name="Straight Arrow Connector 35"/>
          <p:cNvCxnSpPr/>
          <p:nvPr/>
        </p:nvCxnSpPr>
        <p:spPr>
          <a:xfrm>
            <a:off x="4862799" y="961463"/>
            <a:ext cx="532503" cy="540864"/>
          </a:xfrm>
          <a:prstGeom prst="straightConnector1">
            <a:avLst/>
          </a:prstGeom>
          <a:ln>
            <a:solidFill>
              <a:schemeClr val="tx1"/>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pic>
        <p:nvPicPr>
          <p:cNvPr id="40" name="Picture 39" descr="Fig5_rasterize.pdf"/>
          <p:cNvPicPr>
            <a:picLocks noChangeAspect="1"/>
          </p:cNvPicPr>
          <p:nvPr/>
        </p:nvPicPr>
        <p:blipFill rotWithShape="1">
          <a:blip r:embed="rId7">
            <a:extLst>
              <a:ext uri="{28A0092B-C50C-407E-A947-70E740481C1C}">
                <a14:useLocalDpi xmlns:a14="http://schemas.microsoft.com/office/drawing/2010/main" val="0"/>
              </a:ext>
            </a:extLst>
          </a:blip>
          <a:srcRect l="36494" r="28600" b="52999"/>
          <a:stretch/>
        </p:blipFill>
        <p:spPr>
          <a:xfrm>
            <a:off x="5018346" y="4727634"/>
            <a:ext cx="2543980" cy="1854034"/>
          </a:xfrm>
          <a:prstGeom prst="rect">
            <a:avLst/>
          </a:prstGeom>
        </p:spPr>
      </p:pic>
      <p:pic>
        <p:nvPicPr>
          <p:cNvPr id="41" name="Picture 40" descr="Fig5_rasterize.pdf"/>
          <p:cNvPicPr>
            <a:picLocks noChangeAspect="1"/>
          </p:cNvPicPr>
          <p:nvPr/>
        </p:nvPicPr>
        <p:blipFill rotWithShape="1">
          <a:blip r:embed="rId7">
            <a:extLst>
              <a:ext uri="{28A0092B-C50C-407E-A947-70E740481C1C}">
                <a14:useLocalDpi xmlns:a14="http://schemas.microsoft.com/office/drawing/2010/main" val="0"/>
              </a:ext>
            </a:extLst>
          </a:blip>
          <a:srcRect l="72899" t="2812" r="1024" b="58710"/>
          <a:stretch/>
        </p:blipFill>
        <p:spPr>
          <a:xfrm>
            <a:off x="333676" y="4727634"/>
            <a:ext cx="2321510" cy="1854034"/>
          </a:xfrm>
          <a:prstGeom prst="rect">
            <a:avLst/>
          </a:prstGeom>
        </p:spPr>
      </p:pic>
      <p:pic>
        <p:nvPicPr>
          <p:cNvPr id="45" name="Picture 44" descr="28.0mm-8.00ms.ti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flipV="1">
            <a:off x="328767" y="2857500"/>
            <a:ext cx="2743200" cy="1714500"/>
          </a:xfrm>
          <a:prstGeom prst="rect">
            <a:avLst/>
          </a:prstGeom>
        </p:spPr>
      </p:pic>
      <p:pic>
        <p:nvPicPr>
          <p:cNvPr id="46" name="Picture 45" descr="29.0mm-8.00ms.ti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flipV="1">
            <a:off x="3217205" y="2857500"/>
            <a:ext cx="2743200" cy="1714500"/>
          </a:xfrm>
          <a:prstGeom prst="rect">
            <a:avLst/>
          </a:prstGeom>
        </p:spPr>
      </p:pic>
      <p:pic>
        <p:nvPicPr>
          <p:cNvPr id="47" name="Picture 46" descr="30.0mm-8.00ms.ti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flipV="1">
            <a:off x="6116757" y="2857500"/>
            <a:ext cx="2743200" cy="1714500"/>
          </a:xfrm>
          <a:prstGeom prst="rect">
            <a:avLst/>
          </a:prstGeom>
        </p:spPr>
      </p:pic>
      <p:sp>
        <p:nvSpPr>
          <p:cNvPr id="26" name="Title 2"/>
          <p:cNvSpPr>
            <a:spLocks noGrp="1"/>
          </p:cNvSpPr>
          <p:nvPr>
            <p:ph type="title"/>
          </p:nvPr>
        </p:nvSpPr>
        <p:spPr>
          <a:xfrm>
            <a:off x="328767" y="122257"/>
            <a:ext cx="1952792" cy="715915"/>
          </a:xfrm>
        </p:spPr>
        <p:txBody>
          <a:bodyPr>
            <a:normAutofit/>
          </a:bodyPr>
          <a:lstStyle/>
          <a:p>
            <a:r>
              <a:rPr lang="en-US" sz="4000" dirty="0" smtClean="0">
                <a:latin typeface="Helvetica" panose="020B0604020202020204" pitchFamily="34" charset="0"/>
                <a:cs typeface="Helvetica" panose="020B0604020202020204" pitchFamily="34" charset="0"/>
              </a:rPr>
              <a:t>Results</a:t>
            </a:r>
            <a:endParaRPr lang="en-US" sz="4000" dirty="0">
              <a:latin typeface="Helvetica" panose="020B0604020202020204" pitchFamily="34" charset="0"/>
              <a:cs typeface="Helvetica" panose="020B0604020202020204" pitchFamily="34" charset="0"/>
            </a:endParaRPr>
          </a:p>
        </p:txBody>
      </p:sp>
      <p:pic>
        <p:nvPicPr>
          <p:cNvPr id="28" name="Picture 21" descr="latex-image-1.pdf"/>
          <p:cNvPicPr>
            <a:picLocks noChangeAspect="1"/>
          </p:cNvPicPr>
          <p:nvPr/>
        </p:nvPicPr>
        <p:blipFill>
          <a:blip r:embed="rId11">
            <a:grayscl/>
            <a:extLst>
              <a:ext uri="{28A0092B-C50C-407E-A947-70E740481C1C}">
                <a14:useLocalDpi xmlns:a14="http://schemas.microsoft.com/office/drawing/2010/main" val="0"/>
              </a:ext>
            </a:extLst>
          </a:blip>
          <a:stretch>
            <a:fillRect/>
          </a:stretch>
        </p:blipFill>
        <p:spPr>
          <a:xfrm>
            <a:off x="2804342" y="5186919"/>
            <a:ext cx="6213548" cy="935464"/>
          </a:xfrm>
          <a:prstGeom prst="rect">
            <a:avLst/>
          </a:prstGeom>
        </p:spPr>
      </p:pic>
      <p:sp>
        <p:nvSpPr>
          <p:cNvPr id="29" name="矩形 28"/>
          <p:cNvSpPr/>
          <p:nvPr/>
        </p:nvSpPr>
        <p:spPr>
          <a:xfrm flipH="1">
            <a:off x="1186464" y="3494658"/>
            <a:ext cx="223712" cy="205296"/>
          </a:xfrm>
          <a:prstGeom prst="rect">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1" name="矩形 30"/>
          <p:cNvSpPr/>
          <p:nvPr/>
        </p:nvSpPr>
        <p:spPr>
          <a:xfrm flipH="1">
            <a:off x="4098960" y="3494658"/>
            <a:ext cx="223712" cy="205296"/>
          </a:xfrm>
          <a:prstGeom prst="rect">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2" name="矩形 31"/>
          <p:cNvSpPr/>
          <p:nvPr/>
        </p:nvSpPr>
        <p:spPr>
          <a:xfrm flipH="1">
            <a:off x="7002025" y="3494658"/>
            <a:ext cx="223712" cy="205296"/>
          </a:xfrm>
          <a:prstGeom prst="rect">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33" name="Picture 1" descr="lef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7771" y="838200"/>
            <a:ext cx="4010119" cy="1322615"/>
          </a:xfrm>
          <a:prstGeom prst="rect">
            <a:avLst/>
          </a:prstGeom>
          <a:noFill/>
          <a:ln>
            <a:noFill/>
          </a:ln>
        </p:spPr>
      </p:pic>
      <p:sp>
        <p:nvSpPr>
          <p:cNvPr id="34" name="Title 2"/>
          <p:cNvSpPr txBox="1">
            <a:spLocks/>
          </p:cNvSpPr>
          <p:nvPr/>
        </p:nvSpPr>
        <p:spPr>
          <a:xfrm>
            <a:off x="273032" y="2324100"/>
            <a:ext cx="3327980" cy="71591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latin typeface="Helvetica" panose="020B0604020202020204" pitchFamily="34" charset="0"/>
                <a:cs typeface="Helvetica" panose="020B0604020202020204" pitchFamily="34" charset="0"/>
              </a:rPr>
              <a:t>Captured Images</a:t>
            </a:r>
            <a:endParaRPr lang="en-US" sz="2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6268014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28"/>
                                        </p:tgtEl>
                                        <p:attrNameLst>
                                          <p:attrName>style.visibility</p:attrName>
                                        </p:attrNameLst>
                                      </p:cBhvr>
                                      <p:to>
                                        <p:strVal val="hidden"/>
                                      </p:to>
                                    </p:set>
                                  </p:childTnLst>
                                </p:cTn>
                              </p:par>
                              <p:par>
                                <p:cTn id="61" presetID="63" presetClass="path" presetSubtype="0" accel="50000" decel="50000" fill="hold" nodeType="withEffect">
                                  <p:stCondLst>
                                    <p:cond delay="0"/>
                                  </p:stCondLst>
                                  <p:childTnLst>
                                    <p:animMotion origin="layout" path="M 1.94444E-6 0.00879 L 0.23663 0.00879 " pathEditMode="relative" rAng="0" ptsTypes="AA">
                                      <p:cBhvr>
                                        <p:cTn id="62" dur="1000" fill="hold"/>
                                        <p:tgtEl>
                                          <p:spTgt spid="41"/>
                                        </p:tgtEl>
                                        <p:attrNameLst>
                                          <p:attrName>ppt_x</p:attrName>
                                          <p:attrName>ppt_y</p:attrName>
                                        </p:attrNameLst>
                                      </p:cBhvr>
                                      <p:rCtr x="11823" y="0"/>
                                    </p:animMotion>
                                  </p:childTnLst>
                                </p:cTn>
                              </p:par>
                              <p:par>
                                <p:cTn id="63" presetID="1" presetClass="entr" presetSubtype="0" fill="hold" nodeType="with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29" grpId="0" animBg="1"/>
      <p:bldP spid="31" grpId="0" animBg="1"/>
      <p:bldP spid="32" grpId="0" animBg="1"/>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8"/>
          <p:cNvSpPr/>
          <p:nvPr/>
        </p:nvSpPr>
        <p:spPr>
          <a:xfrm rot="20929677" flipV="1">
            <a:off x="2108463" y="865786"/>
            <a:ext cx="65576" cy="984460"/>
          </a:xfrm>
          <a:prstGeom prst="rect">
            <a:avLst/>
          </a:prstGeom>
          <a:blipFill rotWithShape="1">
            <a:blip r:embed="rId3"/>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65" name="Rectangle 64"/>
          <p:cNvSpPr/>
          <p:nvPr/>
        </p:nvSpPr>
        <p:spPr>
          <a:xfrm flipH="1">
            <a:off x="7812946" y="842689"/>
            <a:ext cx="61050" cy="1352348"/>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66" name="Rectangle 65"/>
          <p:cNvSpPr/>
          <p:nvPr/>
        </p:nvSpPr>
        <p:spPr>
          <a:xfrm>
            <a:off x="5392614" y="685754"/>
            <a:ext cx="2633246" cy="169433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Chord 66"/>
          <p:cNvSpPr/>
          <p:nvPr/>
        </p:nvSpPr>
        <p:spPr>
          <a:xfrm>
            <a:off x="5276544" y="1188781"/>
            <a:ext cx="232140" cy="576939"/>
          </a:xfrm>
          <a:prstGeom prst="chord">
            <a:avLst>
              <a:gd name="adj1" fmla="val 5404402"/>
              <a:gd name="adj2" fmla="val 16211824"/>
            </a:avLst>
          </a:prstGeom>
          <a:solidFill>
            <a:schemeClr val="tx2">
              <a:lumMod val="20000"/>
              <a:lumOff val="80000"/>
            </a:schemeClr>
          </a:solidFill>
          <a:ln>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9" name="Straight Connector 68"/>
          <p:cNvCxnSpPr/>
          <p:nvPr/>
        </p:nvCxnSpPr>
        <p:spPr>
          <a:xfrm>
            <a:off x="2549247" y="779700"/>
            <a:ext cx="0" cy="1646421"/>
          </a:xfrm>
          <a:prstGeom prst="line">
            <a:avLst/>
          </a:prstGeom>
          <a:ln w="38100" cmpd="sng">
            <a:solidFill>
              <a:srgbClr val="000000"/>
            </a:solidFill>
            <a:prstDash val="dashDot"/>
            <a:headEnd type="none"/>
            <a:tailEnd type="none" w="lg" len="med"/>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6976616" y="5019524"/>
            <a:ext cx="184666" cy="369332"/>
          </a:xfrm>
          <a:prstGeom prst="rect">
            <a:avLst/>
          </a:prstGeom>
          <a:noFill/>
        </p:spPr>
        <p:txBody>
          <a:bodyPr wrap="none" rtlCol="0">
            <a:spAutoFit/>
          </a:bodyPr>
          <a:lstStyle/>
          <a:p>
            <a:endParaRPr lang="en-US" dirty="0"/>
          </a:p>
        </p:txBody>
      </p:sp>
      <p:pic>
        <p:nvPicPr>
          <p:cNvPr id="2" name="Picture 1" descr="left.png"/>
          <p:cNvPicPr>
            <a:picLocks noChangeAspect="1"/>
          </p:cNvPicPr>
          <p:nvPr/>
        </p:nvPicPr>
        <p:blipFill>
          <a:blip r:embed="rId4">
            <a:alphaModFix amt="38000"/>
            <a:extLst>
              <a:ext uri="{28A0092B-C50C-407E-A947-70E740481C1C}">
                <a14:useLocalDpi xmlns:a14="http://schemas.microsoft.com/office/drawing/2010/main" val="0"/>
              </a:ext>
            </a:extLst>
          </a:blip>
          <a:stretch>
            <a:fillRect/>
          </a:stretch>
        </p:blipFill>
        <p:spPr>
          <a:xfrm>
            <a:off x="5006491" y="842781"/>
            <a:ext cx="4010119" cy="1322615"/>
          </a:xfrm>
          <a:prstGeom prst="rect">
            <a:avLst/>
          </a:prstGeom>
        </p:spPr>
      </p:pic>
      <p:cxnSp>
        <p:nvCxnSpPr>
          <p:cNvPr id="54" name="Straight Arrow Connector 53"/>
          <p:cNvCxnSpPr/>
          <p:nvPr/>
        </p:nvCxnSpPr>
        <p:spPr>
          <a:xfrm flipV="1">
            <a:off x="2093999" y="1033717"/>
            <a:ext cx="254700" cy="0"/>
          </a:xfrm>
          <a:prstGeom prst="straightConnector1">
            <a:avLst/>
          </a:prstGeom>
          <a:ln>
            <a:solidFill>
              <a:srgbClr val="339900"/>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V="1">
            <a:off x="2215446" y="1373590"/>
            <a:ext cx="5605800" cy="233500"/>
          </a:xfrm>
          <a:prstGeom prst="straightConnector1">
            <a:avLst/>
          </a:prstGeom>
          <a:ln>
            <a:solidFill>
              <a:srgbClr val="339900"/>
            </a:solidFill>
            <a:headEnd type="diamond" w="lg" len="sm"/>
            <a:tailEnd type="diamond" w="lg" len="sm"/>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a:off x="2169729" y="1383433"/>
            <a:ext cx="5651519" cy="161939"/>
          </a:xfrm>
          <a:prstGeom prst="straightConnector1">
            <a:avLst/>
          </a:prstGeom>
          <a:ln>
            <a:solidFill>
              <a:srgbClr val="339900"/>
            </a:solidFill>
            <a:headEnd type="diamond" w="lg" len="sm"/>
            <a:tailEnd type="diamond" w="lg" len="sm"/>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a:off x="2127271" y="1145770"/>
            <a:ext cx="5693977" cy="580663"/>
          </a:xfrm>
          <a:prstGeom prst="straightConnector1">
            <a:avLst/>
          </a:prstGeom>
          <a:ln>
            <a:solidFill>
              <a:srgbClr val="339900"/>
            </a:solidFill>
            <a:headEnd type="diamond" w="lg" len="sm"/>
            <a:tailEnd type="diamond" w="lg" len="sm"/>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V="1">
            <a:off x="2155292" y="1265271"/>
            <a:ext cx="254700" cy="0"/>
          </a:xfrm>
          <a:prstGeom prst="straightConnector1">
            <a:avLst/>
          </a:prstGeom>
          <a:ln>
            <a:solidFill>
              <a:srgbClr val="339900"/>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V="1">
            <a:off x="2201011" y="1492372"/>
            <a:ext cx="254700" cy="0"/>
          </a:xfrm>
          <a:prstGeom prst="straightConnector1">
            <a:avLst/>
          </a:prstGeom>
          <a:ln>
            <a:solidFill>
              <a:srgbClr val="339900"/>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pic>
        <p:nvPicPr>
          <p:cNvPr id="35" name="Picture 34"/>
          <p:cNvPicPr>
            <a:picLocks noChangeAspect="1"/>
          </p:cNvPicPr>
          <p:nvPr/>
        </p:nvPicPr>
        <p:blipFill>
          <a:blip r:embed="rId5">
            <a:extLst>
              <a:ext uri="{BEBA8EAE-BF5A-486C-A8C5-ECC9F3942E4B}">
                <a14:imgProps xmlns:a14="http://schemas.microsoft.com/office/drawing/2010/main">
                  <a14:imgLayer r:embed="rId6">
                    <a14:imgEffect>
                      <a14:backgroundRemoval t="10000" b="90000" l="1167" r="99000"/>
                    </a14:imgEffect>
                  </a14:imgLayer>
                </a14:imgProps>
              </a:ext>
            </a:extLst>
          </a:blip>
          <a:stretch>
            <a:fillRect/>
          </a:stretch>
        </p:blipFill>
        <p:spPr>
          <a:xfrm flipV="1">
            <a:off x="4466728" y="527472"/>
            <a:ext cx="539763" cy="539763"/>
          </a:xfrm>
          <a:prstGeom prst="rect">
            <a:avLst/>
          </a:prstGeom>
        </p:spPr>
      </p:pic>
      <p:cxnSp>
        <p:nvCxnSpPr>
          <p:cNvPr id="36" name="Straight Arrow Connector 35"/>
          <p:cNvCxnSpPr/>
          <p:nvPr/>
        </p:nvCxnSpPr>
        <p:spPr>
          <a:xfrm>
            <a:off x="4862799" y="961463"/>
            <a:ext cx="532503" cy="540864"/>
          </a:xfrm>
          <a:prstGeom prst="straightConnector1">
            <a:avLst/>
          </a:prstGeom>
          <a:ln>
            <a:solidFill>
              <a:schemeClr val="tx1"/>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sp>
        <p:nvSpPr>
          <p:cNvPr id="26" name="Title 2"/>
          <p:cNvSpPr>
            <a:spLocks noGrp="1"/>
          </p:cNvSpPr>
          <p:nvPr>
            <p:ph type="title"/>
          </p:nvPr>
        </p:nvSpPr>
        <p:spPr>
          <a:xfrm>
            <a:off x="328767" y="122257"/>
            <a:ext cx="1952792" cy="715915"/>
          </a:xfrm>
        </p:spPr>
        <p:txBody>
          <a:bodyPr>
            <a:normAutofit/>
          </a:bodyPr>
          <a:lstStyle/>
          <a:p>
            <a:r>
              <a:rPr lang="en-US" sz="4000" dirty="0" smtClean="0">
                <a:latin typeface="Helvetica" panose="020B0604020202020204" pitchFamily="34" charset="0"/>
                <a:cs typeface="Helvetica" panose="020B0604020202020204" pitchFamily="34" charset="0"/>
              </a:rPr>
              <a:t>Results</a:t>
            </a:r>
            <a:endParaRPr lang="en-US" sz="4000" dirty="0">
              <a:latin typeface="Helvetica" panose="020B0604020202020204" pitchFamily="34" charset="0"/>
              <a:cs typeface="Helvetica" panose="020B0604020202020204" pitchFamily="34" charset="0"/>
            </a:endParaRPr>
          </a:p>
        </p:txBody>
      </p:sp>
      <p:grpSp>
        <p:nvGrpSpPr>
          <p:cNvPr id="32" name="Group 26"/>
          <p:cNvGrpSpPr/>
          <p:nvPr/>
        </p:nvGrpSpPr>
        <p:grpSpPr>
          <a:xfrm>
            <a:off x="2399452" y="4749032"/>
            <a:ext cx="2281704" cy="1968160"/>
            <a:chOff x="1330064" y="3771994"/>
            <a:chExt cx="2859237" cy="2466330"/>
          </a:xfrm>
        </p:grpSpPr>
        <p:pic>
          <p:nvPicPr>
            <p:cNvPr id="33" name="Picture 27" descr="Fig5_rasterize.pdf"/>
            <p:cNvPicPr>
              <a:picLocks noChangeAspect="1"/>
            </p:cNvPicPr>
            <p:nvPr/>
          </p:nvPicPr>
          <p:blipFill rotWithShape="1">
            <a:blip r:embed="rId7">
              <a:extLst>
                <a:ext uri="{28A0092B-C50C-407E-A947-70E740481C1C}">
                  <a14:useLocalDpi xmlns:a14="http://schemas.microsoft.com/office/drawing/2010/main" val="0"/>
                </a:ext>
              </a:extLst>
            </a:blip>
            <a:srcRect l="64820" t="46238"/>
            <a:stretch/>
          </p:blipFill>
          <p:spPr>
            <a:xfrm>
              <a:off x="1330064" y="3873379"/>
              <a:ext cx="2859237" cy="2364945"/>
            </a:xfrm>
            <a:prstGeom prst="snip1Rect">
              <a:avLst/>
            </a:prstGeom>
          </p:spPr>
        </p:pic>
        <p:sp>
          <p:nvSpPr>
            <p:cNvPr id="37" name="Rectangle 28"/>
            <p:cNvSpPr/>
            <p:nvPr/>
          </p:nvSpPr>
          <p:spPr>
            <a:xfrm>
              <a:off x="1406042" y="3771994"/>
              <a:ext cx="249459" cy="19653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000000"/>
                </a:solidFill>
              </a:endParaRPr>
            </a:p>
          </p:txBody>
        </p:sp>
      </p:grpSp>
      <p:pic>
        <p:nvPicPr>
          <p:cNvPr id="38" name="Picture 25" descr="Fig5_rasterize.pdf"/>
          <p:cNvPicPr>
            <a:picLocks noChangeAspect="1"/>
          </p:cNvPicPr>
          <p:nvPr/>
        </p:nvPicPr>
        <p:blipFill rotWithShape="1">
          <a:blip r:embed="rId7">
            <a:extLst>
              <a:ext uri="{28A0092B-C50C-407E-A947-70E740481C1C}">
                <a14:useLocalDpi xmlns:a14="http://schemas.microsoft.com/office/drawing/2010/main" val="0"/>
              </a:ext>
            </a:extLst>
          </a:blip>
          <a:srcRect l="30005" t="46238" r="34815"/>
          <a:stretch/>
        </p:blipFill>
        <p:spPr>
          <a:xfrm>
            <a:off x="4852259" y="4774432"/>
            <a:ext cx="2281704" cy="1887253"/>
          </a:xfrm>
          <a:prstGeom prst="rect">
            <a:avLst/>
          </a:prstGeom>
        </p:spPr>
      </p:pic>
      <p:pic>
        <p:nvPicPr>
          <p:cNvPr id="43" name="Picture 20" descr="19.0mm-11.53ms.tif"/>
          <p:cNvPicPr>
            <a:picLocks noChangeAspect="1"/>
          </p:cNvPicPr>
          <p:nvPr/>
        </p:nvPicPr>
        <p:blipFill rotWithShape="1">
          <a:blip r:embed="rId8">
            <a:extLst>
              <a:ext uri="{28A0092B-C50C-407E-A947-70E740481C1C}">
                <a14:useLocalDpi xmlns:a14="http://schemas.microsoft.com/office/drawing/2010/main" val="0"/>
              </a:ext>
            </a:extLst>
          </a:blip>
          <a:srcRect l="29850" t="15948" r="30227" b="20053"/>
          <a:stretch/>
        </p:blipFill>
        <p:spPr>
          <a:xfrm rot="5400000">
            <a:off x="1622992" y="3047798"/>
            <a:ext cx="1740764" cy="1744132"/>
          </a:xfrm>
          <a:prstGeom prst="rect">
            <a:avLst/>
          </a:prstGeom>
        </p:spPr>
      </p:pic>
      <p:pic>
        <p:nvPicPr>
          <p:cNvPr id="44" name="Picture 23" descr="20.0mm-11.53ms.tif"/>
          <p:cNvPicPr>
            <a:picLocks noChangeAspect="1"/>
          </p:cNvPicPr>
          <p:nvPr/>
        </p:nvPicPr>
        <p:blipFill rotWithShape="1">
          <a:blip r:embed="rId9">
            <a:extLst>
              <a:ext uri="{28A0092B-C50C-407E-A947-70E740481C1C}">
                <a14:useLocalDpi xmlns:a14="http://schemas.microsoft.com/office/drawing/2010/main" val="0"/>
              </a:ext>
            </a:extLst>
          </a:blip>
          <a:srcRect l="29930" t="15086" r="30048" b="20004"/>
          <a:stretch/>
        </p:blipFill>
        <p:spPr>
          <a:xfrm rot="5400000">
            <a:off x="3884856" y="3081328"/>
            <a:ext cx="1720649" cy="1744132"/>
          </a:xfrm>
          <a:prstGeom prst="rect">
            <a:avLst/>
          </a:prstGeom>
        </p:spPr>
      </p:pic>
      <p:pic>
        <p:nvPicPr>
          <p:cNvPr id="51" name="Picture 24" descr="21.0mm-11.53ms.tif"/>
          <p:cNvPicPr>
            <a:picLocks noChangeAspect="1"/>
          </p:cNvPicPr>
          <p:nvPr/>
        </p:nvPicPr>
        <p:blipFill rotWithShape="1">
          <a:blip r:embed="rId10">
            <a:extLst>
              <a:ext uri="{28A0092B-C50C-407E-A947-70E740481C1C}">
                <a14:useLocalDpi xmlns:a14="http://schemas.microsoft.com/office/drawing/2010/main" val="0"/>
              </a:ext>
            </a:extLst>
          </a:blip>
          <a:srcRect l="29793" t="15492" r="30007" b="20108"/>
          <a:stretch/>
        </p:blipFill>
        <p:spPr>
          <a:xfrm rot="5400000">
            <a:off x="6005997" y="3070681"/>
            <a:ext cx="1741944" cy="1744132"/>
          </a:xfrm>
          <a:prstGeom prst="rect">
            <a:avLst/>
          </a:prstGeom>
        </p:spPr>
      </p:pic>
      <p:sp>
        <p:nvSpPr>
          <p:cNvPr id="52" name="Title 2"/>
          <p:cNvSpPr txBox="1">
            <a:spLocks/>
          </p:cNvSpPr>
          <p:nvPr/>
        </p:nvSpPr>
        <p:spPr>
          <a:xfrm>
            <a:off x="1534819" y="2516941"/>
            <a:ext cx="3327980" cy="71591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latin typeface="Helvetica" panose="020B0604020202020204" pitchFamily="34" charset="0"/>
                <a:cs typeface="Helvetica" panose="020B0604020202020204" pitchFamily="34" charset="0"/>
              </a:rPr>
              <a:t>Captured Images (Partial)</a:t>
            </a:r>
            <a:endParaRPr lang="en-US" sz="2000" dirty="0">
              <a:latin typeface="Helvetica" panose="020B0604020202020204" pitchFamily="34" charset="0"/>
              <a:cs typeface="Helvetica" panose="020B0604020202020204" pitchFamily="34" charset="0"/>
            </a:endParaRPr>
          </a:p>
        </p:txBody>
      </p:sp>
      <p:sp>
        <p:nvSpPr>
          <p:cNvPr id="4" name="矩形 3"/>
          <p:cNvSpPr/>
          <p:nvPr/>
        </p:nvSpPr>
        <p:spPr>
          <a:xfrm>
            <a:off x="1714486" y="3680904"/>
            <a:ext cx="976599" cy="896206"/>
          </a:xfrm>
          <a:prstGeom prst="rect">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53" name="矩形 52"/>
          <p:cNvSpPr/>
          <p:nvPr/>
        </p:nvSpPr>
        <p:spPr>
          <a:xfrm>
            <a:off x="3978428" y="3701208"/>
            <a:ext cx="976599" cy="896206"/>
          </a:xfrm>
          <a:prstGeom prst="rect">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56" name="矩形 55"/>
          <p:cNvSpPr/>
          <p:nvPr/>
        </p:nvSpPr>
        <p:spPr>
          <a:xfrm>
            <a:off x="6092350" y="3680904"/>
            <a:ext cx="976599" cy="896206"/>
          </a:xfrm>
          <a:prstGeom prst="rect">
            <a:avLst/>
          </a:prstGeom>
          <a:noFill/>
          <a:ln w="381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085059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4" grpId="0" animBg="1"/>
      <p:bldP spid="53" grpId="0" animBg="1"/>
      <p:bldP spid="5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328769" y="141945"/>
            <a:ext cx="5961207" cy="553998"/>
          </a:xfrm>
          <a:prstGeom prst="rect">
            <a:avLst/>
          </a:prstGeom>
          <a:noFill/>
        </p:spPr>
        <p:txBody>
          <a:bodyPr wrap="square" rtlCol="0">
            <a:spAutoFit/>
          </a:bodyPr>
          <a:lstStyle/>
          <a:p>
            <a:r>
              <a:rPr lang="en-US" sz="3000" dirty="0" smtClean="0">
                <a:latin typeface="Helvetica"/>
                <a:cs typeface="Helvetica"/>
              </a:rPr>
              <a:t>Working Range</a:t>
            </a:r>
            <a:endParaRPr lang="en-US" sz="3000" dirty="0">
              <a:latin typeface="Helvetica"/>
              <a:cs typeface="Helvetica"/>
            </a:endParaRPr>
          </a:p>
        </p:txBody>
      </p:sp>
      <p:grpSp>
        <p:nvGrpSpPr>
          <p:cNvPr id="31" name="Group 30"/>
          <p:cNvGrpSpPr/>
          <p:nvPr/>
        </p:nvGrpSpPr>
        <p:grpSpPr>
          <a:xfrm>
            <a:off x="2872568" y="881942"/>
            <a:ext cx="6174154" cy="6127629"/>
            <a:chOff x="3982458" y="1034703"/>
            <a:chExt cx="4432106" cy="4398709"/>
          </a:xfrm>
        </p:grpSpPr>
        <p:grpSp>
          <p:nvGrpSpPr>
            <p:cNvPr id="27" name="Group 26"/>
            <p:cNvGrpSpPr/>
            <p:nvPr/>
          </p:nvGrpSpPr>
          <p:grpSpPr>
            <a:xfrm>
              <a:off x="3982458" y="1034703"/>
              <a:ext cx="4432106" cy="4364936"/>
              <a:chOff x="128827" y="152858"/>
              <a:chExt cx="6650130" cy="6549345"/>
            </a:xfrm>
          </p:grpSpPr>
          <p:pic>
            <p:nvPicPr>
              <p:cNvPr id="28" name="Picture 27" descr="Fig3_14pts.pdf"/>
              <p:cNvPicPr>
                <a:picLocks noChangeAspect="1"/>
              </p:cNvPicPr>
              <p:nvPr/>
            </p:nvPicPr>
            <p:blipFill rotWithShape="1">
              <a:blip r:embed="rId3">
                <a:extLst>
                  <a:ext uri="{28A0092B-C50C-407E-A947-70E740481C1C}">
                    <a14:useLocalDpi xmlns:a14="http://schemas.microsoft.com/office/drawing/2010/main" val="0"/>
                  </a:ext>
                </a:extLst>
              </a:blip>
              <a:srcRect t="-1" r="51962" b="60685"/>
              <a:stretch/>
            </p:blipFill>
            <p:spPr>
              <a:xfrm>
                <a:off x="128827" y="152858"/>
                <a:ext cx="6650130" cy="6549345"/>
              </a:xfrm>
              <a:prstGeom prst="snip2SameRect">
                <a:avLst>
                  <a:gd name="adj1" fmla="val 0"/>
                  <a:gd name="adj2" fmla="val 11131"/>
                </a:avLst>
              </a:prstGeom>
            </p:spPr>
          </p:pic>
          <p:sp>
            <p:nvSpPr>
              <p:cNvPr id="29" name="Rectangle 28"/>
              <p:cNvSpPr/>
              <p:nvPr/>
            </p:nvSpPr>
            <p:spPr>
              <a:xfrm>
                <a:off x="972879" y="152858"/>
                <a:ext cx="2455575" cy="272979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grpSp>
        <p:sp>
          <p:nvSpPr>
            <p:cNvPr id="30" name="Rectangle 29"/>
            <p:cNvSpPr/>
            <p:nvPr/>
          </p:nvSpPr>
          <p:spPr>
            <a:xfrm>
              <a:off x="4251916" y="5202656"/>
              <a:ext cx="612770" cy="2307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grpSp>
      <p:pic>
        <p:nvPicPr>
          <p:cNvPr id="9" name="Picture 8" descr="Fig3_14pts.pdf"/>
          <p:cNvPicPr>
            <a:picLocks noChangeAspect="1"/>
          </p:cNvPicPr>
          <p:nvPr/>
        </p:nvPicPr>
        <p:blipFill rotWithShape="1">
          <a:blip r:embed="rId4">
            <a:extLst>
              <a:ext uri="{28A0092B-C50C-407E-A947-70E740481C1C}">
                <a14:useLocalDpi xmlns:a14="http://schemas.microsoft.com/office/drawing/2010/main" val="0"/>
              </a:ext>
            </a:extLst>
          </a:blip>
          <a:srcRect l="51486" b="61680"/>
          <a:stretch/>
        </p:blipFill>
        <p:spPr>
          <a:xfrm>
            <a:off x="3814646" y="1393156"/>
            <a:ext cx="2217487" cy="2107697"/>
          </a:xfrm>
          <a:prstGeom prst="snip2SameRect">
            <a:avLst>
              <a:gd name="adj1" fmla="val 9769"/>
              <a:gd name="adj2" fmla="val 20200"/>
            </a:avLst>
          </a:prstGeom>
        </p:spPr>
      </p:pic>
      <p:sp>
        <p:nvSpPr>
          <p:cNvPr id="2" name="Rectangle 1"/>
          <p:cNvSpPr/>
          <p:nvPr/>
        </p:nvSpPr>
        <p:spPr>
          <a:xfrm>
            <a:off x="3843114" y="1137121"/>
            <a:ext cx="2050215" cy="249834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893329" y="1712829"/>
            <a:ext cx="2526333" cy="192263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881086" y="3414108"/>
            <a:ext cx="755342" cy="269822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562600" y="3414108"/>
            <a:ext cx="85994" cy="269822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851968" y="4445177"/>
            <a:ext cx="167892" cy="166631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344008" y="4560139"/>
            <a:ext cx="1328377" cy="61312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4751624" y="3657836"/>
            <a:ext cx="2129464" cy="99036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3780778" y="5129472"/>
            <a:ext cx="808155" cy="98202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p:nvCxnSpPr>
        <p:spPr>
          <a:xfrm flipV="1">
            <a:off x="3615794" y="1030510"/>
            <a:ext cx="5071006" cy="5070764"/>
          </a:xfrm>
          <a:prstGeom prst="line">
            <a:avLst/>
          </a:prstGeom>
          <a:ln w="15875" cmpd="sng">
            <a:solidFill>
              <a:srgbClr val="000000"/>
            </a:solidFill>
            <a:headEnd type="none"/>
            <a:tailEnd type="none" w="lg" len="med"/>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608931" y="3635465"/>
            <a:ext cx="1504261" cy="0"/>
          </a:xfrm>
          <a:prstGeom prst="line">
            <a:avLst/>
          </a:prstGeom>
          <a:ln w="38100" cmpd="sng">
            <a:solidFill>
              <a:srgbClr val="5B1C66"/>
            </a:solidFill>
            <a:prstDash val="dashDot"/>
            <a:headEnd type="none"/>
            <a:tailEnd type="none" w="lg" len="med"/>
          </a:ln>
          <a:effectLst/>
        </p:spPr>
        <p:style>
          <a:lnRef idx="2">
            <a:schemeClr val="accent1"/>
          </a:lnRef>
          <a:fillRef idx="0">
            <a:schemeClr val="accent1"/>
          </a:fillRef>
          <a:effectRef idx="1">
            <a:schemeClr val="accent1"/>
          </a:effectRef>
          <a:fontRef idx="minor">
            <a:schemeClr val="tx1"/>
          </a:fontRef>
        </p:style>
      </p:cxnSp>
      <p:cxnSp>
        <p:nvCxnSpPr>
          <p:cNvPr id="32" name="Straight Connector 21"/>
          <p:cNvCxnSpPr/>
          <p:nvPr/>
        </p:nvCxnSpPr>
        <p:spPr>
          <a:xfrm>
            <a:off x="608931" y="2932950"/>
            <a:ext cx="1504261" cy="0"/>
          </a:xfrm>
          <a:prstGeom prst="line">
            <a:avLst/>
          </a:prstGeom>
          <a:ln w="38100" cmpd="sng">
            <a:solidFill>
              <a:srgbClr val="DA9D23"/>
            </a:solidFill>
            <a:prstDash val="dashDot"/>
            <a:headEnd type="none"/>
            <a:tailEnd type="none" w="lg" len="med"/>
          </a:ln>
          <a:effectLst/>
        </p:spPr>
        <p:style>
          <a:lnRef idx="2">
            <a:schemeClr val="accent1"/>
          </a:lnRef>
          <a:fillRef idx="0">
            <a:schemeClr val="accent1"/>
          </a:fillRef>
          <a:effectRef idx="1">
            <a:schemeClr val="accent1"/>
          </a:effectRef>
          <a:fontRef idx="minor">
            <a:schemeClr val="tx1"/>
          </a:fontRef>
        </p:style>
      </p:cxnSp>
      <p:cxnSp>
        <p:nvCxnSpPr>
          <p:cNvPr id="35" name="Straight Connector 22"/>
          <p:cNvCxnSpPr/>
          <p:nvPr/>
        </p:nvCxnSpPr>
        <p:spPr>
          <a:xfrm>
            <a:off x="608931" y="2222134"/>
            <a:ext cx="1504261" cy="0"/>
          </a:xfrm>
          <a:prstGeom prst="line">
            <a:avLst/>
          </a:prstGeom>
          <a:ln w="38100" cmpd="sng">
            <a:solidFill>
              <a:srgbClr val="BA3B22"/>
            </a:solidFill>
            <a:prstDash val="dashDot"/>
            <a:headEnd type="none"/>
            <a:tailEnd type="none" w="lg" len="med"/>
          </a:ln>
          <a:effectLst/>
        </p:spPr>
        <p:style>
          <a:lnRef idx="2">
            <a:schemeClr val="accent1"/>
          </a:lnRef>
          <a:fillRef idx="0">
            <a:schemeClr val="accent1"/>
          </a:fillRef>
          <a:effectRef idx="1">
            <a:schemeClr val="accent1"/>
          </a:effectRef>
          <a:fontRef idx="minor">
            <a:schemeClr val="tx1"/>
          </a:fontRef>
        </p:style>
      </p:cxnSp>
      <p:cxnSp>
        <p:nvCxnSpPr>
          <p:cNvPr id="36" name="Straight Connector 17"/>
          <p:cNvCxnSpPr/>
          <p:nvPr/>
        </p:nvCxnSpPr>
        <p:spPr>
          <a:xfrm>
            <a:off x="608931" y="1393155"/>
            <a:ext cx="1504261" cy="0"/>
          </a:xfrm>
          <a:prstGeom prst="line">
            <a:avLst/>
          </a:prstGeom>
          <a:ln w="38100" cmpd="sng">
            <a:solidFill>
              <a:srgbClr val="194F8C"/>
            </a:solidFill>
            <a:prstDash val="dashDot"/>
            <a:headEnd type="none"/>
            <a:tailEnd type="none" w="lg" len="med"/>
          </a:ln>
          <a:effectLst/>
        </p:spPr>
        <p:style>
          <a:lnRef idx="2">
            <a:schemeClr val="accent1"/>
          </a:lnRef>
          <a:fillRef idx="0">
            <a:schemeClr val="accent1"/>
          </a:fillRef>
          <a:effectRef idx="1">
            <a:schemeClr val="accent1"/>
          </a:effectRef>
          <a:fontRef idx="minor">
            <a:schemeClr val="tx1"/>
          </a:fontRef>
        </p:style>
      </p:cxnSp>
      <p:pic>
        <p:nvPicPr>
          <p:cNvPr id="38" name="Picture 8" descr="Fig3_14pts.pdf"/>
          <p:cNvPicPr>
            <a:picLocks noChangeAspect="1"/>
          </p:cNvPicPr>
          <p:nvPr/>
        </p:nvPicPr>
        <p:blipFill rotWithShape="1">
          <a:blip r:embed="rId4">
            <a:extLst>
              <a:ext uri="{28A0092B-C50C-407E-A947-70E740481C1C}">
                <a14:useLocalDpi xmlns:a14="http://schemas.microsoft.com/office/drawing/2010/main" val="0"/>
              </a:ext>
            </a:extLst>
          </a:blip>
          <a:srcRect l="51486" b="61680"/>
          <a:stretch/>
        </p:blipFill>
        <p:spPr>
          <a:xfrm>
            <a:off x="3762292" y="908579"/>
            <a:ext cx="2634964" cy="2504504"/>
          </a:xfrm>
          <a:prstGeom prst="snip2SameRect">
            <a:avLst>
              <a:gd name="adj1" fmla="val 9769"/>
              <a:gd name="adj2" fmla="val 20200"/>
            </a:avLst>
          </a:prstGeom>
        </p:spPr>
      </p:pic>
      <p:sp>
        <p:nvSpPr>
          <p:cNvPr id="45" name="Rectangle 5"/>
          <p:cNvSpPr/>
          <p:nvPr/>
        </p:nvSpPr>
        <p:spPr>
          <a:xfrm rot="5400000" flipH="1">
            <a:off x="1327273" y="5694205"/>
            <a:ext cx="69865" cy="105612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46" name="Rectangle 6"/>
          <p:cNvSpPr/>
          <p:nvPr/>
        </p:nvSpPr>
        <p:spPr>
          <a:xfrm rot="5400000">
            <a:off x="337478" y="4755642"/>
            <a:ext cx="2027498" cy="132319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Chord 30"/>
          <p:cNvSpPr/>
          <p:nvPr/>
        </p:nvSpPr>
        <p:spPr>
          <a:xfrm rot="5400000">
            <a:off x="1217771" y="4027131"/>
            <a:ext cx="266907" cy="752714"/>
          </a:xfrm>
          <a:prstGeom prst="chord">
            <a:avLst>
              <a:gd name="adj1" fmla="val 5404402"/>
              <a:gd name="adj2" fmla="val 16211824"/>
            </a:avLst>
          </a:prstGeom>
          <a:solidFill>
            <a:schemeClr val="tx2">
              <a:lumMod val="20000"/>
              <a:lumOff val="80000"/>
            </a:schemeClr>
          </a:solidFill>
          <a:ln>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
          <p:cNvSpPr/>
          <p:nvPr/>
        </p:nvSpPr>
        <p:spPr>
          <a:xfrm rot="5400000">
            <a:off x="569654" y="4993364"/>
            <a:ext cx="1563144" cy="132319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
          <p:cNvSpPr/>
          <p:nvPr/>
        </p:nvSpPr>
        <p:spPr>
          <a:xfrm rot="5400000">
            <a:off x="801027" y="5219189"/>
            <a:ext cx="1100399" cy="132319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
          <p:cNvSpPr/>
          <p:nvPr/>
        </p:nvSpPr>
        <p:spPr>
          <a:xfrm rot="5400000">
            <a:off x="1032847" y="5451604"/>
            <a:ext cx="636756" cy="132319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Chord 30"/>
          <p:cNvSpPr/>
          <p:nvPr/>
        </p:nvSpPr>
        <p:spPr>
          <a:xfrm rot="5400000">
            <a:off x="1217770" y="4490682"/>
            <a:ext cx="266907" cy="752714"/>
          </a:xfrm>
          <a:prstGeom prst="chord">
            <a:avLst>
              <a:gd name="adj1" fmla="val 5404402"/>
              <a:gd name="adj2" fmla="val 16211824"/>
            </a:avLst>
          </a:prstGeom>
          <a:solidFill>
            <a:schemeClr val="tx2">
              <a:lumMod val="20000"/>
              <a:lumOff val="80000"/>
            </a:schemeClr>
          </a:solidFill>
          <a:ln>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Chord 30"/>
          <p:cNvSpPr/>
          <p:nvPr/>
        </p:nvSpPr>
        <p:spPr>
          <a:xfrm rot="5400000">
            <a:off x="1215238" y="4947886"/>
            <a:ext cx="266907" cy="752714"/>
          </a:xfrm>
          <a:prstGeom prst="chord">
            <a:avLst>
              <a:gd name="adj1" fmla="val 5404402"/>
              <a:gd name="adj2" fmla="val 16211824"/>
            </a:avLst>
          </a:prstGeom>
          <a:solidFill>
            <a:schemeClr val="tx2">
              <a:lumMod val="20000"/>
              <a:lumOff val="80000"/>
            </a:schemeClr>
          </a:solidFill>
          <a:ln>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Chord 30"/>
          <p:cNvSpPr/>
          <p:nvPr/>
        </p:nvSpPr>
        <p:spPr>
          <a:xfrm rot="5400000">
            <a:off x="1209649" y="5412117"/>
            <a:ext cx="266907" cy="752714"/>
          </a:xfrm>
          <a:prstGeom prst="chord">
            <a:avLst>
              <a:gd name="adj1" fmla="val 5404402"/>
              <a:gd name="adj2" fmla="val 16211824"/>
            </a:avLst>
          </a:prstGeom>
          <a:solidFill>
            <a:schemeClr val="tx2">
              <a:lumMod val="20000"/>
              <a:lumOff val="80000"/>
            </a:schemeClr>
          </a:solidFill>
          <a:ln>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9611440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xit"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65"/>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6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6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7"/>
                                        </p:tgtEl>
                                        <p:attrNameLst>
                                          <p:attrName>style.visibility</p:attrName>
                                        </p:attrNameLst>
                                      </p:cBhvr>
                                      <p:to>
                                        <p:strVal val="visible"/>
                                      </p:to>
                                    </p:set>
                                  </p:childTnLst>
                                </p:cTn>
                              </p:par>
                              <p:par>
                                <p:cTn id="51" presetID="1" presetClass="exit" presetSubtype="0" fill="hold" grpId="1" nodeType="withEffect">
                                  <p:stCondLst>
                                    <p:cond delay="0"/>
                                  </p:stCondLst>
                                  <p:childTnLst>
                                    <p:set>
                                      <p:cBhvr>
                                        <p:cTn id="52" dur="1" fill="hold">
                                          <p:stCondLst>
                                            <p:cond delay="0"/>
                                          </p:stCondLst>
                                        </p:cTn>
                                        <p:tgtEl>
                                          <p:spTgt spid="66"/>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6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46" grpId="0" animBg="1"/>
      <p:bldP spid="47" grpId="0" animBg="1"/>
      <p:bldP spid="62" grpId="0" animBg="1"/>
      <p:bldP spid="62" grpId="1" animBg="1"/>
      <p:bldP spid="63" grpId="0" animBg="1"/>
      <p:bldP spid="63" grpId="1" animBg="1"/>
      <p:bldP spid="64" grpId="0" animBg="1"/>
      <p:bldP spid="65" grpId="0" animBg="1"/>
      <p:bldP spid="65" grpId="1" animBg="1"/>
      <p:bldP spid="66" grpId="0" animBg="1"/>
      <p:bldP spid="66" grpId="1" animBg="1"/>
      <p:bldP spid="6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057074" y="6344776"/>
            <a:ext cx="1530719" cy="461665"/>
          </a:xfrm>
          <a:prstGeom prst="rect">
            <a:avLst/>
          </a:prstGeom>
          <a:noFill/>
        </p:spPr>
        <p:txBody>
          <a:bodyPr wrap="square" rtlCol="0">
            <a:spAutoFit/>
          </a:bodyPr>
          <a:lstStyle/>
          <a:p>
            <a:pPr algn="ctr"/>
            <a:r>
              <a:rPr lang="en-US" sz="2400" dirty="0" smtClean="0">
                <a:solidFill>
                  <a:srgbClr val="B13A3C"/>
                </a:solidFill>
                <a:latin typeface="Helvetica"/>
                <a:cs typeface="Helvetica"/>
              </a:rPr>
              <a:t>~W</a:t>
            </a:r>
            <a:endParaRPr lang="en-US" sz="2400" dirty="0">
              <a:solidFill>
                <a:srgbClr val="B13A3C"/>
              </a:solidFill>
              <a:latin typeface="Helvetica"/>
              <a:cs typeface="Helvetica"/>
            </a:endParaRPr>
          </a:p>
        </p:txBody>
      </p:sp>
      <p:sp>
        <p:nvSpPr>
          <p:cNvPr id="13" name="TextBox 12"/>
          <p:cNvSpPr txBox="1"/>
          <p:nvPr/>
        </p:nvSpPr>
        <p:spPr>
          <a:xfrm>
            <a:off x="6331478" y="6344776"/>
            <a:ext cx="1780962" cy="461665"/>
          </a:xfrm>
          <a:prstGeom prst="rect">
            <a:avLst/>
          </a:prstGeom>
          <a:noFill/>
        </p:spPr>
        <p:txBody>
          <a:bodyPr wrap="square" rtlCol="0">
            <a:spAutoFit/>
          </a:bodyPr>
          <a:lstStyle/>
          <a:p>
            <a:pPr algn="ctr"/>
            <a:r>
              <a:rPr lang="en-US" sz="2400" dirty="0" smtClean="0">
                <a:solidFill>
                  <a:srgbClr val="B13A3C"/>
                </a:solidFill>
                <a:latin typeface="Helvetica"/>
                <a:cs typeface="Helvetica"/>
              </a:rPr>
              <a:t>~mW</a:t>
            </a:r>
            <a:endParaRPr lang="en-US" sz="2400" dirty="0">
              <a:solidFill>
                <a:srgbClr val="B13A3C"/>
              </a:solidFill>
              <a:latin typeface="Helvetica"/>
              <a:cs typeface="Helvetica"/>
            </a:endParaRPr>
          </a:p>
        </p:txBody>
      </p:sp>
      <p:grpSp>
        <p:nvGrpSpPr>
          <p:cNvPr id="18" name="Group 17"/>
          <p:cNvGrpSpPr/>
          <p:nvPr/>
        </p:nvGrpSpPr>
        <p:grpSpPr>
          <a:xfrm>
            <a:off x="1333677" y="3523671"/>
            <a:ext cx="2010493" cy="943230"/>
            <a:chOff x="286661" y="3543887"/>
            <a:chExt cx="2353840" cy="1104313"/>
          </a:xfrm>
        </p:grpSpPr>
        <p:pic>
          <p:nvPicPr>
            <p:cNvPr id="27" name="Picture 26" descr="Screen Shot 2016-10-06 at 10.50.23 PM.png"/>
            <p:cNvPicPr>
              <a:picLocks noChangeAspect="1"/>
            </p:cNvPicPr>
            <p:nvPr/>
          </p:nvPicPr>
          <p:blipFill rotWithShape="1">
            <a:blip r:embed="rId3">
              <a:extLst>
                <a:ext uri="{28A0092B-C50C-407E-A947-70E740481C1C}">
                  <a14:useLocalDpi xmlns:a14="http://schemas.microsoft.com/office/drawing/2010/main" val="0"/>
                </a:ext>
              </a:extLst>
            </a:blip>
            <a:srcRect b="49571"/>
            <a:stretch/>
          </p:blipFill>
          <p:spPr>
            <a:xfrm>
              <a:off x="286661" y="3543887"/>
              <a:ext cx="2353840" cy="1104313"/>
            </a:xfrm>
            <a:prstGeom prst="rect">
              <a:avLst/>
            </a:prstGeom>
            <a:ln>
              <a:solidFill>
                <a:schemeClr val="tx1"/>
              </a:solidFill>
            </a:ln>
          </p:spPr>
        </p:pic>
        <p:pic>
          <p:nvPicPr>
            <p:cNvPr id="6" name="Picture 5"/>
            <p:cNvPicPr>
              <a:picLocks noChangeAspect="1"/>
            </p:cNvPicPr>
            <p:nvPr/>
          </p:nvPicPr>
          <p:blipFill>
            <a:blip r:embed="rId4"/>
            <a:stretch>
              <a:fillRect/>
            </a:stretch>
          </p:blipFill>
          <p:spPr>
            <a:xfrm>
              <a:off x="510694" y="3995191"/>
              <a:ext cx="1905774" cy="215436"/>
            </a:xfrm>
            <a:prstGeom prst="rect">
              <a:avLst/>
            </a:prstGeom>
            <a:ln>
              <a:solidFill>
                <a:schemeClr val="tx1"/>
              </a:solidFill>
            </a:ln>
          </p:spPr>
        </p:pic>
      </p:grpSp>
      <p:pic>
        <p:nvPicPr>
          <p:cNvPr id="2" name="Picture 1"/>
          <p:cNvPicPr>
            <a:picLocks noChangeAspect="1"/>
          </p:cNvPicPr>
          <p:nvPr/>
        </p:nvPicPr>
        <p:blipFill rotWithShape="1">
          <a:blip r:embed="rId5"/>
          <a:srcRect r="46574"/>
          <a:stretch/>
        </p:blipFill>
        <p:spPr>
          <a:xfrm>
            <a:off x="7003184" y="1147864"/>
            <a:ext cx="560698" cy="628526"/>
          </a:xfrm>
          <a:prstGeom prst="ellipse">
            <a:avLst/>
          </a:prstGeom>
        </p:spPr>
      </p:pic>
      <p:sp>
        <p:nvSpPr>
          <p:cNvPr id="7" name="TextBox 6"/>
          <p:cNvSpPr txBox="1"/>
          <p:nvPr/>
        </p:nvSpPr>
        <p:spPr>
          <a:xfrm>
            <a:off x="6894453" y="1709159"/>
            <a:ext cx="753653" cy="189400"/>
          </a:xfrm>
          <a:prstGeom prst="rect">
            <a:avLst/>
          </a:prstGeom>
          <a:noFill/>
        </p:spPr>
        <p:txBody>
          <a:bodyPr wrap="none" rtlCol="0">
            <a:spAutoFit/>
          </a:bodyPr>
          <a:lstStyle/>
          <a:p>
            <a:pPr algn="r"/>
            <a:r>
              <a:rPr lang="en-US" sz="1000" dirty="0" smtClean="0">
                <a:solidFill>
                  <a:schemeClr val="bg1">
                    <a:lumMod val="75000"/>
                  </a:schemeClr>
                </a:solidFill>
              </a:rPr>
              <a:t>[Chen et al. 10]</a:t>
            </a:r>
            <a:endParaRPr lang="en-US" sz="1000" dirty="0">
              <a:solidFill>
                <a:schemeClr val="bg1">
                  <a:lumMod val="75000"/>
                </a:schemeClr>
              </a:solidFill>
            </a:endParaRPr>
          </a:p>
        </p:txBody>
      </p:sp>
      <p:pic>
        <p:nvPicPr>
          <p:cNvPr id="8" name="Picture 7" descr="0502-harvard-robobee.jpg"/>
          <p:cNvPicPr>
            <a:picLocks noChangeAspect="1"/>
          </p:cNvPicPr>
          <p:nvPr/>
        </p:nvPicPr>
        <p:blipFill rotWithShape="1">
          <a:blip r:embed="rId6">
            <a:extLst>
              <a:ext uri="{28A0092B-C50C-407E-A947-70E740481C1C}">
                <a14:useLocalDpi xmlns:a14="http://schemas.microsoft.com/office/drawing/2010/main" val="0"/>
              </a:ext>
            </a:extLst>
          </a:blip>
          <a:srcRect l="-277" t="20409" r="41564"/>
          <a:stretch/>
        </p:blipFill>
        <p:spPr>
          <a:xfrm>
            <a:off x="6537569" y="1931125"/>
            <a:ext cx="1458887" cy="1318455"/>
          </a:xfrm>
          <a:prstGeom prst="rect">
            <a:avLst/>
          </a:prstGeom>
        </p:spPr>
      </p:pic>
      <p:pic>
        <p:nvPicPr>
          <p:cNvPr id="9" name="Picture 8" descr="Screen Shot 2016-10-03 at 7.23.13 PM.png"/>
          <p:cNvPicPr>
            <a:picLocks noChangeAspect="1"/>
          </p:cNvPicPr>
          <p:nvPr/>
        </p:nvPicPr>
        <p:blipFill rotWithShape="1">
          <a:blip r:embed="rId7">
            <a:extLst>
              <a:ext uri="{28A0092B-C50C-407E-A947-70E740481C1C}">
                <a14:useLocalDpi xmlns:a14="http://schemas.microsoft.com/office/drawing/2010/main" val="0"/>
              </a:ext>
            </a:extLst>
          </a:blip>
          <a:srcRect l="17310" t="18105" r="42015" b="2494"/>
          <a:stretch/>
        </p:blipFill>
        <p:spPr>
          <a:xfrm>
            <a:off x="6579272" y="3430265"/>
            <a:ext cx="1369962" cy="2166838"/>
          </a:xfrm>
          <a:prstGeom prst="rect">
            <a:avLst/>
          </a:prstGeom>
        </p:spPr>
      </p:pic>
      <p:sp>
        <p:nvSpPr>
          <p:cNvPr id="10" name="TextBox 9"/>
          <p:cNvSpPr txBox="1"/>
          <p:nvPr/>
        </p:nvSpPr>
        <p:spPr>
          <a:xfrm>
            <a:off x="6885927" y="3179936"/>
            <a:ext cx="677954" cy="189400"/>
          </a:xfrm>
          <a:prstGeom prst="rect">
            <a:avLst/>
          </a:prstGeom>
          <a:noFill/>
        </p:spPr>
        <p:txBody>
          <a:bodyPr wrap="none" rtlCol="0">
            <a:spAutoFit/>
          </a:bodyPr>
          <a:lstStyle/>
          <a:p>
            <a:pPr algn="r"/>
            <a:r>
              <a:rPr lang="en-US" sz="1000" kern="1200" dirty="0" smtClean="0">
                <a:solidFill>
                  <a:schemeClr val="bg1">
                    <a:lumMod val="75000"/>
                  </a:schemeClr>
                </a:solidFill>
              </a:rPr>
              <a:t>[Ma et al. 13]</a:t>
            </a:r>
            <a:endParaRPr lang="en-US" sz="1000" kern="1200" dirty="0">
              <a:solidFill>
                <a:schemeClr val="bg1">
                  <a:lumMod val="75000"/>
                </a:schemeClr>
              </a:solidFill>
            </a:endParaRPr>
          </a:p>
        </p:txBody>
      </p:sp>
      <p:sp>
        <p:nvSpPr>
          <p:cNvPr id="11" name="TextBox 10"/>
          <p:cNvSpPr txBox="1"/>
          <p:nvPr/>
        </p:nvSpPr>
        <p:spPr>
          <a:xfrm>
            <a:off x="6721825" y="5531973"/>
            <a:ext cx="1000268" cy="189400"/>
          </a:xfrm>
          <a:prstGeom prst="rect">
            <a:avLst/>
          </a:prstGeom>
          <a:noFill/>
        </p:spPr>
        <p:txBody>
          <a:bodyPr wrap="none" rtlCol="0">
            <a:spAutoFit/>
          </a:bodyPr>
          <a:lstStyle/>
          <a:p>
            <a:pPr algn="r"/>
            <a:r>
              <a:rPr lang="en-US" sz="1000" kern="1200" dirty="0" smtClean="0">
                <a:solidFill>
                  <a:schemeClr val="bg1">
                    <a:lumMod val="75000"/>
                  </a:schemeClr>
                </a:solidFill>
              </a:rPr>
              <a:t>[Rubenstein et al. 14]</a:t>
            </a:r>
            <a:endParaRPr lang="en-US" sz="1000" kern="1200" dirty="0">
              <a:solidFill>
                <a:schemeClr val="bg1">
                  <a:lumMod val="75000"/>
                </a:schemeClr>
              </a:solidFill>
            </a:endParaRPr>
          </a:p>
        </p:txBody>
      </p:sp>
      <p:sp>
        <p:nvSpPr>
          <p:cNvPr id="14" name="TextBox 13"/>
          <p:cNvSpPr txBox="1"/>
          <p:nvPr/>
        </p:nvSpPr>
        <p:spPr>
          <a:xfrm>
            <a:off x="5194937" y="2605910"/>
            <a:ext cx="828871" cy="189400"/>
          </a:xfrm>
          <a:prstGeom prst="rect">
            <a:avLst/>
          </a:prstGeom>
          <a:noFill/>
        </p:spPr>
        <p:txBody>
          <a:bodyPr wrap="none" rtlCol="0">
            <a:spAutoFit/>
          </a:bodyPr>
          <a:lstStyle/>
          <a:p>
            <a:pPr algn="r"/>
            <a:r>
              <a:rPr lang="en-US" sz="1000" dirty="0">
                <a:solidFill>
                  <a:schemeClr val="bg1">
                    <a:lumMod val="75000"/>
                  </a:schemeClr>
                </a:solidFill>
              </a:rPr>
              <a:t>[</a:t>
            </a:r>
            <a:r>
              <a:rPr lang="en-US" sz="1000" dirty="0" err="1" smtClean="0">
                <a:solidFill>
                  <a:schemeClr val="bg1">
                    <a:lumMod val="75000"/>
                  </a:schemeClr>
                </a:solidFill>
              </a:rPr>
              <a:t>Schöps</a:t>
            </a:r>
            <a:r>
              <a:rPr lang="en-US" sz="1000" dirty="0" smtClean="0">
                <a:solidFill>
                  <a:schemeClr val="bg1">
                    <a:lumMod val="75000"/>
                  </a:schemeClr>
                </a:solidFill>
              </a:rPr>
              <a:t> et al. 14]</a:t>
            </a:r>
            <a:endParaRPr lang="en-US" sz="1000" dirty="0">
              <a:solidFill>
                <a:schemeClr val="bg1">
                  <a:lumMod val="75000"/>
                </a:schemeClr>
              </a:solidFill>
            </a:endParaRPr>
          </a:p>
        </p:txBody>
      </p:sp>
      <p:sp>
        <p:nvSpPr>
          <p:cNvPr id="16" name="TextBox 15"/>
          <p:cNvSpPr txBox="1"/>
          <p:nvPr/>
        </p:nvSpPr>
        <p:spPr>
          <a:xfrm>
            <a:off x="2464682" y="3266420"/>
            <a:ext cx="942872" cy="189400"/>
          </a:xfrm>
          <a:prstGeom prst="rect">
            <a:avLst/>
          </a:prstGeom>
          <a:noFill/>
        </p:spPr>
        <p:txBody>
          <a:bodyPr wrap="none" rtlCol="0">
            <a:spAutoFit/>
          </a:bodyPr>
          <a:lstStyle/>
          <a:p>
            <a:pPr algn="r"/>
            <a:r>
              <a:rPr lang="en-US" sz="1000" dirty="0" smtClean="0">
                <a:solidFill>
                  <a:schemeClr val="bg1">
                    <a:lumMod val="75000"/>
                  </a:schemeClr>
                </a:solidFill>
              </a:rPr>
              <a:t>[Silverman et al. 12]</a:t>
            </a:r>
            <a:endParaRPr lang="en-US" sz="1000" dirty="0">
              <a:solidFill>
                <a:schemeClr val="bg1">
                  <a:lumMod val="75000"/>
                </a:schemeClr>
              </a:solidFill>
            </a:endParaRPr>
          </a:p>
        </p:txBody>
      </p:sp>
      <p:sp>
        <p:nvSpPr>
          <p:cNvPr id="20" name="TextBox 19"/>
          <p:cNvSpPr txBox="1"/>
          <p:nvPr/>
        </p:nvSpPr>
        <p:spPr>
          <a:xfrm>
            <a:off x="2434232" y="5544360"/>
            <a:ext cx="973892" cy="189400"/>
          </a:xfrm>
          <a:prstGeom prst="rect">
            <a:avLst/>
          </a:prstGeom>
          <a:noFill/>
        </p:spPr>
        <p:txBody>
          <a:bodyPr wrap="none" rtlCol="0">
            <a:spAutoFit/>
          </a:bodyPr>
          <a:lstStyle/>
          <a:p>
            <a:pPr algn="r"/>
            <a:r>
              <a:rPr lang="en-US" sz="1000" dirty="0" smtClean="0">
                <a:solidFill>
                  <a:schemeClr val="bg1">
                    <a:lumMod val="75000"/>
                  </a:schemeClr>
                </a:solidFill>
              </a:rPr>
              <a:t>[Menze &amp; Geiger 15]</a:t>
            </a:r>
            <a:endParaRPr lang="en-US" sz="1000" dirty="0">
              <a:solidFill>
                <a:schemeClr val="bg1">
                  <a:lumMod val="75000"/>
                </a:schemeClr>
              </a:solidFill>
            </a:endParaRPr>
          </a:p>
        </p:txBody>
      </p:sp>
      <p:sp>
        <p:nvSpPr>
          <p:cNvPr id="21" name="TextBox 20"/>
          <p:cNvSpPr txBox="1"/>
          <p:nvPr/>
        </p:nvSpPr>
        <p:spPr>
          <a:xfrm>
            <a:off x="2603163" y="1947413"/>
            <a:ext cx="793111" cy="189400"/>
          </a:xfrm>
          <a:prstGeom prst="rect">
            <a:avLst/>
          </a:prstGeom>
          <a:noFill/>
        </p:spPr>
        <p:txBody>
          <a:bodyPr wrap="none" rtlCol="0">
            <a:spAutoFit/>
          </a:bodyPr>
          <a:lstStyle/>
          <a:p>
            <a:pPr algn="r"/>
            <a:r>
              <a:rPr lang="en-US" sz="1000" dirty="0" smtClean="0">
                <a:solidFill>
                  <a:schemeClr val="bg1">
                    <a:lumMod val="75000"/>
                  </a:schemeClr>
                </a:solidFill>
              </a:rPr>
              <a:t>[Butler et al. 12]</a:t>
            </a:r>
            <a:endParaRPr lang="en-US" sz="1000" dirty="0">
              <a:solidFill>
                <a:schemeClr val="bg1">
                  <a:lumMod val="75000"/>
                </a:schemeClr>
              </a:solidFill>
            </a:endParaRPr>
          </a:p>
        </p:txBody>
      </p:sp>
      <p:sp>
        <p:nvSpPr>
          <p:cNvPr id="28" name="TextBox 27"/>
          <p:cNvSpPr txBox="1"/>
          <p:nvPr/>
        </p:nvSpPr>
        <p:spPr>
          <a:xfrm>
            <a:off x="2434232" y="4444980"/>
            <a:ext cx="962043" cy="189400"/>
          </a:xfrm>
          <a:prstGeom prst="rect">
            <a:avLst/>
          </a:prstGeom>
          <a:noFill/>
        </p:spPr>
        <p:txBody>
          <a:bodyPr wrap="none" rtlCol="0">
            <a:spAutoFit/>
          </a:bodyPr>
          <a:lstStyle/>
          <a:p>
            <a:pPr algn="r"/>
            <a:r>
              <a:rPr lang="en-US" sz="1000" dirty="0" smtClean="0">
                <a:solidFill>
                  <a:schemeClr val="bg1">
                    <a:lumMod val="75000"/>
                  </a:schemeClr>
                </a:solidFill>
              </a:rPr>
              <a:t>[</a:t>
            </a:r>
            <a:r>
              <a:rPr lang="en-US" sz="1000" dirty="0" err="1" smtClean="0">
                <a:solidFill>
                  <a:schemeClr val="bg1">
                    <a:lumMod val="75000"/>
                  </a:schemeClr>
                </a:solidFill>
              </a:rPr>
              <a:t>Scharstein</a:t>
            </a:r>
            <a:r>
              <a:rPr lang="en-US" sz="1000" dirty="0" smtClean="0">
                <a:solidFill>
                  <a:schemeClr val="bg1">
                    <a:lumMod val="75000"/>
                  </a:schemeClr>
                </a:solidFill>
              </a:rPr>
              <a:t> et al. 14]</a:t>
            </a:r>
            <a:endParaRPr lang="en-US" sz="1000" dirty="0">
              <a:solidFill>
                <a:schemeClr val="bg1">
                  <a:lumMod val="75000"/>
                </a:schemeClr>
              </a:solidFill>
            </a:endParaRPr>
          </a:p>
        </p:txBody>
      </p:sp>
      <p:pic>
        <p:nvPicPr>
          <p:cNvPr id="4" name="Picture 3"/>
          <p:cNvPicPr>
            <a:picLocks noChangeAspect="1"/>
          </p:cNvPicPr>
          <p:nvPr/>
        </p:nvPicPr>
        <p:blipFill rotWithShape="1">
          <a:blip r:embed="rId8"/>
          <a:srcRect l="4201" r="27228"/>
          <a:stretch/>
        </p:blipFill>
        <p:spPr>
          <a:xfrm>
            <a:off x="1319212" y="1261732"/>
            <a:ext cx="2024959" cy="702430"/>
          </a:xfrm>
          <a:prstGeom prst="rect">
            <a:avLst/>
          </a:prstGeom>
          <a:ln>
            <a:solidFill>
              <a:schemeClr val="tx1"/>
            </a:solidFill>
          </a:ln>
        </p:spPr>
      </p:pic>
      <p:grpSp>
        <p:nvGrpSpPr>
          <p:cNvPr id="26" name="Group 25"/>
          <p:cNvGrpSpPr/>
          <p:nvPr/>
        </p:nvGrpSpPr>
        <p:grpSpPr>
          <a:xfrm>
            <a:off x="1319212" y="2247447"/>
            <a:ext cx="2032018" cy="1001799"/>
            <a:chOff x="267855" y="1915278"/>
            <a:chExt cx="2421467" cy="1193800"/>
          </a:xfrm>
        </p:grpSpPr>
        <p:pic>
          <p:nvPicPr>
            <p:cNvPr id="15" name="Picture 14" descr="nyu_depth_v2_web.jpg"/>
            <p:cNvPicPr>
              <a:picLocks noChangeAspect="1"/>
            </p:cNvPicPr>
            <p:nvPr/>
          </p:nvPicPr>
          <p:blipFill rotWithShape="1">
            <a:blip r:embed="rId9">
              <a:extLst>
                <a:ext uri="{28A0092B-C50C-407E-A947-70E740481C1C}">
                  <a14:useLocalDpi xmlns:a14="http://schemas.microsoft.com/office/drawing/2010/main" val="0"/>
                </a:ext>
              </a:extLst>
            </a:blip>
            <a:srcRect l="52429" b="60834"/>
            <a:stretch/>
          </p:blipFill>
          <p:spPr>
            <a:xfrm>
              <a:off x="267855" y="1915278"/>
              <a:ext cx="2421467" cy="1193800"/>
            </a:xfrm>
            <a:prstGeom prst="rect">
              <a:avLst/>
            </a:prstGeom>
            <a:ln>
              <a:solidFill>
                <a:schemeClr val="tx1"/>
              </a:solidFill>
            </a:ln>
          </p:spPr>
        </p:pic>
        <p:pic>
          <p:nvPicPr>
            <p:cNvPr id="5" name="Picture 4"/>
            <p:cNvPicPr>
              <a:picLocks noChangeAspect="1"/>
            </p:cNvPicPr>
            <p:nvPr/>
          </p:nvPicPr>
          <p:blipFill>
            <a:blip r:embed="rId10"/>
            <a:stretch>
              <a:fillRect/>
            </a:stretch>
          </p:blipFill>
          <p:spPr>
            <a:xfrm>
              <a:off x="374630" y="2340088"/>
              <a:ext cx="2207916" cy="325668"/>
            </a:xfrm>
            <a:prstGeom prst="rect">
              <a:avLst/>
            </a:prstGeom>
            <a:ln>
              <a:solidFill>
                <a:schemeClr val="tx1"/>
              </a:solidFill>
            </a:ln>
          </p:spPr>
        </p:pic>
      </p:grpSp>
      <p:pic>
        <p:nvPicPr>
          <p:cNvPr id="17" name="Picture 16"/>
          <p:cNvPicPr>
            <a:picLocks noChangeAspect="1"/>
          </p:cNvPicPr>
          <p:nvPr/>
        </p:nvPicPr>
        <p:blipFill>
          <a:blip r:embed="rId11"/>
          <a:stretch>
            <a:fillRect/>
          </a:stretch>
        </p:blipFill>
        <p:spPr>
          <a:xfrm>
            <a:off x="1333678" y="4728959"/>
            <a:ext cx="2024259" cy="851190"/>
          </a:xfrm>
          <a:prstGeom prst="rect">
            <a:avLst/>
          </a:prstGeom>
          <a:ln>
            <a:solidFill>
              <a:schemeClr val="tx1"/>
            </a:solidFill>
          </a:ln>
        </p:spPr>
      </p:pic>
      <p:pic>
        <p:nvPicPr>
          <p:cNvPr id="34" name="Picture 33"/>
          <p:cNvPicPr>
            <a:picLocks noChangeAspect="1"/>
          </p:cNvPicPr>
          <p:nvPr/>
        </p:nvPicPr>
        <p:blipFill>
          <a:blip r:embed="rId12"/>
          <a:stretch>
            <a:fillRect/>
          </a:stretch>
        </p:blipFill>
        <p:spPr>
          <a:xfrm>
            <a:off x="5256253" y="3981647"/>
            <a:ext cx="780583" cy="97573"/>
          </a:xfrm>
          <a:prstGeom prst="rect">
            <a:avLst/>
          </a:prstGeom>
        </p:spPr>
      </p:pic>
      <p:pic>
        <p:nvPicPr>
          <p:cNvPr id="38" name="Picture 37"/>
          <p:cNvPicPr>
            <a:picLocks noChangeAspect="1"/>
          </p:cNvPicPr>
          <p:nvPr/>
        </p:nvPicPr>
        <p:blipFill>
          <a:blip r:embed="rId13"/>
          <a:stretch>
            <a:fillRect/>
          </a:stretch>
        </p:blipFill>
        <p:spPr>
          <a:xfrm>
            <a:off x="3967249" y="3011932"/>
            <a:ext cx="1869962" cy="938634"/>
          </a:xfrm>
          <a:prstGeom prst="rect">
            <a:avLst/>
          </a:prstGeom>
        </p:spPr>
      </p:pic>
      <p:pic>
        <p:nvPicPr>
          <p:cNvPr id="39" name="Picture 38"/>
          <p:cNvPicPr>
            <a:picLocks noChangeAspect="1"/>
          </p:cNvPicPr>
          <p:nvPr/>
        </p:nvPicPr>
        <p:blipFill>
          <a:blip r:embed="rId14"/>
          <a:stretch>
            <a:fillRect/>
          </a:stretch>
        </p:blipFill>
        <p:spPr>
          <a:xfrm>
            <a:off x="3795485" y="4310327"/>
            <a:ext cx="2228323" cy="1324614"/>
          </a:xfrm>
          <a:prstGeom prst="rect">
            <a:avLst/>
          </a:prstGeom>
          <a:ln>
            <a:solidFill>
              <a:schemeClr val="tx1"/>
            </a:solidFill>
          </a:ln>
        </p:spPr>
      </p:pic>
      <p:sp>
        <p:nvSpPr>
          <p:cNvPr id="40" name="TextBox 39"/>
          <p:cNvSpPr txBox="1"/>
          <p:nvPr/>
        </p:nvSpPr>
        <p:spPr>
          <a:xfrm>
            <a:off x="5151779" y="5633658"/>
            <a:ext cx="872029" cy="189400"/>
          </a:xfrm>
          <a:prstGeom prst="rect">
            <a:avLst/>
          </a:prstGeom>
          <a:noFill/>
        </p:spPr>
        <p:txBody>
          <a:bodyPr wrap="none" rtlCol="0">
            <a:spAutoFit/>
          </a:bodyPr>
          <a:lstStyle/>
          <a:p>
            <a:pPr algn="r"/>
            <a:r>
              <a:rPr lang="en-US" sz="1000" dirty="0">
                <a:solidFill>
                  <a:schemeClr val="bg1">
                    <a:lumMod val="75000"/>
                  </a:schemeClr>
                </a:solidFill>
              </a:rPr>
              <a:t>[</a:t>
            </a:r>
            <a:r>
              <a:rPr lang="en-US" sz="1000" dirty="0" err="1">
                <a:solidFill>
                  <a:schemeClr val="bg1">
                    <a:lumMod val="75000"/>
                  </a:schemeClr>
                </a:solidFill>
              </a:rPr>
              <a:t>Faessler</a:t>
            </a:r>
            <a:r>
              <a:rPr lang="en-US" sz="1000" dirty="0">
                <a:solidFill>
                  <a:schemeClr val="bg1">
                    <a:lumMod val="75000"/>
                  </a:schemeClr>
                </a:solidFill>
              </a:rPr>
              <a:t> et al</a:t>
            </a:r>
            <a:r>
              <a:rPr lang="en-US" sz="1000" dirty="0" smtClean="0">
                <a:solidFill>
                  <a:schemeClr val="bg1">
                    <a:lumMod val="75000"/>
                  </a:schemeClr>
                </a:solidFill>
              </a:rPr>
              <a:t>. 15]</a:t>
            </a:r>
            <a:endParaRPr lang="en-US" sz="1000" dirty="0">
              <a:solidFill>
                <a:schemeClr val="bg1">
                  <a:lumMod val="75000"/>
                </a:schemeClr>
              </a:solidFill>
            </a:endParaRPr>
          </a:p>
        </p:txBody>
      </p:sp>
      <p:pic>
        <p:nvPicPr>
          <p:cNvPr id="23" name="Picture 22"/>
          <p:cNvPicPr>
            <a:picLocks noChangeAspect="1"/>
          </p:cNvPicPr>
          <p:nvPr/>
        </p:nvPicPr>
        <p:blipFill rotWithShape="1">
          <a:blip r:embed="rId15"/>
          <a:srcRect l="949" t="18875" r="1004" b="1563"/>
          <a:stretch/>
        </p:blipFill>
        <p:spPr>
          <a:xfrm>
            <a:off x="3729402" y="1261732"/>
            <a:ext cx="2204497" cy="1362959"/>
          </a:xfrm>
          <a:prstGeom prst="rect">
            <a:avLst/>
          </a:prstGeom>
          <a:ln>
            <a:solidFill>
              <a:schemeClr val="tx1"/>
            </a:solidFill>
          </a:ln>
        </p:spPr>
      </p:pic>
      <p:sp>
        <p:nvSpPr>
          <p:cNvPr id="25" name="Title 24"/>
          <p:cNvSpPr>
            <a:spLocks noGrp="1"/>
          </p:cNvSpPr>
          <p:nvPr>
            <p:ph type="title"/>
          </p:nvPr>
        </p:nvSpPr>
        <p:spPr>
          <a:xfrm>
            <a:off x="457200" y="274638"/>
            <a:ext cx="8229600" cy="703071"/>
          </a:xfrm>
        </p:spPr>
        <p:txBody>
          <a:bodyPr>
            <a:normAutofit fontScale="90000"/>
          </a:bodyPr>
          <a:lstStyle/>
          <a:p>
            <a:r>
              <a:rPr lang="en-US" dirty="0" smtClean="0"/>
              <a:t>Low-level vision on various platforms</a:t>
            </a:r>
            <a:endParaRPr lang="en-US" dirty="0"/>
          </a:p>
        </p:txBody>
      </p:sp>
      <p:sp>
        <p:nvSpPr>
          <p:cNvPr id="31" name="Freeform 30"/>
          <p:cNvSpPr/>
          <p:nvPr/>
        </p:nvSpPr>
        <p:spPr>
          <a:xfrm>
            <a:off x="895097" y="5912724"/>
            <a:ext cx="7770969" cy="482497"/>
          </a:xfrm>
          <a:custGeom>
            <a:avLst/>
            <a:gdLst>
              <a:gd name="connsiteX0" fmla="*/ 77821 w 2023353"/>
              <a:gd name="connsiteY0" fmla="*/ 38910 h 603115"/>
              <a:gd name="connsiteX1" fmla="*/ 77821 w 2023353"/>
              <a:gd name="connsiteY1" fmla="*/ 603115 h 603115"/>
              <a:gd name="connsiteX2" fmla="*/ 1673157 w 2023353"/>
              <a:gd name="connsiteY2" fmla="*/ 389106 h 603115"/>
              <a:gd name="connsiteX3" fmla="*/ 1673157 w 2023353"/>
              <a:gd name="connsiteY3" fmla="*/ 564204 h 603115"/>
              <a:gd name="connsiteX4" fmla="*/ 2023353 w 2023353"/>
              <a:gd name="connsiteY4" fmla="*/ 272374 h 603115"/>
              <a:gd name="connsiteX5" fmla="*/ 1634247 w 2023353"/>
              <a:gd name="connsiteY5" fmla="*/ 19455 h 603115"/>
              <a:gd name="connsiteX6" fmla="*/ 1634247 w 2023353"/>
              <a:gd name="connsiteY6" fmla="*/ 194553 h 603115"/>
              <a:gd name="connsiteX7" fmla="*/ 0 w 2023353"/>
              <a:gd name="connsiteY7" fmla="*/ 0 h 603115"/>
              <a:gd name="connsiteX8" fmla="*/ 77821 w 2023353"/>
              <a:gd name="connsiteY8" fmla="*/ 38910 h 603115"/>
              <a:gd name="connsiteX0" fmla="*/ 0 w 1945532"/>
              <a:gd name="connsiteY0" fmla="*/ 19455 h 583660"/>
              <a:gd name="connsiteX1" fmla="*/ 0 w 1945532"/>
              <a:gd name="connsiteY1" fmla="*/ 583660 h 583660"/>
              <a:gd name="connsiteX2" fmla="*/ 1595336 w 1945532"/>
              <a:gd name="connsiteY2" fmla="*/ 369651 h 583660"/>
              <a:gd name="connsiteX3" fmla="*/ 1595336 w 1945532"/>
              <a:gd name="connsiteY3" fmla="*/ 544749 h 583660"/>
              <a:gd name="connsiteX4" fmla="*/ 1945532 w 1945532"/>
              <a:gd name="connsiteY4" fmla="*/ 252919 h 583660"/>
              <a:gd name="connsiteX5" fmla="*/ 1556426 w 1945532"/>
              <a:gd name="connsiteY5" fmla="*/ 0 h 583660"/>
              <a:gd name="connsiteX6" fmla="*/ 1556426 w 1945532"/>
              <a:gd name="connsiteY6" fmla="*/ 175098 h 583660"/>
              <a:gd name="connsiteX7" fmla="*/ 0 w 1945532"/>
              <a:gd name="connsiteY7" fmla="*/ 19455 h 583660"/>
              <a:gd name="connsiteX0" fmla="*/ 0 w 1945532"/>
              <a:gd name="connsiteY0" fmla="*/ 19455 h 583660"/>
              <a:gd name="connsiteX1" fmla="*/ 0 w 1945532"/>
              <a:gd name="connsiteY1" fmla="*/ 583660 h 583660"/>
              <a:gd name="connsiteX2" fmla="*/ 1559336 w 1945532"/>
              <a:gd name="connsiteY2" fmla="*/ 376851 h 583660"/>
              <a:gd name="connsiteX3" fmla="*/ 1595336 w 1945532"/>
              <a:gd name="connsiteY3" fmla="*/ 544749 h 583660"/>
              <a:gd name="connsiteX4" fmla="*/ 1945532 w 1945532"/>
              <a:gd name="connsiteY4" fmla="*/ 252919 h 583660"/>
              <a:gd name="connsiteX5" fmla="*/ 1556426 w 1945532"/>
              <a:gd name="connsiteY5" fmla="*/ 0 h 583660"/>
              <a:gd name="connsiteX6" fmla="*/ 1556426 w 1945532"/>
              <a:gd name="connsiteY6" fmla="*/ 175098 h 583660"/>
              <a:gd name="connsiteX7" fmla="*/ 0 w 1945532"/>
              <a:gd name="connsiteY7" fmla="*/ 19455 h 583660"/>
              <a:gd name="connsiteX0" fmla="*/ 0 w 1945532"/>
              <a:gd name="connsiteY0" fmla="*/ 19455 h 583660"/>
              <a:gd name="connsiteX1" fmla="*/ 0 w 1945532"/>
              <a:gd name="connsiteY1" fmla="*/ 583660 h 583660"/>
              <a:gd name="connsiteX2" fmla="*/ 1559336 w 1945532"/>
              <a:gd name="connsiteY2" fmla="*/ 376851 h 583660"/>
              <a:gd name="connsiteX3" fmla="*/ 1559336 w 1945532"/>
              <a:gd name="connsiteY3" fmla="*/ 559149 h 583660"/>
              <a:gd name="connsiteX4" fmla="*/ 1945532 w 1945532"/>
              <a:gd name="connsiteY4" fmla="*/ 252919 h 583660"/>
              <a:gd name="connsiteX5" fmla="*/ 1556426 w 1945532"/>
              <a:gd name="connsiteY5" fmla="*/ 0 h 583660"/>
              <a:gd name="connsiteX6" fmla="*/ 1556426 w 1945532"/>
              <a:gd name="connsiteY6" fmla="*/ 175098 h 583660"/>
              <a:gd name="connsiteX7" fmla="*/ 0 w 1945532"/>
              <a:gd name="connsiteY7" fmla="*/ 19455 h 583660"/>
              <a:gd name="connsiteX0" fmla="*/ 0 w 1945532"/>
              <a:gd name="connsiteY0" fmla="*/ 0 h 564205"/>
              <a:gd name="connsiteX1" fmla="*/ 0 w 1945532"/>
              <a:gd name="connsiteY1" fmla="*/ 564205 h 564205"/>
              <a:gd name="connsiteX2" fmla="*/ 1559336 w 1945532"/>
              <a:gd name="connsiteY2" fmla="*/ 357396 h 564205"/>
              <a:gd name="connsiteX3" fmla="*/ 1559336 w 1945532"/>
              <a:gd name="connsiteY3" fmla="*/ 539694 h 564205"/>
              <a:gd name="connsiteX4" fmla="*/ 1945532 w 1945532"/>
              <a:gd name="connsiteY4" fmla="*/ 233464 h 564205"/>
              <a:gd name="connsiteX5" fmla="*/ 1556426 w 1945532"/>
              <a:gd name="connsiteY5" fmla="*/ 641 h 564205"/>
              <a:gd name="connsiteX6" fmla="*/ 1556426 w 1945532"/>
              <a:gd name="connsiteY6" fmla="*/ 155643 h 564205"/>
              <a:gd name="connsiteX7" fmla="*/ 0 w 1945532"/>
              <a:gd name="connsiteY7" fmla="*/ 0 h 564205"/>
              <a:gd name="connsiteX0" fmla="*/ 0 w 1945532"/>
              <a:gd name="connsiteY0" fmla="*/ 0 h 564205"/>
              <a:gd name="connsiteX1" fmla="*/ 0 w 1945532"/>
              <a:gd name="connsiteY1" fmla="*/ 564205 h 564205"/>
              <a:gd name="connsiteX2" fmla="*/ 1559336 w 1945532"/>
              <a:gd name="connsiteY2" fmla="*/ 357396 h 564205"/>
              <a:gd name="connsiteX3" fmla="*/ 1559336 w 1945532"/>
              <a:gd name="connsiteY3" fmla="*/ 509549 h 564205"/>
              <a:gd name="connsiteX4" fmla="*/ 1945532 w 1945532"/>
              <a:gd name="connsiteY4" fmla="*/ 233464 h 564205"/>
              <a:gd name="connsiteX5" fmla="*/ 1556426 w 1945532"/>
              <a:gd name="connsiteY5" fmla="*/ 641 h 564205"/>
              <a:gd name="connsiteX6" fmla="*/ 1556426 w 1945532"/>
              <a:gd name="connsiteY6" fmla="*/ 155643 h 564205"/>
              <a:gd name="connsiteX7" fmla="*/ 0 w 1945532"/>
              <a:gd name="connsiteY7" fmla="*/ 0 h 564205"/>
              <a:gd name="connsiteX0" fmla="*/ 0 w 1945532"/>
              <a:gd name="connsiteY0" fmla="*/ 0 h 564205"/>
              <a:gd name="connsiteX1" fmla="*/ 0 w 1945532"/>
              <a:gd name="connsiteY1" fmla="*/ 564205 h 564205"/>
              <a:gd name="connsiteX2" fmla="*/ 1559336 w 1945532"/>
              <a:gd name="connsiteY2" fmla="*/ 357396 h 564205"/>
              <a:gd name="connsiteX3" fmla="*/ 1559336 w 1945532"/>
              <a:gd name="connsiteY3" fmla="*/ 509549 h 564205"/>
              <a:gd name="connsiteX4" fmla="*/ 1945532 w 1945532"/>
              <a:gd name="connsiteY4" fmla="*/ 233464 h 564205"/>
              <a:gd name="connsiteX5" fmla="*/ 1556426 w 1945532"/>
              <a:gd name="connsiteY5" fmla="*/ 641 h 564205"/>
              <a:gd name="connsiteX6" fmla="*/ 1596620 w 1945532"/>
              <a:gd name="connsiteY6" fmla="*/ 155643 h 564205"/>
              <a:gd name="connsiteX7" fmla="*/ 0 w 1945532"/>
              <a:gd name="connsiteY7" fmla="*/ 0 h 564205"/>
              <a:gd name="connsiteX0" fmla="*/ 0 w 1945532"/>
              <a:gd name="connsiteY0" fmla="*/ 4383 h 568588"/>
              <a:gd name="connsiteX1" fmla="*/ 0 w 1945532"/>
              <a:gd name="connsiteY1" fmla="*/ 568588 h 568588"/>
              <a:gd name="connsiteX2" fmla="*/ 1559336 w 1945532"/>
              <a:gd name="connsiteY2" fmla="*/ 361779 h 568588"/>
              <a:gd name="connsiteX3" fmla="*/ 1559336 w 1945532"/>
              <a:gd name="connsiteY3" fmla="*/ 513932 h 568588"/>
              <a:gd name="connsiteX4" fmla="*/ 1945532 w 1945532"/>
              <a:gd name="connsiteY4" fmla="*/ 237847 h 568588"/>
              <a:gd name="connsiteX5" fmla="*/ 1601644 w 1945532"/>
              <a:gd name="connsiteY5" fmla="*/ 0 h 568588"/>
              <a:gd name="connsiteX6" fmla="*/ 1596620 w 1945532"/>
              <a:gd name="connsiteY6" fmla="*/ 160026 h 568588"/>
              <a:gd name="connsiteX7" fmla="*/ 0 w 1945532"/>
              <a:gd name="connsiteY7" fmla="*/ 4383 h 568588"/>
              <a:gd name="connsiteX0" fmla="*/ 0 w 1945532"/>
              <a:gd name="connsiteY0" fmla="*/ 4383 h 568588"/>
              <a:gd name="connsiteX1" fmla="*/ 0 w 1945532"/>
              <a:gd name="connsiteY1" fmla="*/ 568588 h 568588"/>
              <a:gd name="connsiteX2" fmla="*/ 1594505 w 1945532"/>
              <a:gd name="connsiteY2" fmla="*/ 386900 h 568588"/>
              <a:gd name="connsiteX3" fmla="*/ 1559336 w 1945532"/>
              <a:gd name="connsiteY3" fmla="*/ 513932 h 568588"/>
              <a:gd name="connsiteX4" fmla="*/ 1945532 w 1945532"/>
              <a:gd name="connsiteY4" fmla="*/ 237847 h 568588"/>
              <a:gd name="connsiteX5" fmla="*/ 1601644 w 1945532"/>
              <a:gd name="connsiteY5" fmla="*/ 0 h 568588"/>
              <a:gd name="connsiteX6" fmla="*/ 1596620 w 1945532"/>
              <a:gd name="connsiteY6" fmla="*/ 160026 h 568588"/>
              <a:gd name="connsiteX7" fmla="*/ 0 w 1945532"/>
              <a:gd name="connsiteY7" fmla="*/ 4383 h 568588"/>
              <a:gd name="connsiteX0" fmla="*/ 0 w 1945532"/>
              <a:gd name="connsiteY0" fmla="*/ 4383 h 594319"/>
              <a:gd name="connsiteX1" fmla="*/ 0 w 1945532"/>
              <a:gd name="connsiteY1" fmla="*/ 568588 h 594319"/>
              <a:gd name="connsiteX2" fmla="*/ 1594505 w 1945532"/>
              <a:gd name="connsiteY2" fmla="*/ 386900 h 594319"/>
              <a:gd name="connsiteX3" fmla="*/ 1599530 w 1945532"/>
              <a:gd name="connsiteY3" fmla="*/ 594319 h 594319"/>
              <a:gd name="connsiteX4" fmla="*/ 1945532 w 1945532"/>
              <a:gd name="connsiteY4" fmla="*/ 237847 h 594319"/>
              <a:gd name="connsiteX5" fmla="*/ 1601644 w 1945532"/>
              <a:gd name="connsiteY5" fmla="*/ 0 h 594319"/>
              <a:gd name="connsiteX6" fmla="*/ 1596620 w 1945532"/>
              <a:gd name="connsiteY6" fmla="*/ 160026 h 594319"/>
              <a:gd name="connsiteX7" fmla="*/ 0 w 1945532"/>
              <a:gd name="connsiteY7" fmla="*/ 4383 h 594319"/>
              <a:gd name="connsiteX0" fmla="*/ 0 w 1945532"/>
              <a:gd name="connsiteY0" fmla="*/ 4383 h 594319"/>
              <a:gd name="connsiteX1" fmla="*/ 0 w 1945532"/>
              <a:gd name="connsiteY1" fmla="*/ 568588 h 594319"/>
              <a:gd name="connsiteX2" fmla="*/ 1594505 w 1945532"/>
              <a:gd name="connsiteY2" fmla="*/ 386900 h 594319"/>
              <a:gd name="connsiteX3" fmla="*/ 1599530 w 1945532"/>
              <a:gd name="connsiteY3" fmla="*/ 594319 h 594319"/>
              <a:gd name="connsiteX4" fmla="*/ 1945532 w 1945532"/>
              <a:gd name="connsiteY4" fmla="*/ 237847 h 594319"/>
              <a:gd name="connsiteX5" fmla="*/ 1596620 w 1945532"/>
              <a:gd name="connsiteY5" fmla="*/ 0 h 594319"/>
              <a:gd name="connsiteX6" fmla="*/ 1596620 w 1945532"/>
              <a:gd name="connsiteY6" fmla="*/ 160026 h 594319"/>
              <a:gd name="connsiteX7" fmla="*/ 0 w 1945532"/>
              <a:gd name="connsiteY7" fmla="*/ 4383 h 594319"/>
              <a:gd name="connsiteX0" fmla="*/ 0 w 1945532"/>
              <a:gd name="connsiteY0" fmla="*/ 4383 h 594319"/>
              <a:gd name="connsiteX1" fmla="*/ 0 w 1945532"/>
              <a:gd name="connsiteY1" fmla="*/ 568588 h 594319"/>
              <a:gd name="connsiteX2" fmla="*/ 1594505 w 1945532"/>
              <a:gd name="connsiteY2" fmla="*/ 432117 h 594319"/>
              <a:gd name="connsiteX3" fmla="*/ 1599530 w 1945532"/>
              <a:gd name="connsiteY3" fmla="*/ 594319 h 594319"/>
              <a:gd name="connsiteX4" fmla="*/ 1945532 w 1945532"/>
              <a:gd name="connsiteY4" fmla="*/ 237847 h 594319"/>
              <a:gd name="connsiteX5" fmla="*/ 1596620 w 1945532"/>
              <a:gd name="connsiteY5" fmla="*/ 0 h 594319"/>
              <a:gd name="connsiteX6" fmla="*/ 1596620 w 1945532"/>
              <a:gd name="connsiteY6" fmla="*/ 160026 h 594319"/>
              <a:gd name="connsiteX7" fmla="*/ 0 w 1945532"/>
              <a:gd name="connsiteY7" fmla="*/ 4383 h 594319"/>
              <a:gd name="connsiteX0" fmla="*/ 0 w 1945532"/>
              <a:gd name="connsiteY0" fmla="*/ 4383 h 594319"/>
              <a:gd name="connsiteX1" fmla="*/ 0 w 1945532"/>
              <a:gd name="connsiteY1" fmla="*/ 568588 h 594319"/>
              <a:gd name="connsiteX2" fmla="*/ 1594505 w 1945532"/>
              <a:gd name="connsiteY2" fmla="*/ 432117 h 594319"/>
              <a:gd name="connsiteX3" fmla="*/ 1599530 w 1945532"/>
              <a:gd name="connsiteY3" fmla="*/ 594319 h 594319"/>
              <a:gd name="connsiteX4" fmla="*/ 1945532 w 1945532"/>
              <a:gd name="connsiteY4" fmla="*/ 298137 h 594319"/>
              <a:gd name="connsiteX5" fmla="*/ 1596620 w 1945532"/>
              <a:gd name="connsiteY5" fmla="*/ 0 h 594319"/>
              <a:gd name="connsiteX6" fmla="*/ 1596620 w 1945532"/>
              <a:gd name="connsiteY6" fmla="*/ 160026 h 594319"/>
              <a:gd name="connsiteX7" fmla="*/ 0 w 1945532"/>
              <a:gd name="connsiteY7" fmla="*/ 4383 h 594319"/>
              <a:gd name="connsiteX0" fmla="*/ 0 w 1945532"/>
              <a:gd name="connsiteY0" fmla="*/ 4383 h 594319"/>
              <a:gd name="connsiteX1" fmla="*/ 0 w 1945532"/>
              <a:gd name="connsiteY1" fmla="*/ 568588 h 594319"/>
              <a:gd name="connsiteX2" fmla="*/ 1594505 w 1945532"/>
              <a:gd name="connsiteY2" fmla="*/ 432117 h 594319"/>
              <a:gd name="connsiteX3" fmla="*/ 1599530 w 1945532"/>
              <a:gd name="connsiteY3" fmla="*/ 594319 h 594319"/>
              <a:gd name="connsiteX4" fmla="*/ 1945532 w 1945532"/>
              <a:gd name="connsiteY4" fmla="*/ 298137 h 594319"/>
              <a:gd name="connsiteX5" fmla="*/ 1596620 w 1945532"/>
              <a:gd name="connsiteY5" fmla="*/ 0 h 594319"/>
              <a:gd name="connsiteX6" fmla="*/ 1591596 w 1945532"/>
              <a:gd name="connsiteY6" fmla="*/ 165050 h 594319"/>
              <a:gd name="connsiteX7" fmla="*/ 0 w 1945532"/>
              <a:gd name="connsiteY7" fmla="*/ 4383 h 594319"/>
              <a:gd name="connsiteX0" fmla="*/ 11017 w 1945532"/>
              <a:gd name="connsiteY0" fmla="*/ 9891 h 594319"/>
              <a:gd name="connsiteX1" fmla="*/ 0 w 1945532"/>
              <a:gd name="connsiteY1" fmla="*/ 568588 h 594319"/>
              <a:gd name="connsiteX2" fmla="*/ 1594505 w 1945532"/>
              <a:gd name="connsiteY2" fmla="*/ 432117 h 594319"/>
              <a:gd name="connsiteX3" fmla="*/ 1599530 w 1945532"/>
              <a:gd name="connsiteY3" fmla="*/ 594319 h 594319"/>
              <a:gd name="connsiteX4" fmla="*/ 1945532 w 1945532"/>
              <a:gd name="connsiteY4" fmla="*/ 298137 h 594319"/>
              <a:gd name="connsiteX5" fmla="*/ 1596620 w 1945532"/>
              <a:gd name="connsiteY5" fmla="*/ 0 h 594319"/>
              <a:gd name="connsiteX6" fmla="*/ 1591596 w 1945532"/>
              <a:gd name="connsiteY6" fmla="*/ 165050 h 594319"/>
              <a:gd name="connsiteX7" fmla="*/ 11017 w 1945532"/>
              <a:gd name="connsiteY7" fmla="*/ 9891 h 594319"/>
              <a:gd name="connsiteX0" fmla="*/ 1492 w 1945532"/>
              <a:gd name="connsiteY0" fmla="*/ 13066 h 594319"/>
              <a:gd name="connsiteX1" fmla="*/ 0 w 1945532"/>
              <a:gd name="connsiteY1" fmla="*/ 568588 h 594319"/>
              <a:gd name="connsiteX2" fmla="*/ 1594505 w 1945532"/>
              <a:gd name="connsiteY2" fmla="*/ 432117 h 594319"/>
              <a:gd name="connsiteX3" fmla="*/ 1599530 w 1945532"/>
              <a:gd name="connsiteY3" fmla="*/ 594319 h 594319"/>
              <a:gd name="connsiteX4" fmla="*/ 1945532 w 1945532"/>
              <a:gd name="connsiteY4" fmla="*/ 298137 h 594319"/>
              <a:gd name="connsiteX5" fmla="*/ 1596620 w 1945532"/>
              <a:gd name="connsiteY5" fmla="*/ 0 h 594319"/>
              <a:gd name="connsiteX6" fmla="*/ 1591596 w 1945532"/>
              <a:gd name="connsiteY6" fmla="*/ 165050 h 594319"/>
              <a:gd name="connsiteX7" fmla="*/ 1492 w 1945532"/>
              <a:gd name="connsiteY7" fmla="*/ 13066 h 594319"/>
              <a:gd name="connsiteX0" fmla="*/ 62 w 1944102"/>
              <a:gd name="connsiteY0" fmla="*/ 13066 h 594319"/>
              <a:gd name="connsiteX1" fmla="*/ 1745 w 1944102"/>
              <a:gd name="connsiteY1" fmla="*/ 495563 h 594319"/>
              <a:gd name="connsiteX2" fmla="*/ 1593075 w 1944102"/>
              <a:gd name="connsiteY2" fmla="*/ 432117 h 594319"/>
              <a:gd name="connsiteX3" fmla="*/ 1598100 w 1944102"/>
              <a:gd name="connsiteY3" fmla="*/ 594319 h 594319"/>
              <a:gd name="connsiteX4" fmla="*/ 1944102 w 1944102"/>
              <a:gd name="connsiteY4" fmla="*/ 298137 h 594319"/>
              <a:gd name="connsiteX5" fmla="*/ 1595190 w 1944102"/>
              <a:gd name="connsiteY5" fmla="*/ 0 h 594319"/>
              <a:gd name="connsiteX6" fmla="*/ 1590166 w 1944102"/>
              <a:gd name="connsiteY6" fmla="*/ 165050 h 594319"/>
              <a:gd name="connsiteX7" fmla="*/ 62 w 1944102"/>
              <a:gd name="connsiteY7" fmla="*/ 13066 h 594319"/>
              <a:gd name="connsiteX0" fmla="*/ 62 w 1944102"/>
              <a:gd name="connsiteY0" fmla="*/ 13066 h 594319"/>
              <a:gd name="connsiteX1" fmla="*/ 1745 w 1944102"/>
              <a:gd name="connsiteY1" fmla="*/ 495563 h 594319"/>
              <a:gd name="connsiteX2" fmla="*/ 1599425 w 1944102"/>
              <a:gd name="connsiteY2" fmla="*/ 403542 h 594319"/>
              <a:gd name="connsiteX3" fmla="*/ 1598100 w 1944102"/>
              <a:gd name="connsiteY3" fmla="*/ 594319 h 594319"/>
              <a:gd name="connsiteX4" fmla="*/ 1944102 w 1944102"/>
              <a:gd name="connsiteY4" fmla="*/ 298137 h 594319"/>
              <a:gd name="connsiteX5" fmla="*/ 1595190 w 1944102"/>
              <a:gd name="connsiteY5" fmla="*/ 0 h 594319"/>
              <a:gd name="connsiteX6" fmla="*/ 1590166 w 1944102"/>
              <a:gd name="connsiteY6" fmla="*/ 165050 h 594319"/>
              <a:gd name="connsiteX7" fmla="*/ 62 w 1944102"/>
              <a:gd name="connsiteY7" fmla="*/ 13066 h 594319"/>
              <a:gd name="connsiteX0" fmla="*/ 62 w 1944102"/>
              <a:gd name="connsiteY0" fmla="*/ 13066 h 594319"/>
              <a:gd name="connsiteX1" fmla="*/ 1745 w 1944102"/>
              <a:gd name="connsiteY1" fmla="*/ 495563 h 594319"/>
              <a:gd name="connsiteX2" fmla="*/ 1599425 w 1944102"/>
              <a:gd name="connsiteY2" fmla="*/ 403542 h 594319"/>
              <a:gd name="connsiteX3" fmla="*/ 1598100 w 1944102"/>
              <a:gd name="connsiteY3" fmla="*/ 594319 h 594319"/>
              <a:gd name="connsiteX4" fmla="*/ 1944102 w 1944102"/>
              <a:gd name="connsiteY4" fmla="*/ 298137 h 594319"/>
              <a:gd name="connsiteX5" fmla="*/ 1595190 w 1944102"/>
              <a:gd name="connsiteY5" fmla="*/ 0 h 594319"/>
              <a:gd name="connsiteX6" fmla="*/ 1599691 w 1944102"/>
              <a:gd name="connsiteY6" fmla="*/ 199975 h 594319"/>
              <a:gd name="connsiteX7" fmla="*/ 62 w 1944102"/>
              <a:gd name="connsiteY7" fmla="*/ 13066 h 594319"/>
              <a:gd name="connsiteX0" fmla="*/ 62 w 1944102"/>
              <a:gd name="connsiteY0" fmla="*/ 13066 h 594319"/>
              <a:gd name="connsiteX1" fmla="*/ 1745 w 1944102"/>
              <a:gd name="connsiteY1" fmla="*/ 495563 h 594319"/>
              <a:gd name="connsiteX2" fmla="*/ 1599425 w 1944102"/>
              <a:gd name="connsiteY2" fmla="*/ 403542 h 594319"/>
              <a:gd name="connsiteX3" fmla="*/ 1598100 w 1944102"/>
              <a:gd name="connsiteY3" fmla="*/ 594319 h 594319"/>
              <a:gd name="connsiteX4" fmla="*/ 1944102 w 1944102"/>
              <a:gd name="connsiteY4" fmla="*/ 298137 h 594319"/>
              <a:gd name="connsiteX5" fmla="*/ 1595190 w 1944102"/>
              <a:gd name="connsiteY5" fmla="*/ 0 h 594319"/>
              <a:gd name="connsiteX6" fmla="*/ 1593341 w 1944102"/>
              <a:gd name="connsiteY6" fmla="*/ 130125 h 594319"/>
              <a:gd name="connsiteX7" fmla="*/ 62 w 1944102"/>
              <a:gd name="connsiteY7" fmla="*/ 13066 h 594319"/>
              <a:gd name="connsiteX0" fmla="*/ 62 w 1944102"/>
              <a:gd name="connsiteY0" fmla="*/ 13066 h 581619"/>
              <a:gd name="connsiteX1" fmla="*/ 1745 w 1944102"/>
              <a:gd name="connsiteY1" fmla="*/ 495563 h 581619"/>
              <a:gd name="connsiteX2" fmla="*/ 1599425 w 1944102"/>
              <a:gd name="connsiteY2" fmla="*/ 403542 h 581619"/>
              <a:gd name="connsiteX3" fmla="*/ 1604450 w 1944102"/>
              <a:gd name="connsiteY3" fmla="*/ 581619 h 581619"/>
              <a:gd name="connsiteX4" fmla="*/ 1944102 w 1944102"/>
              <a:gd name="connsiteY4" fmla="*/ 298137 h 581619"/>
              <a:gd name="connsiteX5" fmla="*/ 1595190 w 1944102"/>
              <a:gd name="connsiteY5" fmla="*/ 0 h 581619"/>
              <a:gd name="connsiteX6" fmla="*/ 1593341 w 1944102"/>
              <a:gd name="connsiteY6" fmla="*/ 130125 h 581619"/>
              <a:gd name="connsiteX7" fmla="*/ 62 w 1944102"/>
              <a:gd name="connsiteY7" fmla="*/ 13066 h 581619"/>
              <a:gd name="connsiteX0" fmla="*/ 62 w 1944102"/>
              <a:gd name="connsiteY0" fmla="*/ 13066 h 578444"/>
              <a:gd name="connsiteX1" fmla="*/ 1745 w 1944102"/>
              <a:gd name="connsiteY1" fmla="*/ 495563 h 578444"/>
              <a:gd name="connsiteX2" fmla="*/ 1599425 w 1944102"/>
              <a:gd name="connsiteY2" fmla="*/ 403542 h 578444"/>
              <a:gd name="connsiteX3" fmla="*/ 1601275 w 1944102"/>
              <a:gd name="connsiteY3" fmla="*/ 578444 h 578444"/>
              <a:gd name="connsiteX4" fmla="*/ 1944102 w 1944102"/>
              <a:gd name="connsiteY4" fmla="*/ 298137 h 578444"/>
              <a:gd name="connsiteX5" fmla="*/ 1595190 w 1944102"/>
              <a:gd name="connsiteY5" fmla="*/ 0 h 578444"/>
              <a:gd name="connsiteX6" fmla="*/ 1593341 w 1944102"/>
              <a:gd name="connsiteY6" fmla="*/ 130125 h 578444"/>
              <a:gd name="connsiteX7" fmla="*/ 62 w 1944102"/>
              <a:gd name="connsiteY7" fmla="*/ 13066 h 578444"/>
              <a:gd name="connsiteX0" fmla="*/ 62 w 1944102"/>
              <a:gd name="connsiteY0" fmla="*/ 13066 h 578444"/>
              <a:gd name="connsiteX1" fmla="*/ 1745 w 1944102"/>
              <a:gd name="connsiteY1" fmla="*/ 495563 h 578444"/>
              <a:gd name="connsiteX2" fmla="*/ 1599425 w 1944102"/>
              <a:gd name="connsiteY2" fmla="*/ 403542 h 578444"/>
              <a:gd name="connsiteX3" fmla="*/ 1601275 w 1944102"/>
              <a:gd name="connsiteY3" fmla="*/ 578444 h 578444"/>
              <a:gd name="connsiteX4" fmla="*/ 1944102 w 1944102"/>
              <a:gd name="connsiteY4" fmla="*/ 298137 h 578444"/>
              <a:gd name="connsiteX5" fmla="*/ 1595190 w 1944102"/>
              <a:gd name="connsiteY5" fmla="*/ 0 h 578444"/>
              <a:gd name="connsiteX6" fmla="*/ 1606041 w 1944102"/>
              <a:gd name="connsiteY6" fmla="*/ 133300 h 578444"/>
              <a:gd name="connsiteX7" fmla="*/ 62 w 1944102"/>
              <a:gd name="connsiteY7" fmla="*/ 13066 h 578444"/>
              <a:gd name="connsiteX0" fmla="*/ 62 w 1944102"/>
              <a:gd name="connsiteY0" fmla="*/ 35291 h 600669"/>
              <a:gd name="connsiteX1" fmla="*/ 1745 w 1944102"/>
              <a:gd name="connsiteY1" fmla="*/ 517788 h 600669"/>
              <a:gd name="connsiteX2" fmla="*/ 1599425 w 1944102"/>
              <a:gd name="connsiteY2" fmla="*/ 425767 h 600669"/>
              <a:gd name="connsiteX3" fmla="*/ 1601275 w 1944102"/>
              <a:gd name="connsiteY3" fmla="*/ 600669 h 600669"/>
              <a:gd name="connsiteX4" fmla="*/ 1944102 w 1944102"/>
              <a:gd name="connsiteY4" fmla="*/ 320362 h 600669"/>
              <a:gd name="connsiteX5" fmla="*/ 1601540 w 1944102"/>
              <a:gd name="connsiteY5" fmla="*/ 0 h 600669"/>
              <a:gd name="connsiteX6" fmla="*/ 1606041 w 1944102"/>
              <a:gd name="connsiteY6" fmla="*/ 155525 h 600669"/>
              <a:gd name="connsiteX7" fmla="*/ 62 w 1944102"/>
              <a:gd name="connsiteY7" fmla="*/ 35291 h 600669"/>
              <a:gd name="connsiteX0" fmla="*/ 62 w 1950452"/>
              <a:gd name="connsiteY0" fmla="*/ 35291 h 600669"/>
              <a:gd name="connsiteX1" fmla="*/ 1745 w 1950452"/>
              <a:gd name="connsiteY1" fmla="*/ 517788 h 600669"/>
              <a:gd name="connsiteX2" fmla="*/ 1599425 w 1950452"/>
              <a:gd name="connsiteY2" fmla="*/ 425767 h 600669"/>
              <a:gd name="connsiteX3" fmla="*/ 1601275 w 1950452"/>
              <a:gd name="connsiteY3" fmla="*/ 600669 h 600669"/>
              <a:gd name="connsiteX4" fmla="*/ 1950452 w 1950452"/>
              <a:gd name="connsiteY4" fmla="*/ 288612 h 600669"/>
              <a:gd name="connsiteX5" fmla="*/ 1601540 w 1950452"/>
              <a:gd name="connsiteY5" fmla="*/ 0 h 600669"/>
              <a:gd name="connsiteX6" fmla="*/ 1606041 w 1950452"/>
              <a:gd name="connsiteY6" fmla="*/ 155525 h 600669"/>
              <a:gd name="connsiteX7" fmla="*/ 62 w 1950452"/>
              <a:gd name="connsiteY7" fmla="*/ 35291 h 600669"/>
              <a:gd name="connsiteX0" fmla="*/ 62 w 1950452"/>
              <a:gd name="connsiteY0" fmla="*/ 35291 h 600669"/>
              <a:gd name="connsiteX1" fmla="*/ 1745 w 1950452"/>
              <a:gd name="connsiteY1" fmla="*/ 517788 h 600669"/>
              <a:gd name="connsiteX2" fmla="*/ 1599425 w 1950452"/>
              <a:gd name="connsiteY2" fmla="*/ 425767 h 600669"/>
              <a:gd name="connsiteX3" fmla="*/ 1601275 w 1950452"/>
              <a:gd name="connsiteY3" fmla="*/ 600669 h 600669"/>
              <a:gd name="connsiteX4" fmla="*/ 1950452 w 1950452"/>
              <a:gd name="connsiteY4" fmla="*/ 288612 h 600669"/>
              <a:gd name="connsiteX5" fmla="*/ 1601540 w 1950452"/>
              <a:gd name="connsiteY5" fmla="*/ 0 h 600669"/>
              <a:gd name="connsiteX6" fmla="*/ 1602866 w 1950452"/>
              <a:gd name="connsiteY6" fmla="*/ 152350 h 600669"/>
              <a:gd name="connsiteX7" fmla="*/ 62 w 1950452"/>
              <a:gd name="connsiteY7" fmla="*/ 35291 h 600669"/>
              <a:gd name="connsiteX0" fmla="*/ 62 w 1950452"/>
              <a:gd name="connsiteY0" fmla="*/ 35291 h 600669"/>
              <a:gd name="connsiteX1" fmla="*/ 1745 w 1950452"/>
              <a:gd name="connsiteY1" fmla="*/ 517788 h 600669"/>
              <a:gd name="connsiteX2" fmla="*/ 1599425 w 1950452"/>
              <a:gd name="connsiteY2" fmla="*/ 425767 h 600669"/>
              <a:gd name="connsiteX3" fmla="*/ 1601275 w 1950452"/>
              <a:gd name="connsiteY3" fmla="*/ 600669 h 600669"/>
              <a:gd name="connsiteX4" fmla="*/ 1950452 w 1950452"/>
              <a:gd name="connsiteY4" fmla="*/ 288612 h 600669"/>
              <a:gd name="connsiteX5" fmla="*/ 1601540 w 1950452"/>
              <a:gd name="connsiteY5" fmla="*/ 0 h 600669"/>
              <a:gd name="connsiteX6" fmla="*/ 1723823 w 1950452"/>
              <a:gd name="connsiteY6" fmla="*/ 226491 h 600669"/>
              <a:gd name="connsiteX7" fmla="*/ 62 w 1950452"/>
              <a:gd name="connsiteY7" fmla="*/ 35291 h 600669"/>
              <a:gd name="connsiteX0" fmla="*/ 62 w 1950452"/>
              <a:gd name="connsiteY0" fmla="*/ 0 h 565378"/>
              <a:gd name="connsiteX1" fmla="*/ 1745 w 1950452"/>
              <a:gd name="connsiteY1" fmla="*/ 482497 h 565378"/>
              <a:gd name="connsiteX2" fmla="*/ 1599425 w 1950452"/>
              <a:gd name="connsiteY2" fmla="*/ 390476 h 565378"/>
              <a:gd name="connsiteX3" fmla="*/ 1601275 w 1950452"/>
              <a:gd name="connsiteY3" fmla="*/ 565378 h 565378"/>
              <a:gd name="connsiteX4" fmla="*/ 1950452 w 1950452"/>
              <a:gd name="connsiteY4" fmla="*/ 253321 h 565378"/>
              <a:gd name="connsiteX5" fmla="*/ 1725598 w 1950452"/>
              <a:gd name="connsiteY5" fmla="*/ 63563 h 565378"/>
              <a:gd name="connsiteX6" fmla="*/ 1723823 w 1950452"/>
              <a:gd name="connsiteY6" fmla="*/ 191200 h 565378"/>
              <a:gd name="connsiteX7" fmla="*/ 62 w 1950452"/>
              <a:gd name="connsiteY7" fmla="*/ 0 h 565378"/>
              <a:gd name="connsiteX0" fmla="*/ 62 w 1950452"/>
              <a:gd name="connsiteY0" fmla="*/ 0 h 565378"/>
              <a:gd name="connsiteX1" fmla="*/ 1745 w 1950452"/>
              <a:gd name="connsiteY1" fmla="*/ 482497 h 565378"/>
              <a:gd name="connsiteX2" fmla="*/ 1728135 w 1950452"/>
              <a:gd name="connsiteY2" fmla="*/ 341049 h 565378"/>
              <a:gd name="connsiteX3" fmla="*/ 1601275 w 1950452"/>
              <a:gd name="connsiteY3" fmla="*/ 565378 h 565378"/>
              <a:gd name="connsiteX4" fmla="*/ 1950452 w 1950452"/>
              <a:gd name="connsiteY4" fmla="*/ 253321 h 565378"/>
              <a:gd name="connsiteX5" fmla="*/ 1725598 w 1950452"/>
              <a:gd name="connsiteY5" fmla="*/ 63563 h 565378"/>
              <a:gd name="connsiteX6" fmla="*/ 1723823 w 1950452"/>
              <a:gd name="connsiteY6" fmla="*/ 191200 h 565378"/>
              <a:gd name="connsiteX7" fmla="*/ 62 w 1950452"/>
              <a:gd name="connsiteY7" fmla="*/ 0 h 565378"/>
              <a:gd name="connsiteX0" fmla="*/ 62 w 1950452"/>
              <a:gd name="connsiteY0" fmla="*/ 0 h 482497"/>
              <a:gd name="connsiteX1" fmla="*/ 1745 w 1950452"/>
              <a:gd name="connsiteY1" fmla="*/ 482497 h 482497"/>
              <a:gd name="connsiteX2" fmla="*/ 1728135 w 1950452"/>
              <a:gd name="connsiteY2" fmla="*/ 341049 h 482497"/>
              <a:gd name="connsiteX3" fmla="*/ 1723782 w 1950452"/>
              <a:gd name="connsiteY3" fmla="*/ 478881 h 482497"/>
              <a:gd name="connsiteX4" fmla="*/ 1950452 w 1950452"/>
              <a:gd name="connsiteY4" fmla="*/ 253321 h 482497"/>
              <a:gd name="connsiteX5" fmla="*/ 1725598 w 1950452"/>
              <a:gd name="connsiteY5" fmla="*/ 63563 h 482497"/>
              <a:gd name="connsiteX6" fmla="*/ 1723823 w 1950452"/>
              <a:gd name="connsiteY6" fmla="*/ 191200 h 482497"/>
              <a:gd name="connsiteX7" fmla="*/ 62 w 1950452"/>
              <a:gd name="connsiteY7" fmla="*/ 0 h 482497"/>
              <a:gd name="connsiteX0" fmla="*/ 62 w 1950452"/>
              <a:gd name="connsiteY0" fmla="*/ 0 h 482497"/>
              <a:gd name="connsiteX1" fmla="*/ 1745 w 1950452"/>
              <a:gd name="connsiteY1" fmla="*/ 482497 h 482497"/>
              <a:gd name="connsiteX2" fmla="*/ 1728135 w 1950452"/>
              <a:gd name="connsiteY2" fmla="*/ 341049 h 482497"/>
              <a:gd name="connsiteX3" fmla="*/ 1723782 w 1950452"/>
              <a:gd name="connsiteY3" fmla="*/ 478881 h 482497"/>
              <a:gd name="connsiteX4" fmla="*/ 1950452 w 1950452"/>
              <a:gd name="connsiteY4" fmla="*/ 253321 h 482497"/>
              <a:gd name="connsiteX5" fmla="*/ 1725598 w 1950452"/>
              <a:gd name="connsiteY5" fmla="*/ 63563 h 482497"/>
              <a:gd name="connsiteX6" fmla="*/ 1725417 w 1950452"/>
              <a:gd name="connsiteY6" fmla="*/ 194375 h 482497"/>
              <a:gd name="connsiteX7" fmla="*/ 62 w 1950452"/>
              <a:gd name="connsiteY7" fmla="*/ 0 h 482497"/>
              <a:gd name="connsiteX0" fmla="*/ 62 w 1950452"/>
              <a:gd name="connsiteY0" fmla="*/ 0 h 482497"/>
              <a:gd name="connsiteX1" fmla="*/ 1745 w 1950452"/>
              <a:gd name="connsiteY1" fmla="*/ 482497 h 482497"/>
              <a:gd name="connsiteX2" fmla="*/ 1728135 w 1950452"/>
              <a:gd name="connsiteY2" fmla="*/ 341049 h 482497"/>
              <a:gd name="connsiteX3" fmla="*/ 1723782 w 1950452"/>
              <a:gd name="connsiteY3" fmla="*/ 478881 h 482497"/>
              <a:gd name="connsiteX4" fmla="*/ 1950452 w 1950452"/>
              <a:gd name="connsiteY4" fmla="*/ 253321 h 482497"/>
              <a:gd name="connsiteX5" fmla="*/ 1724801 w 1950452"/>
              <a:gd name="connsiteY5" fmla="*/ 66738 h 482497"/>
              <a:gd name="connsiteX6" fmla="*/ 1725417 w 1950452"/>
              <a:gd name="connsiteY6" fmla="*/ 194375 h 482497"/>
              <a:gd name="connsiteX7" fmla="*/ 62 w 1950452"/>
              <a:gd name="connsiteY7" fmla="*/ 0 h 482497"/>
              <a:gd name="connsiteX0" fmla="*/ 62 w 1950452"/>
              <a:gd name="connsiteY0" fmla="*/ 0 h 482497"/>
              <a:gd name="connsiteX1" fmla="*/ 1745 w 1950452"/>
              <a:gd name="connsiteY1" fmla="*/ 482497 h 482497"/>
              <a:gd name="connsiteX2" fmla="*/ 1728135 w 1950452"/>
              <a:gd name="connsiteY2" fmla="*/ 325174 h 482497"/>
              <a:gd name="connsiteX3" fmla="*/ 1723782 w 1950452"/>
              <a:gd name="connsiteY3" fmla="*/ 478881 h 482497"/>
              <a:gd name="connsiteX4" fmla="*/ 1950452 w 1950452"/>
              <a:gd name="connsiteY4" fmla="*/ 253321 h 482497"/>
              <a:gd name="connsiteX5" fmla="*/ 1724801 w 1950452"/>
              <a:gd name="connsiteY5" fmla="*/ 66738 h 482497"/>
              <a:gd name="connsiteX6" fmla="*/ 1725417 w 1950452"/>
              <a:gd name="connsiteY6" fmla="*/ 194375 h 482497"/>
              <a:gd name="connsiteX7" fmla="*/ 62 w 1950452"/>
              <a:gd name="connsiteY7" fmla="*/ 0 h 482497"/>
              <a:gd name="connsiteX0" fmla="*/ 62 w 1950452"/>
              <a:gd name="connsiteY0" fmla="*/ 0 h 482497"/>
              <a:gd name="connsiteX1" fmla="*/ 1745 w 1950452"/>
              <a:gd name="connsiteY1" fmla="*/ 482497 h 482497"/>
              <a:gd name="connsiteX2" fmla="*/ 1728135 w 1950452"/>
              <a:gd name="connsiteY2" fmla="*/ 325174 h 482497"/>
              <a:gd name="connsiteX3" fmla="*/ 1725376 w 1950452"/>
              <a:gd name="connsiteY3" fmla="*/ 482056 h 482497"/>
              <a:gd name="connsiteX4" fmla="*/ 1950452 w 1950452"/>
              <a:gd name="connsiteY4" fmla="*/ 253321 h 482497"/>
              <a:gd name="connsiteX5" fmla="*/ 1724801 w 1950452"/>
              <a:gd name="connsiteY5" fmla="*/ 66738 h 482497"/>
              <a:gd name="connsiteX6" fmla="*/ 1725417 w 1950452"/>
              <a:gd name="connsiteY6" fmla="*/ 194375 h 482497"/>
              <a:gd name="connsiteX7" fmla="*/ 62 w 1950452"/>
              <a:gd name="connsiteY7" fmla="*/ 0 h 482497"/>
              <a:gd name="connsiteX0" fmla="*/ 62 w 1950452"/>
              <a:gd name="connsiteY0" fmla="*/ 0 h 482497"/>
              <a:gd name="connsiteX1" fmla="*/ 1745 w 1950452"/>
              <a:gd name="connsiteY1" fmla="*/ 482497 h 482497"/>
              <a:gd name="connsiteX2" fmla="*/ 1726541 w 1950452"/>
              <a:gd name="connsiteY2" fmla="*/ 325174 h 482497"/>
              <a:gd name="connsiteX3" fmla="*/ 1725376 w 1950452"/>
              <a:gd name="connsiteY3" fmla="*/ 482056 h 482497"/>
              <a:gd name="connsiteX4" fmla="*/ 1950452 w 1950452"/>
              <a:gd name="connsiteY4" fmla="*/ 253321 h 482497"/>
              <a:gd name="connsiteX5" fmla="*/ 1724801 w 1950452"/>
              <a:gd name="connsiteY5" fmla="*/ 66738 h 482497"/>
              <a:gd name="connsiteX6" fmla="*/ 1725417 w 1950452"/>
              <a:gd name="connsiteY6" fmla="*/ 194375 h 482497"/>
              <a:gd name="connsiteX7" fmla="*/ 62 w 1950452"/>
              <a:gd name="connsiteY7" fmla="*/ 0 h 482497"/>
              <a:gd name="connsiteX0" fmla="*/ 62 w 1950452"/>
              <a:gd name="connsiteY0" fmla="*/ 0 h 482497"/>
              <a:gd name="connsiteX1" fmla="*/ 1745 w 1950452"/>
              <a:gd name="connsiteY1" fmla="*/ 482497 h 482497"/>
              <a:gd name="connsiteX2" fmla="*/ 1726541 w 1950452"/>
              <a:gd name="connsiteY2" fmla="*/ 325174 h 482497"/>
              <a:gd name="connsiteX3" fmla="*/ 1725376 w 1950452"/>
              <a:gd name="connsiteY3" fmla="*/ 482056 h 482497"/>
              <a:gd name="connsiteX4" fmla="*/ 1950452 w 1950452"/>
              <a:gd name="connsiteY4" fmla="*/ 253321 h 482497"/>
              <a:gd name="connsiteX5" fmla="*/ 1726395 w 1950452"/>
              <a:gd name="connsiteY5" fmla="*/ 66738 h 482497"/>
              <a:gd name="connsiteX6" fmla="*/ 1725417 w 1950452"/>
              <a:gd name="connsiteY6" fmla="*/ 194375 h 482497"/>
              <a:gd name="connsiteX7" fmla="*/ 62 w 1950452"/>
              <a:gd name="connsiteY7" fmla="*/ 0 h 482497"/>
              <a:gd name="connsiteX0" fmla="*/ 62 w 1950452"/>
              <a:gd name="connsiteY0" fmla="*/ 0 h 482497"/>
              <a:gd name="connsiteX1" fmla="*/ 1745 w 1950452"/>
              <a:gd name="connsiteY1" fmla="*/ 482497 h 482497"/>
              <a:gd name="connsiteX2" fmla="*/ 1726541 w 1950452"/>
              <a:gd name="connsiteY2" fmla="*/ 325174 h 482497"/>
              <a:gd name="connsiteX3" fmla="*/ 1725376 w 1950452"/>
              <a:gd name="connsiteY3" fmla="*/ 482056 h 482497"/>
              <a:gd name="connsiteX4" fmla="*/ 1950452 w 1950452"/>
              <a:gd name="connsiteY4" fmla="*/ 253321 h 482497"/>
              <a:gd name="connsiteX5" fmla="*/ 1726395 w 1950452"/>
              <a:gd name="connsiteY5" fmla="*/ 50863 h 482497"/>
              <a:gd name="connsiteX6" fmla="*/ 1725417 w 1950452"/>
              <a:gd name="connsiteY6" fmla="*/ 194375 h 482497"/>
              <a:gd name="connsiteX7" fmla="*/ 62 w 1950452"/>
              <a:gd name="connsiteY7" fmla="*/ 0 h 48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0452" h="482497">
                <a:moveTo>
                  <a:pt x="62" y="0"/>
                </a:moveTo>
                <a:cubicBezTo>
                  <a:pt x="-435" y="185174"/>
                  <a:pt x="2242" y="297323"/>
                  <a:pt x="1745" y="482497"/>
                </a:cubicBezTo>
                <a:lnTo>
                  <a:pt x="1726541" y="325174"/>
                </a:lnTo>
                <a:cubicBezTo>
                  <a:pt x="1726099" y="388766"/>
                  <a:pt x="1725818" y="418464"/>
                  <a:pt x="1725376" y="482056"/>
                </a:cubicBezTo>
                <a:lnTo>
                  <a:pt x="1950452" y="253321"/>
                </a:lnTo>
                <a:lnTo>
                  <a:pt x="1726395" y="50863"/>
                </a:lnTo>
                <a:cubicBezTo>
                  <a:pt x="1725779" y="94238"/>
                  <a:pt x="1726033" y="151000"/>
                  <a:pt x="1725417" y="194375"/>
                </a:cubicBezTo>
                <a:lnTo>
                  <a:pt x="62" y="0"/>
                </a:lnTo>
                <a:close/>
              </a:path>
            </a:pathLst>
          </a:custGeom>
          <a:solidFill>
            <a:schemeClr val="accent2">
              <a:lumMod val="40000"/>
              <a:lumOff val="60000"/>
            </a:schemeClr>
          </a:solidFill>
          <a:ln w="127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C00000"/>
                </a:solidFill>
              </a:rPr>
              <a:t>Power and size</a:t>
            </a:r>
            <a:endParaRPr lang="en-US" dirty="0">
              <a:solidFill>
                <a:srgbClr val="C00000"/>
              </a:solidFill>
            </a:endParaRPr>
          </a:p>
        </p:txBody>
      </p:sp>
    </p:spTree>
    <p:extLst>
      <p:ext uri="{BB962C8B-B14F-4D97-AF65-F5344CB8AC3E}">
        <p14:creationId xmlns:p14="http://schemas.microsoft.com/office/powerpoint/2010/main" val="19201156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7" grpId="0"/>
      <p:bldP spid="10" grpId="0"/>
      <p:bldP spid="11" grpId="0"/>
      <p:bldP spid="14" grpId="0"/>
      <p:bldP spid="4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887337" y="695943"/>
            <a:ext cx="3792584" cy="3477875"/>
          </a:xfrm>
          <a:prstGeom prst="rect">
            <a:avLst/>
          </a:prstGeom>
          <a:noFill/>
        </p:spPr>
        <p:txBody>
          <a:bodyPr wrap="square" rtlCol="0">
            <a:spAutoFit/>
          </a:bodyPr>
          <a:lstStyle/>
          <a:p>
            <a:pPr marL="457200" indent="-457200">
              <a:buFont typeface="Arial" panose="020B0604020202020204" pitchFamily="34" charset="0"/>
              <a:buChar char="•"/>
            </a:pPr>
            <a:r>
              <a:rPr lang="en-US" sz="3000" dirty="0" smtClean="0">
                <a:solidFill>
                  <a:srgbClr val="C00000"/>
                </a:solidFill>
                <a:latin typeface="Helvetica"/>
                <a:cs typeface="Helvetica"/>
              </a:rPr>
              <a:t>sensor noise</a:t>
            </a:r>
          </a:p>
          <a:p>
            <a:pPr marL="457200" indent="-457200">
              <a:buFont typeface="Arial" panose="020B0604020202020204" pitchFamily="34" charset="0"/>
              <a:buChar char="•"/>
            </a:pPr>
            <a:endParaRPr lang="en-US" sz="2000" dirty="0" smtClean="0">
              <a:solidFill>
                <a:srgbClr val="C00000"/>
              </a:solidFill>
              <a:latin typeface="Helvetica"/>
              <a:cs typeface="Helvetica"/>
            </a:endParaRPr>
          </a:p>
          <a:p>
            <a:pPr marL="457200" indent="-457200">
              <a:buFont typeface="Arial" panose="020B0604020202020204" pitchFamily="34" charset="0"/>
              <a:buChar char="•"/>
            </a:pPr>
            <a:r>
              <a:rPr lang="en-US" sz="3000" dirty="0" smtClean="0">
                <a:solidFill>
                  <a:srgbClr val="C00000"/>
                </a:solidFill>
                <a:latin typeface="Helvetica"/>
                <a:cs typeface="Helvetica"/>
              </a:rPr>
              <a:t>low-contrast texture</a:t>
            </a:r>
          </a:p>
          <a:p>
            <a:pPr marL="457200" indent="-457200">
              <a:buFont typeface="Arial" panose="020B0604020202020204" pitchFamily="34" charset="0"/>
              <a:buChar char="•"/>
            </a:pPr>
            <a:endParaRPr lang="en-US" sz="2000" dirty="0">
              <a:solidFill>
                <a:srgbClr val="C00000"/>
              </a:solidFill>
              <a:latin typeface="Helvetica"/>
              <a:cs typeface="Helvetica"/>
            </a:endParaRPr>
          </a:p>
          <a:p>
            <a:pPr marL="457200" indent="-457200">
              <a:buFont typeface="Arial" panose="020B0604020202020204" pitchFamily="34" charset="0"/>
              <a:buChar char="•"/>
            </a:pPr>
            <a:r>
              <a:rPr lang="en-US" sz="3000" dirty="0">
                <a:solidFill>
                  <a:srgbClr val="C00000"/>
                </a:solidFill>
                <a:latin typeface="Helvetica"/>
                <a:cs typeface="Helvetica"/>
              </a:rPr>
              <a:t>s</a:t>
            </a:r>
            <a:r>
              <a:rPr lang="en-US" sz="3000" dirty="0" smtClean="0">
                <a:solidFill>
                  <a:srgbClr val="C00000"/>
                </a:solidFill>
                <a:latin typeface="Helvetica"/>
                <a:cs typeface="Helvetica"/>
              </a:rPr>
              <a:t>cene deviations from rigid, front-</a:t>
            </a:r>
          </a:p>
          <a:p>
            <a:r>
              <a:rPr lang="en-US" sz="3000" dirty="0">
                <a:solidFill>
                  <a:srgbClr val="C00000"/>
                </a:solidFill>
                <a:latin typeface="Helvetica"/>
                <a:cs typeface="Helvetica"/>
              </a:rPr>
              <a:t>	</a:t>
            </a:r>
            <a:r>
              <a:rPr lang="en-US" sz="3000" dirty="0" smtClean="0">
                <a:solidFill>
                  <a:srgbClr val="C00000"/>
                </a:solidFill>
                <a:latin typeface="Helvetica"/>
                <a:cs typeface="Helvetica"/>
              </a:rPr>
              <a:t>-parallel planes</a:t>
            </a:r>
            <a:r>
              <a:rPr lang="en-US" sz="3000" dirty="0">
                <a:solidFill>
                  <a:srgbClr val="C00000"/>
                </a:solidFill>
                <a:latin typeface="Helvetica"/>
                <a:cs typeface="Helvetica"/>
              </a:rPr>
              <a:t>	</a:t>
            </a:r>
            <a:endParaRPr lang="en-US" sz="3000" dirty="0" smtClean="0">
              <a:solidFill>
                <a:srgbClr val="C00000"/>
              </a:solidFill>
              <a:latin typeface="Helvetica"/>
              <a:cs typeface="Helvetica"/>
            </a:endParaRPr>
          </a:p>
        </p:txBody>
      </p:sp>
      <p:sp>
        <p:nvSpPr>
          <p:cNvPr id="10" name="TextBox 9"/>
          <p:cNvSpPr txBox="1"/>
          <p:nvPr/>
        </p:nvSpPr>
        <p:spPr>
          <a:xfrm>
            <a:off x="328769" y="141945"/>
            <a:ext cx="5961207" cy="553998"/>
          </a:xfrm>
          <a:prstGeom prst="rect">
            <a:avLst/>
          </a:prstGeom>
          <a:noFill/>
        </p:spPr>
        <p:txBody>
          <a:bodyPr wrap="square" rtlCol="0">
            <a:spAutoFit/>
          </a:bodyPr>
          <a:lstStyle/>
          <a:p>
            <a:r>
              <a:rPr lang="en-US" sz="3000" dirty="0" smtClean="0">
                <a:latin typeface="Helvetica"/>
                <a:cs typeface="Helvetica"/>
              </a:rPr>
              <a:t>Trade-offs</a:t>
            </a:r>
            <a:endParaRPr lang="en-US" sz="3000" dirty="0">
              <a:latin typeface="Helvetica"/>
              <a:cs typeface="Helvetica"/>
            </a:endParaRPr>
          </a:p>
        </p:txBody>
      </p:sp>
      <p:sp>
        <p:nvSpPr>
          <p:cNvPr id="11" name="TextBox 5"/>
          <p:cNvSpPr txBox="1"/>
          <p:nvPr/>
        </p:nvSpPr>
        <p:spPr>
          <a:xfrm>
            <a:off x="762000" y="695943"/>
            <a:ext cx="3792584" cy="3539430"/>
          </a:xfrm>
          <a:prstGeom prst="rect">
            <a:avLst/>
          </a:prstGeom>
          <a:noFill/>
        </p:spPr>
        <p:txBody>
          <a:bodyPr wrap="square" rtlCol="0">
            <a:spAutoFit/>
          </a:bodyPr>
          <a:lstStyle/>
          <a:p>
            <a:pPr marL="457200" indent="-457200">
              <a:buFont typeface="Arial" panose="020B0604020202020204" pitchFamily="34" charset="0"/>
              <a:buChar char="•"/>
            </a:pPr>
            <a:r>
              <a:rPr lang="en-US" sz="3000" dirty="0">
                <a:latin typeface="Helvetica"/>
                <a:cs typeface="Helvetica"/>
              </a:rPr>
              <a:t>d</a:t>
            </a:r>
            <a:r>
              <a:rPr lang="en-US" sz="3000" dirty="0" smtClean="0">
                <a:latin typeface="Helvetica"/>
                <a:cs typeface="Helvetica"/>
              </a:rPr>
              <a:t>epth of field</a:t>
            </a:r>
            <a:endParaRPr lang="en-US" sz="2000" dirty="0" smtClean="0">
              <a:latin typeface="Helvetica"/>
              <a:cs typeface="Helvetica"/>
            </a:endParaRPr>
          </a:p>
          <a:p>
            <a:pPr lvl="1"/>
            <a:r>
              <a:rPr lang="en-US" sz="2000" dirty="0" smtClean="0">
                <a:latin typeface="Helvetica"/>
                <a:cs typeface="Helvetica"/>
              </a:rPr>
              <a:t>	</a:t>
            </a:r>
            <a:r>
              <a:rPr lang="en-US" sz="2400" dirty="0" smtClean="0">
                <a:latin typeface="Helvetica"/>
                <a:cs typeface="Helvetica"/>
              </a:rPr>
              <a:t>aperture size</a:t>
            </a:r>
          </a:p>
          <a:p>
            <a:pPr lvl="1"/>
            <a:r>
              <a:rPr lang="en-US" sz="2400" dirty="0" smtClean="0">
                <a:latin typeface="Helvetica"/>
                <a:cs typeface="Helvetica"/>
              </a:rPr>
              <a:t>	in-focus depth</a:t>
            </a:r>
          </a:p>
          <a:p>
            <a:pPr lvl="1"/>
            <a:r>
              <a:rPr lang="en-US" sz="2400" dirty="0" smtClean="0">
                <a:latin typeface="Helvetica"/>
                <a:cs typeface="Helvetica"/>
              </a:rPr>
              <a:t>	focal length</a:t>
            </a:r>
            <a:endParaRPr lang="en-US" sz="1600" dirty="0" smtClean="0">
              <a:latin typeface="Helvetica"/>
              <a:cs typeface="Helvetica"/>
            </a:endParaRPr>
          </a:p>
          <a:p>
            <a:pPr lvl="1"/>
            <a:endParaRPr lang="en-US" sz="2000" dirty="0" smtClean="0">
              <a:latin typeface="Helvetica"/>
              <a:cs typeface="Helvetica"/>
            </a:endParaRPr>
          </a:p>
          <a:p>
            <a:pPr marL="457200" indent="-457200">
              <a:buFont typeface="Arial" panose="020B0604020202020204" pitchFamily="34" charset="0"/>
              <a:buChar char="•"/>
            </a:pPr>
            <a:r>
              <a:rPr lang="en-US" sz="3000" dirty="0">
                <a:latin typeface="Helvetica"/>
                <a:cs typeface="Helvetica"/>
              </a:rPr>
              <a:t>s</a:t>
            </a:r>
            <a:r>
              <a:rPr lang="en-US" sz="3000" dirty="0" smtClean="0">
                <a:latin typeface="Helvetica"/>
                <a:cs typeface="Helvetica"/>
              </a:rPr>
              <a:t>ensor resolution</a:t>
            </a:r>
            <a:endParaRPr lang="en-US" sz="2400" dirty="0" smtClean="0">
              <a:latin typeface="Helvetica"/>
              <a:cs typeface="Helvetica"/>
            </a:endParaRPr>
          </a:p>
          <a:p>
            <a:r>
              <a:rPr lang="en-US" sz="2400" dirty="0">
                <a:latin typeface="Helvetica"/>
                <a:cs typeface="Helvetica"/>
              </a:rPr>
              <a:t>	</a:t>
            </a:r>
            <a:r>
              <a:rPr lang="en-US" sz="2400" dirty="0" smtClean="0">
                <a:latin typeface="Helvetica"/>
                <a:cs typeface="Helvetica"/>
              </a:rPr>
              <a:t>	pixel size</a:t>
            </a:r>
          </a:p>
          <a:p>
            <a:r>
              <a:rPr lang="en-US" sz="2400" dirty="0">
                <a:latin typeface="Helvetica"/>
                <a:cs typeface="Helvetica"/>
              </a:rPr>
              <a:t>	</a:t>
            </a:r>
            <a:r>
              <a:rPr lang="en-US" sz="2400" dirty="0" smtClean="0">
                <a:latin typeface="Helvetica"/>
                <a:cs typeface="Helvetica"/>
              </a:rPr>
              <a:t>	frame rate</a:t>
            </a:r>
          </a:p>
          <a:p>
            <a:r>
              <a:rPr lang="en-US" sz="2400" dirty="0">
                <a:latin typeface="Helvetica"/>
                <a:cs typeface="Helvetica"/>
              </a:rPr>
              <a:t>	</a:t>
            </a:r>
            <a:r>
              <a:rPr lang="en-US" sz="2400" dirty="0" smtClean="0">
                <a:latin typeface="Helvetica"/>
                <a:cs typeface="Helvetica"/>
              </a:rPr>
              <a:t>	bit depth</a:t>
            </a:r>
          </a:p>
        </p:txBody>
      </p:sp>
      <p:sp>
        <p:nvSpPr>
          <p:cNvPr id="5" name="Freeform 30"/>
          <p:cNvSpPr/>
          <p:nvPr/>
        </p:nvSpPr>
        <p:spPr>
          <a:xfrm>
            <a:off x="796648" y="5596646"/>
            <a:ext cx="7770969" cy="482497"/>
          </a:xfrm>
          <a:custGeom>
            <a:avLst/>
            <a:gdLst>
              <a:gd name="connsiteX0" fmla="*/ 77821 w 2023353"/>
              <a:gd name="connsiteY0" fmla="*/ 38910 h 603115"/>
              <a:gd name="connsiteX1" fmla="*/ 77821 w 2023353"/>
              <a:gd name="connsiteY1" fmla="*/ 603115 h 603115"/>
              <a:gd name="connsiteX2" fmla="*/ 1673157 w 2023353"/>
              <a:gd name="connsiteY2" fmla="*/ 389106 h 603115"/>
              <a:gd name="connsiteX3" fmla="*/ 1673157 w 2023353"/>
              <a:gd name="connsiteY3" fmla="*/ 564204 h 603115"/>
              <a:gd name="connsiteX4" fmla="*/ 2023353 w 2023353"/>
              <a:gd name="connsiteY4" fmla="*/ 272374 h 603115"/>
              <a:gd name="connsiteX5" fmla="*/ 1634247 w 2023353"/>
              <a:gd name="connsiteY5" fmla="*/ 19455 h 603115"/>
              <a:gd name="connsiteX6" fmla="*/ 1634247 w 2023353"/>
              <a:gd name="connsiteY6" fmla="*/ 194553 h 603115"/>
              <a:gd name="connsiteX7" fmla="*/ 0 w 2023353"/>
              <a:gd name="connsiteY7" fmla="*/ 0 h 603115"/>
              <a:gd name="connsiteX8" fmla="*/ 77821 w 2023353"/>
              <a:gd name="connsiteY8" fmla="*/ 38910 h 603115"/>
              <a:gd name="connsiteX0" fmla="*/ 0 w 1945532"/>
              <a:gd name="connsiteY0" fmla="*/ 19455 h 583660"/>
              <a:gd name="connsiteX1" fmla="*/ 0 w 1945532"/>
              <a:gd name="connsiteY1" fmla="*/ 583660 h 583660"/>
              <a:gd name="connsiteX2" fmla="*/ 1595336 w 1945532"/>
              <a:gd name="connsiteY2" fmla="*/ 369651 h 583660"/>
              <a:gd name="connsiteX3" fmla="*/ 1595336 w 1945532"/>
              <a:gd name="connsiteY3" fmla="*/ 544749 h 583660"/>
              <a:gd name="connsiteX4" fmla="*/ 1945532 w 1945532"/>
              <a:gd name="connsiteY4" fmla="*/ 252919 h 583660"/>
              <a:gd name="connsiteX5" fmla="*/ 1556426 w 1945532"/>
              <a:gd name="connsiteY5" fmla="*/ 0 h 583660"/>
              <a:gd name="connsiteX6" fmla="*/ 1556426 w 1945532"/>
              <a:gd name="connsiteY6" fmla="*/ 175098 h 583660"/>
              <a:gd name="connsiteX7" fmla="*/ 0 w 1945532"/>
              <a:gd name="connsiteY7" fmla="*/ 19455 h 583660"/>
              <a:gd name="connsiteX0" fmla="*/ 0 w 1945532"/>
              <a:gd name="connsiteY0" fmla="*/ 19455 h 583660"/>
              <a:gd name="connsiteX1" fmla="*/ 0 w 1945532"/>
              <a:gd name="connsiteY1" fmla="*/ 583660 h 583660"/>
              <a:gd name="connsiteX2" fmla="*/ 1559336 w 1945532"/>
              <a:gd name="connsiteY2" fmla="*/ 376851 h 583660"/>
              <a:gd name="connsiteX3" fmla="*/ 1595336 w 1945532"/>
              <a:gd name="connsiteY3" fmla="*/ 544749 h 583660"/>
              <a:gd name="connsiteX4" fmla="*/ 1945532 w 1945532"/>
              <a:gd name="connsiteY4" fmla="*/ 252919 h 583660"/>
              <a:gd name="connsiteX5" fmla="*/ 1556426 w 1945532"/>
              <a:gd name="connsiteY5" fmla="*/ 0 h 583660"/>
              <a:gd name="connsiteX6" fmla="*/ 1556426 w 1945532"/>
              <a:gd name="connsiteY6" fmla="*/ 175098 h 583660"/>
              <a:gd name="connsiteX7" fmla="*/ 0 w 1945532"/>
              <a:gd name="connsiteY7" fmla="*/ 19455 h 583660"/>
              <a:gd name="connsiteX0" fmla="*/ 0 w 1945532"/>
              <a:gd name="connsiteY0" fmla="*/ 19455 h 583660"/>
              <a:gd name="connsiteX1" fmla="*/ 0 w 1945532"/>
              <a:gd name="connsiteY1" fmla="*/ 583660 h 583660"/>
              <a:gd name="connsiteX2" fmla="*/ 1559336 w 1945532"/>
              <a:gd name="connsiteY2" fmla="*/ 376851 h 583660"/>
              <a:gd name="connsiteX3" fmla="*/ 1559336 w 1945532"/>
              <a:gd name="connsiteY3" fmla="*/ 559149 h 583660"/>
              <a:gd name="connsiteX4" fmla="*/ 1945532 w 1945532"/>
              <a:gd name="connsiteY4" fmla="*/ 252919 h 583660"/>
              <a:gd name="connsiteX5" fmla="*/ 1556426 w 1945532"/>
              <a:gd name="connsiteY5" fmla="*/ 0 h 583660"/>
              <a:gd name="connsiteX6" fmla="*/ 1556426 w 1945532"/>
              <a:gd name="connsiteY6" fmla="*/ 175098 h 583660"/>
              <a:gd name="connsiteX7" fmla="*/ 0 w 1945532"/>
              <a:gd name="connsiteY7" fmla="*/ 19455 h 583660"/>
              <a:gd name="connsiteX0" fmla="*/ 0 w 1945532"/>
              <a:gd name="connsiteY0" fmla="*/ 0 h 564205"/>
              <a:gd name="connsiteX1" fmla="*/ 0 w 1945532"/>
              <a:gd name="connsiteY1" fmla="*/ 564205 h 564205"/>
              <a:gd name="connsiteX2" fmla="*/ 1559336 w 1945532"/>
              <a:gd name="connsiteY2" fmla="*/ 357396 h 564205"/>
              <a:gd name="connsiteX3" fmla="*/ 1559336 w 1945532"/>
              <a:gd name="connsiteY3" fmla="*/ 539694 h 564205"/>
              <a:gd name="connsiteX4" fmla="*/ 1945532 w 1945532"/>
              <a:gd name="connsiteY4" fmla="*/ 233464 h 564205"/>
              <a:gd name="connsiteX5" fmla="*/ 1556426 w 1945532"/>
              <a:gd name="connsiteY5" fmla="*/ 641 h 564205"/>
              <a:gd name="connsiteX6" fmla="*/ 1556426 w 1945532"/>
              <a:gd name="connsiteY6" fmla="*/ 155643 h 564205"/>
              <a:gd name="connsiteX7" fmla="*/ 0 w 1945532"/>
              <a:gd name="connsiteY7" fmla="*/ 0 h 564205"/>
              <a:gd name="connsiteX0" fmla="*/ 0 w 1945532"/>
              <a:gd name="connsiteY0" fmla="*/ 0 h 564205"/>
              <a:gd name="connsiteX1" fmla="*/ 0 w 1945532"/>
              <a:gd name="connsiteY1" fmla="*/ 564205 h 564205"/>
              <a:gd name="connsiteX2" fmla="*/ 1559336 w 1945532"/>
              <a:gd name="connsiteY2" fmla="*/ 357396 h 564205"/>
              <a:gd name="connsiteX3" fmla="*/ 1559336 w 1945532"/>
              <a:gd name="connsiteY3" fmla="*/ 509549 h 564205"/>
              <a:gd name="connsiteX4" fmla="*/ 1945532 w 1945532"/>
              <a:gd name="connsiteY4" fmla="*/ 233464 h 564205"/>
              <a:gd name="connsiteX5" fmla="*/ 1556426 w 1945532"/>
              <a:gd name="connsiteY5" fmla="*/ 641 h 564205"/>
              <a:gd name="connsiteX6" fmla="*/ 1556426 w 1945532"/>
              <a:gd name="connsiteY6" fmla="*/ 155643 h 564205"/>
              <a:gd name="connsiteX7" fmla="*/ 0 w 1945532"/>
              <a:gd name="connsiteY7" fmla="*/ 0 h 564205"/>
              <a:gd name="connsiteX0" fmla="*/ 0 w 1945532"/>
              <a:gd name="connsiteY0" fmla="*/ 0 h 564205"/>
              <a:gd name="connsiteX1" fmla="*/ 0 w 1945532"/>
              <a:gd name="connsiteY1" fmla="*/ 564205 h 564205"/>
              <a:gd name="connsiteX2" fmla="*/ 1559336 w 1945532"/>
              <a:gd name="connsiteY2" fmla="*/ 357396 h 564205"/>
              <a:gd name="connsiteX3" fmla="*/ 1559336 w 1945532"/>
              <a:gd name="connsiteY3" fmla="*/ 509549 h 564205"/>
              <a:gd name="connsiteX4" fmla="*/ 1945532 w 1945532"/>
              <a:gd name="connsiteY4" fmla="*/ 233464 h 564205"/>
              <a:gd name="connsiteX5" fmla="*/ 1556426 w 1945532"/>
              <a:gd name="connsiteY5" fmla="*/ 641 h 564205"/>
              <a:gd name="connsiteX6" fmla="*/ 1596620 w 1945532"/>
              <a:gd name="connsiteY6" fmla="*/ 155643 h 564205"/>
              <a:gd name="connsiteX7" fmla="*/ 0 w 1945532"/>
              <a:gd name="connsiteY7" fmla="*/ 0 h 564205"/>
              <a:gd name="connsiteX0" fmla="*/ 0 w 1945532"/>
              <a:gd name="connsiteY0" fmla="*/ 4383 h 568588"/>
              <a:gd name="connsiteX1" fmla="*/ 0 w 1945532"/>
              <a:gd name="connsiteY1" fmla="*/ 568588 h 568588"/>
              <a:gd name="connsiteX2" fmla="*/ 1559336 w 1945532"/>
              <a:gd name="connsiteY2" fmla="*/ 361779 h 568588"/>
              <a:gd name="connsiteX3" fmla="*/ 1559336 w 1945532"/>
              <a:gd name="connsiteY3" fmla="*/ 513932 h 568588"/>
              <a:gd name="connsiteX4" fmla="*/ 1945532 w 1945532"/>
              <a:gd name="connsiteY4" fmla="*/ 237847 h 568588"/>
              <a:gd name="connsiteX5" fmla="*/ 1601644 w 1945532"/>
              <a:gd name="connsiteY5" fmla="*/ 0 h 568588"/>
              <a:gd name="connsiteX6" fmla="*/ 1596620 w 1945532"/>
              <a:gd name="connsiteY6" fmla="*/ 160026 h 568588"/>
              <a:gd name="connsiteX7" fmla="*/ 0 w 1945532"/>
              <a:gd name="connsiteY7" fmla="*/ 4383 h 568588"/>
              <a:gd name="connsiteX0" fmla="*/ 0 w 1945532"/>
              <a:gd name="connsiteY0" fmla="*/ 4383 h 568588"/>
              <a:gd name="connsiteX1" fmla="*/ 0 w 1945532"/>
              <a:gd name="connsiteY1" fmla="*/ 568588 h 568588"/>
              <a:gd name="connsiteX2" fmla="*/ 1594505 w 1945532"/>
              <a:gd name="connsiteY2" fmla="*/ 386900 h 568588"/>
              <a:gd name="connsiteX3" fmla="*/ 1559336 w 1945532"/>
              <a:gd name="connsiteY3" fmla="*/ 513932 h 568588"/>
              <a:gd name="connsiteX4" fmla="*/ 1945532 w 1945532"/>
              <a:gd name="connsiteY4" fmla="*/ 237847 h 568588"/>
              <a:gd name="connsiteX5" fmla="*/ 1601644 w 1945532"/>
              <a:gd name="connsiteY5" fmla="*/ 0 h 568588"/>
              <a:gd name="connsiteX6" fmla="*/ 1596620 w 1945532"/>
              <a:gd name="connsiteY6" fmla="*/ 160026 h 568588"/>
              <a:gd name="connsiteX7" fmla="*/ 0 w 1945532"/>
              <a:gd name="connsiteY7" fmla="*/ 4383 h 568588"/>
              <a:gd name="connsiteX0" fmla="*/ 0 w 1945532"/>
              <a:gd name="connsiteY0" fmla="*/ 4383 h 594319"/>
              <a:gd name="connsiteX1" fmla="*/ 0 w 1945532"/>
              <a:gd name="connsiteY1" fmla="*/ 568588 h 594319"/>
              <a:gd name="connsiteX2" fmla="*/ 1594505 w 1945532"/>
              <a:gd name="connsiteY2" fmla="*/ 386900 h 594319"/>
              <a:gd name="connsiteX3" fmla="*/ 1599530 w 1945532"/>
              <a:gd name="connsiteY3" fmla="*/ 594319 h 594319"/>
              <a:gd name="connsiteX4" fmla="*/ 1945532 w 1945532"/>
              <a:gd name="connsiteY4" fmla="*/ 237847 h 594319"/>
              <a:gd name="connsiteX5" fmla="*/ 1601644 w 1945532"/>
              <a:gd name="connsiteY5" fmla="*/ 0 h 594319"/>
              <a:gd name="connsiteX6" fmla="*/ 1596620 w 1945532"/>
              <a:gd name="connsiteY6" fmla="*/ 160026 h 594319"/>
              <a:gd name="connsiteX7" fmla="*/ 0 w 1945532"/>
              <a:gd name="connsiteY7" fmla="*/ 4383 h 594319"/>
              <a:gd name="connsiteX0" fmla="*/ 0 w 1945532"/>
              <a:gd name="connsiteY0" fmla="*/ 4383 h 594319"/>
              <a:gd name="connsiteX1" fmla="*/ 0 w 1945532"/>
              <a:gd name="connsiteY1" fmla="*/ 568588 h 594319"/>
              <a:gd name="connsiteX2" fmla="*/ 1594505 w 1945532"/>
              <a:gd name="connsiteY2" fmla="*/ 386900 h 594319"/>
              <a:gd name="connsiteX3" fmla="*/ 1599530 w 1945532"/>
              <a:gd name="connsiteY3" fmla="*/ 594319 h 594319"/>
              <a:gd name="connsiteX4" fmla="*/ 1945532 w 1945532"/>
              <a:gd name="connsiteY4" fmla="*/ 237847 h 594319"/>
              <a:gd name="connsiteX5" fmla="*/ 1596620 w 1945532"/>
              <a:gd name="connsiteY5" fmla="*/ 0 h 594319"/>
              <a:gd name="connsiteX6" fmla="*/ 1596620 w 1945532"/>
              <a:gd name="connsiteY6" fmla="*/ 160026 h 594319"/>
              <a:gd name="connsiteX7" fmla="*/ 0 w 1945532"/>
              <a:gd name="connsiteY7" fmla="*/ 4383 h 594319"/>
              <a:gd name="connsiteX0" fmla="*/ 0 w 1945532"/>
              <a:gd name="connsiteY0" fmla="*/ 4383 h 594319"/>
              <a:gd name="connsiteX1" fmla="*/ 0 w 1945532"/>
              <a:gd name="connsiteY1" fmla="*/ 568588 h 594319"/>
              <a:gd name="connsiteX2" fmla="*/ 1594505 w 1945532"/>
              <a:gd name="connsiteY2" fmla="*/ 432117 h 594319"/>
              <a:gd name="connsiteX3" fmla="*/ 1599530 w 1945532"/>
              <a:gd name="connsiteY3" fmla="*/ 594319 h 594319"/>
              <a:gd name="connsiteX4" fmla="*/ 1945532 w 1945532"/>
              <a:gd name="connsiteY4" fmla="*/ 237847 h 594319"/>
              <a:gd name="connsiteX5" fmla="*/ 1596620 w 1945532"/>
              <a:gd name="connsiteY5" fmla="*/ 0 h 594319"/>
              <a:gd name="connsiteX6" fmla="*/ 1596620 w 1945532"/>
              <a:gd name="connsiteY6" fmla="*/ 160026 h 594319"/>
              <a:gd name="connsiteX7" fmla="*/ 0 w 1945532"/>
              <a:gd name="connsiteY7" fmla="*/ 4383 h 594319"/>
              <a:gd name="connsiteX0" fmla="*/ 0 w 1945532"/>
              <a:gd name="connsiteY0" fmla="*/ 4383 h 594319"/>
              <a:gd name="connsiteX1" fmla="*/ 0 w 1945532"/>
              <a:gd name="connsiteY1" fmla="*/ 568588 h 594319"/>
              <a:gd name="connsiteX2" fmla="*/ 1594505 w 1945532"/>
              <a:gd name="connsiteY2" fmla="*/ 432117 h 594319"/>
              <a:gd name="connsiteX3" fmla="*/ 1599530 w 1945532"/>
              <a:gd name="connsiteY3" fmla="*/ 594319 h 594319"/>
              <a:gd name="connsiteX4" fmla="*/ 1945532 w 1945532"/>
              <a:gd name="connsiteY4" fmla="*/ 298137 h 594319"/>
              <a:gd name="connsiteX5" fmla="*/ 1596620 w 1945532"/>
              <a:gd name="connsiteY5" fmla="*/ 0 h 594319"/>
              <a:gd name="connsiteX6" fmla="*/ 1596620 w 1945532"/>
              <a:gd name="connsiteY6" fmla="*/ 160026 h 594319"/>
              <a:gd name="connsiteX7" fmla="*/ 0 w 1945532"/>
              <a:gd name="connsiteY7" fmla="*/ 4383 h 594319"/>
              <a:gd name="connsiteX0" fmla="*/ 0 w 1945532"/>
              <a:gd name="connsiteY0" fmla="*/ 4383 h 594319"/>
              <a:gd name="connsiteX1" fmla="*/ 0 w 1945532"/>
              <a:gd name="connsiteY1" fmla="*/ 568588 h 594319"/>
              <a:gd name="connsiteX2" fmla="*/ 1594505 w 1945532"/>
              <a:gd name="connsiteY2" fmla="*/ 432117 h 594319"/>
              <a:gd name="connsiteX3" fmla="*/ 1599530 w 1945532"/>
              <a:gd name="connsiteY3" fmla="*/ 594319 h 594319"/>
              <a:gd name="connsiteX4" fmla="*/ 1945532 w 1945532"/>
              <a:gd name="connsiteY4" fmla="*/ 298137 h 594319"/>
              <a:gd name="connsiteX5" fmla="*/ 1596620 w 1945532"/>
              <a:gd name="connsiteY5" fmla="*/ 0 h 594319"/>
              <a:gd name="connsiteX6" fmla="*/ 1591596 w 1945532"/>
              <a:gd name="connsiteY6" fmla="*/ 165050 h 594319"/>
              <a:gd name="connsiteX7" fmla="*/ 0 w 1945532"/>
              <a:gd name="connsiteY7" fmla="*/ 4383 h 594319"/>
              <a:gd name="connsiteX0" fmla="*/ 11017 w 1945532"/>
              <a:gd name="connsiteY0" fmla="*/ 9891 h 594319"/>
              <a:gd name="connsiteX1" fmla="*/ 0 w 1945532"/>
              <a:gd name="connsiteY1" fmla="*/ 568588 h 594319"/>
              <a:gd name="connsiteX2" fmla="*/ 1594505 w 1945532"/>
              <a:gd name="connsiteY2" fmla="*/ 432117 h 594319"/>
              <a:gd name="connsiteX3" fmla="*/ 1599530 w 1945532"/>
              <a:gd name="connsiteY3" fmla="*/ 594319 h 594319"/>
              <a:gd name="connsiteX4" fmla="*/ 1945532 w 1945532"/>
              <a:gd name="connsiteY4" fmla="*/ 298137 h 594319"/>
              <a:gd name="connsiteX5" fmla="*/ 1596620 w 1945532"/>
              <a:gd name="connsiteY5" fmla="*/ 0 h 594319"/>
              <a:gd name="connsiteX6" fmla="*/ 1591596 w 1945532"/>
              <a:gd name="connsiteY6" fmla="*/ 165050 h 594319"/>
              <a:gd name="connsiteX7" fmla="*/ 11017 w 1945532"/>
              <a:gd name="connsiteY7" fmla="*/ 9891 h 594319"/>
              <a:gd name="connsiteX0" fmla="*/ 1492 w 1945532"/>
              <a:gd name="connsiteY0" fmla="*/ 13066 h 594319"/>
              <a:gd name="connsiteX1" fmla="*/ 0 w 1945532"/>
              <a:gd name="connsiteY1" fmla="*/ 568588 h 594319"/>
              <a:gd name="connsiteX2" fmla="*/ 1594505 w 1945532"/>
              <a:gd name="connsiteY2" fmla="*/ 432117 h 594319"/>
              <a:gd name="connsiteX3" fmla="*/ 1599530 w 1945532"/>
              <a:gd name="connsiteY3" fmla="*/ 594319 h 594319"/>
              <a:gd name="connsiteX4" fmla="*/ 1945532 w 1945532"/>
              <a:gd name="connsiteY4" fmla="*/ 298137 h 594319"/>
              <a:gd name="connsiteX5" fmla="*/ 1596620 w 1945532"/>
              <a:gd name="connsiteY5" fmla="*/ 0 h 594319"/>
              <a:gd name="connsiteX6" fmla="*/ 1591596 w 1945532"/>
              <a:gd name="connsiteY6" fmla="*/ 165050 h 594319"/>
              <a:gd name="connsiteX7" fmla="*/ 1492 w 1945532"/>
              <a:gd name="connsiteY7" fmla="*/ 13066 h 594319"/>
              <a:gd name="connsiteX0" fmla="*/ 62 w 1944102"/>
              <a:gd name="connsiteY0" fmla="*/ 13066 h 594319"/>
              <a:gd name="connsiteX1" fmla="*/ 1745 w 1944102"/>
              <a:gd name="connsiteY1" fmla="*/ 495563 h 594319"/>
              <a:gd name="connsiteX2" fmla="*/ 1593075 w 1944102"/>
              <a:gd name="connsiteY2" fmla="*/ 432117 h 594319"/>
              <a:gd name="connsiteX3" fmla="*/ 1598100 w 1944102"/>
              <a:gd name="connsiteY3" fmla="*/ 594319 h 594319"/>
              <a:gd name="connsiteX4" fmla="*/ 1944102 w 1944102"/>
              <a:gd name="connsiteY4" fmla="*/ 298137 h 594319"/>
              <a:gd name="connsiteX5" fmla="*/ 1595190 w 1944102"/>
              <a:gd name="connsiteY5" fmla="*/ 0 h 594319"/>
              <a:gd name="connsiteX6" fmla="*/ 1590166 w 1944102"/>
              <a:gd name="connsiteY6" fmla="*/ 165050 h 594319"/>
              <a:gd name="connsiteX7" fmla="*/ 62 w 1944102"/>
              <a:gd name="connsiteY7" fmla="*/ 13066 h 594319"/>
              <a:gd name="connsiteX0" fmla="*/ 62 w 1944102"/>
              <a:gd name="connsiteY0" fmla="*/ 13066 h 594319"/>
              <a:gd name="connsiteX1" fmla="*/ 1745 w 1944102"/>
              <a:gd name="connsiteY1" fmla="*/ 495563 h 594319"/>
              <a:gd name="connsiteX2" fmla="*/ 1599425 w 1944102"/>
              <a:gd name="connsiteY2" fmla="*/ 403542 h 594319"/>
              <a:gd name="connsiteX3" fmla="*/ 1598100 w 1944102"/>
              <a:gd name="connsiteY3" fmla="*/ 594319 h 594319"/>
              <a:gd name="connsiteX4" fmla="*/ 1944102 w 1944102"/>
              <a:gd name="connsiteY4" fmla="*/ 298137 h 594319"/>
              <a:gd name="connsiteX5" fmla="*/ 1595190 w 1944102"/>
              <a:gd name="connsiteY5" fmla="*/ 0 h 594319"/>
              <a:gd name="connsiteX6" fmla="*/ 1590166 w 1944102"/>
              <a:gd name="connsiteY6" fmla="*/ 165050 h 594319"/>
              <a:gd name="connsiteX7" fmla="*/ 62 w 1944102"/>
              <a:gd name="connsiteY7" fmla="*/ 13066 h 594319"/>
              <a:gd name="connsiteX0" fmla="*/ 62 w 1944102"/>
              <a:gd name="connsiteY0" fmla="*/ 13066 h 594319"/>
              <a:gd name="connsiteX1" fmla="*/ 1745 w 1944102"/>
              <a:gd name="connsiteY1" fmla="*/ 495563 h 594319"/>
              <a:gd name="connsiteX2" fmla="*/ 1599425 w 1944102"/>
              <a:gd name="connsiteY2" fmla="*/ 403542 h 594319"/>
              <a:gd name="connsiteX3" fmla="*/ 1598100 w 1944102"/>
              <a:gd name="connsiteY3" fmla="*/ 594319 h 594319"/>
              <a:gd name="connsiteX4" fmla="*/ 1944102 w 1944102"/>
              <a:gd name="connsiteY4" fmla="*/ 298137 h 594319"/>
              <a:gd name="connsiteX5" fmla="*/ 1595190 w 1944102"/>
              <a:gd name="connsiteY5" fmla="*/ 0 h 594319"/>
              <a:gd name="connsiteX6" fmla="*/ 1599691 w 1944102"/>
              <a:gd name="connsiteY6" fmla="*/ 199975 h 594319"/>
              <a:gd name="connsiteX7" fmla="*/ 62 w 1944102"/>
              <a:gd name="connsiteY7" fmla="*/ 13066 h 594319"/>
              <a:gd name="connsiteX0" fmla="*/ 62 w 1944102"/>
              <a:gd name="connsiteY0" fmla="*/ 13066 h 594319"/>
              <a:gd name="connsiteX1" fmla="*/ 1745 w 1944102"/>
              <a:gd name="connsiteY1" fmla="*/ 495563 h 594319"/>
              <a:gd name="connsiteX2" fmla="*/ 1599425 w 1944102"/>
              <a:gd name="connsiteY2" fmla="*/ 403542 h 594319"/>
              <a:gd name="connsiteX3" fmla="*/ 1598100 w 1944102"/>
              <a:gd name="connsiteY3" fmla="*/ 594319 h 594319"/>
              <a:gd name="connsiteX4" fmla="*/ 1944102 w 1944102"/>
              <a:gd name="connsiteY4" fmla="*/ 298137 h 594319"/>
              <a:gd name="connsiteX5" fmla="*/ 1595190 w 1944102"/>
              <a:gd name="connsiteY5" fmla="*/ 0 h 594319"/>
              <a:gd name="connsiteX6" fmla="*/ 1593341 w 1944102"/>
              <a:gd name="connsiteY6" fmla="*/ 130125 h 594319"/>
              <a:gd name="connsiteX7" fmla="*/ 62 w 1944102"/>
              <a:gd name="connsiteY7" fmla="*/ 13066 h 594319"/>
              <a:gd name="connsiteX0" fmla="*/ 62 w 1944102"/>
              <a:gd name="connsiteY0" fmla="*/ 13066 h 581619"/>
              <a:gd name="connsiteX1" fmla="*/ 1745 w 1944102"/>
              <a:gd name="connsiteY1" fmla="*/ 495563 h 581619"/>
              <a:gd name="connsiteX2" fmla="*/ 1599425 w 1944102"/>
              <a:gd name="connsiteY2" fmla="*/ 403542 h 581619"/>
              <a:gd name="connsiteX3" fmla="*/ 1604450 w 1944102"/>
              <a:gd name="connsiteY3" fmla="*/ 581619 h 581619"/>
              <a:gd name="connsiteX4" fmla="*/ 1944102 w 1944102"/>
              <a:gd name="connsiteY4" fmla="*/ 298137 h 581619"/>
              <a:gd name="connsiteX5" fmla="*/ 1595190 w 1944102"/>
              <a:gd name="connsiteY5" fmla="*/ 0 h 581619"/>
              <a:gd name="connsiteX6" fmla="*/ 1593341 w 1944102"/>
              <a:gd name="connsiteY6" fmla="*/ 130125 h 581619"/>
              <a:gd name="connsiteX7" fmla="*/ 62 w 1944102"/>
              <a:gd name="connsiteY7" fmla="*/ 13066 h 581619"/>
              <a:gd name="connsiteX0" fmla="*/ 62 w 1944102"/>
              <a:gd name="connsiteY0" fmla="*/ 13066 h 578444"/>
              <a:gd name="connsiteX1" fmla="*/ 1745 w 1944102"/>
              <a:gd name="connsiteY1" fmla="*/ 495563 h 578444"/>
              <a:gd name="connsiteX2" fmla="*/ 1599425 w 1944102"/>
              <a:gd name="connsiteY2" fmla="*/ 403542 h 578444"/>
              <a:gd name="connsiteX3" fmla="*/ 1601275 w 1944102"/>
              <a:gd name="connsiteY3" fmla="*/ 578444 h 578444"/>
              <a:gd name="connsiteX4" fmla="*/ 1944102 w 1944102"/>
              <a:gd name="connsiteY4" fmla="*/ 298137 h 578444"/>
              <a:gd name="connsiteX5" fmla="*/ 1595190 w 1944102"/>
              <a:gd name="connsiteY5" fmla="*/ 0 h 578444"/>
              <a:gd name="connsiteX6" fmla="*/ 1593341 w 1944102"/>
              <a:gd name="connsiteY6" fmla="*/ 130125 h 578444"/>
              <a:gd name="connsiteX7" fmla="*/ 62 w 1944102"/>
              <a:gd name="connsiteY7" fmla="*/ 13066 h 578444"/>
              <a:gd name="connsiteX0" fmla="*/ 62 w 1944102"/>
              <a:gd name="connsiteY0" fmla="*/ 13066 h 578444"/>
              <a:gd name="connsiteX1" fmla="*/ 1745 w 1944102"/>
              <a:gd name="connsiteY1" fmla="*/ 495563 h 578444"/>
              <a:gd name="connsiteX2" fmla="*/ 1599425 w 1944102"/>
              <a:gd name="connsiteY2" fmla="*/ 403542 h 578444"/>
              <a:gd name="connsiteX3" fmla="*/ 1601275 w 1944102"/>
              <a:gd name="connsiteY3" fmla="*/ 578444 h 578444"/>
              <a:gd name="connsiteX4" fmla="*/ 1944102 w 1944102"/>
              <a:gd name="connsiteY4" fmla="*/ 298137 h 578444"/>
              <a:gd name="connsiteX5" fmla="*/ 1595190 w 1944102"/>
              <a:gd name="connsiteY5" fmla="*/ 0 h 578444"/>
              <a:gd name="connsiteX6" fmla="*/ 1606041 w 1944102"/>
              <a:gd name="connsiteY6" fmla="*/ 133300 h 578444"/>
              <a:gd name="connsiteX7" fmla="*/ 62 w 1944102"/>
              <a:gd name="connsiteY7" fmla="*/ 13066 h 578444"/>
              <a:gd name="connsiteX0" fmla="*/ 62 w 1944102"/>
              <a:gd name="connsiteY0" fmla="*/ 35291 h 600669"/>
              <a:gd name="connsiteX1" fmla="*/ 1745 w 1944102"/>
              <a:gd name="connsiteY1" fmla="*/ 517788 h 600669"/>
              <a:gd name="connsiteX2" fmla="*/ 1599425 w 1944102"/>
              <a:gd name="connsiteY2" fmla="*/ 425767 h 600669"/>
              <a:gd name="connsiteX3" fmla="*/ 1601275 w 1944102"/>
              <a:gd name="connsiteY3" fmla="*/ 600669 h 600669"/>
              <a:gd name="connsiteX4" fmla="*/ 1944102 w 1944102"/>
              <a:gd name="connsiteY4" fmla="*/ 320362 h 600669"/>
              <a:gd name="connsiteX5" fmla="*/ 1601540 w 1944102"/>
              <a:gd name="connsiteY5" fmla="*/ 0 h 600669"/>
              <a:gd name="connsiteX6" fmla="*/ 1606041 w 1944102"/>
              <a:gd name="connsiteY6" fmla="*/ 155525 h 600669"/>
              <a:gd name="connsiteX7" fmla="*/ 62 w 1944102"/>
              <a:gd name="connsiteY7" fmla="*/ 35291 h 600669"/>
              <a:gd name="connsiteX0" fmla="*/ 62 w 1950452"/>
              <a:gd name="connsiteY0" fmla="*/ 35291 h 600669"/>
              <a:gd name="connsiteX1" fmla="*/ 1745 w 1950452"/>
              <a:gd name="connsiteY1" fmla="*/ 517788 h 600669"/>
              <a:gd name="connsiteX2" fmla="*/ 1599425 w 1950452"/>
              <a:gd name="connsiteY2" fmla="*/ 425767 h 600669"/>
              <a:gd name="connsiteX3" fmla="*/ 1601275 w 1950452"/>
              <a:gd name="connsiteY3" fmla="*/ 600669 h 600669"/>
              <a:gd name="connsiteX4" fmla="*/ 1950452 w 1950452"/>
              <a:gd name="connsiteY4" fmla="*/ 288612 h 600669"/>
              <a:gd name="connsiteX5" fmla="*/ 1601540 w 1950452"/>
              <a:gd name="connsiteY5" fmla="*/ 0 h 600669"/>
              <a:gd name="connsiteX6" fmla="*/ 1606041 w 1950452"/>
              <a:gd name="connsiteY6" fmla="*/ 155525 h 600669"/>
              <a:gd name="connsiteX7" fmla="*/ 62 w 1950452"/>
              <a:gd name="connsiteY7" fmla="*/ 35291 h 600669"/>
              <a:gd name="connsiteX0" fmla="*/ 62 w 1950452"/>
              <a:gd name="connsiteY0" fmla="*/ 35291 h 600669"/>
              <a:gd name="connsiteX1" fmla="*/ 1745 w 1950452"/>
              <a:gd name="connsiteY1" fmla="*/ 517788 h 600669"/>
              <a:gd name="connsiteX2" fmla="*/ 1599425 w 1950452"/>
              <a:gd name="connsiteY2" fmla="*/ 425767 h 600669"/>
              <a:gd name="connsiteX3" fmla="*/ 1601275 w 1950452"/>
              <a:gd name="connsiteY3" fmla="*/ 600669 h 600669"/>
              <a:gd name="connsiteX4" fmla="*/ 1950452 w 1950452"/>
              <a:gd name="connsiteY4" fmla="*/ 288612 h 600669"/>
              <a:gd name="connsiteX5" fmla="*/ 1601540 w 1950452"/>
              <a:gd name="connsiteY5" fmla="*/ 0 h 600669"/>
              <a:gd name="connsiteX6" fmla="*/ 1602866 w 1950452"/>
              <a:gd name="connsiteY6" fmla="*/ 152350 h 600669"/>
              <a:gd name="connsiteX7" fmla="*/ 62 w 1950452"/>
              <a:gd name="connsiteY7" fmla="*/ 35291 h 600669"/>
              <a:gd name="connsiteX0" fmla="*/ 62 w 1950452"/>
              <a:gd name="connsiteY0" fmla="*/ 35291 h 600669"/>
              <a:gd name="connsiteX1" fmla="*/ 1745 w 1950452"/>
              <a:gd name="connsiteY1" fmla="*/ 517788 h 600669"/>
              <a:gd name="connsiteX2" fmla="*/ 1599425 w 1950452"/>
              <a:gd name="connsiteY2" fmla="*/ 425767 h 600669"/>
              <a:gd name="connsiteX3" fmla="*/ 1601275 w 1950452"/>
              <a:gd name="connsiteY3" fmla="*/ 600669 h 600669"/>
              <a:gd name="connsiteX4" fmla="*/ 1950452 w 1950452"/>
              <a:gd name="connsiteY4" fmla="*/ 288612 h 600669"/>
              <a:gd name="connsiteX5" fmla="*/ 1601540 w 1950452"/>
              <a:gd name="connsiteY5" fmla="*/ 0 h 600669"/>
              <a:gd name="connsiteX6" fmla="*/ 1723823 w 1950452"/>
              <a:gd name="connsiteY6" fmla="*/ 226491 h 600669"/>
              <a:gd name="connsiteX7" fmla="*/ 62 w 1950452"/>
              <a:gd name="connsiteY7" fmla="*/ 35291 h 600669"/>
              <a:gd name="connsiteX0" fmla="*/ 62 w 1950452"/>
              <a:gd name="connsiteY0" fmla="*/ 0 h 565378"/>
              <a:gd name="connsiteX1" fmla="*/ 1745 w 1950452"/>
              <a:gd name="connsiteY1" fmla="*/ 482497 h 565378"/>
              <a:gd name="connsiteX2" fmla="*/ 1599425 w 1950452"/>
              <a:gd name="connsiteY2" fmla="*/ 390476 h 565378"/>
              <a:gd name="connsiteX3" fmla="*/ 1601275 w 1950452"/>
              <a:gd name="connsiteY3" fmla="*/ 565378 h 565378"/>
              <a:gd name="connsiteX4" fmla="*/ 1950452 w 1950452"/>
              <a:gd name="connsiteY4" fmla="*/ 253321 h 565378"/>
              <a:gd name="connsiteX5" fmla="*/ 1725598 w 1950452"/>
              <a:gd name="connsiteY5" fmla="*/ 63563 h 565378"/>
              <a:gd name="connsiteX6" fmla="*/ 1723823 w 1950452"/>
              <a:gd name="connsiteY6" fmla="*/ 191200 h 565378"/>
              <a:gd name="connsiteX7" fmla="*/ 62 w 1950452"/>
              <a:gd name="connsiteY7" fmla="*/ 0 h 565378"/>
              <a:gd name="connsiteX0" fmla="*/ 62 w 1950452"/>
              <a:gd name="connsiteY0" fmla="*/ 0 h 565378"/>
              <a:gd name="connsiteX1" fmla="*/ 1745 w 1950452"/>
              <a:gd name="connsiteY1" fmla="*/ 482497 h 565378"/>
              <a:gd name="connsiteX2" fmla="*/ 1728135 w 1950452"/>
              <a:gd name="connsiteY2" fmla="*/ 341049 h 565378"/>
              <a:gd name="connsiteX3" fmla="*/ 1601275 w 1950452"/>
              <a:gd name="connsiteY3" fmla="*/ 565378 h 565378"/>
              <a:gd name="connsiteX4" fmla="*/ 1950452 w 1950452"/>
              <a:gd name="connsiteY4" fmla="*/ 253321 h 565378"/>
              <a:gd name="connsiteX5" fmla="*/ 1725598 w 1950452"/>
              <a:gd name="connsiteY5" fmla="*/ 63563 h 565378"/>
              <a:gd name="connsiteX6" fmla="*/ 1723823 w 1950452"/>
              <a:gd name="connsiteY6" fmla="*/ 191200 h 565378"/>
              <a:gd name="connsiteX7" fmla="*/ 62 w 1950452"/>
              <a:gd name="connsiteY7" fmla="*/ 0 h 565378"/>
              <a:gd name="connsiteX0" fmla="*/ 62 w 1950452"/>
              <a:gd name="connsiteY0" fmla="*/ 0 h 482497"/>
              <a:gd name="connsiteX1" fmla="*/ 1745 w 1950452"/>
              <a:gd name="connsiteY1" fmla="*/ 482497 h 482497"/>
              <a:gd name="connsiteX2" fmla="*/ 1728135 w 1950452"/>
              <a:gd name="connsiteY2" fmla="*/ 341049 h 482497"/>
              <a:gd name="connsiteX3" fmla="*/ 1723782 w 1950452"/>
              <a:gd name="connsiteY3" fmla="*/ 478881 h 482497"/>
              <a:gd name="connsiteX4" fmla="*/ 1950452 w 1950452"/>
              <a:gd name="connsiteY4" fmla="*/ 253321 h 482497"/>
              <a:gd name="connsiteX5" fmla="*/ 1725598 w 1950452"/>
              <a:gd name="connsiteY5" fmla="*/ 63563 h 482497"/>
              <a:gd name="connsiteX6" fmla="*/ 1723823 w 1950452"/>
              <a:gd name="connsiteY6" fmla="*/ 191200 h 482497"/>
              <a:gd name="connsiteX7" fmla="*/ 62 w 1950452"/>
              <a:gd name="connsiteY7" fmla="*/ 0 h 482497"/>
              <a:gd name="connsiteX0" fmla="*/ 62 w 1950452"/>
              <a:gd name="connsiteY0" fmla="*/ 0 h 482497"/>
              <a:gd name="connsiteX1" fmla="*/ 1745 w 1950452"/>
              <a:gd name="connsiteY1" fmla="*/ 482497 h 482497"/>
              <a:gd name="connsiteX2" fmla="*/ 1728135 w 1950452"/>
              <a:gd name="connsiteY2" fmla="*/ 341049 h 482497"/>
              <a:gd name="connsiteX3" fmla="*/ 1723782 w 1950452"/>
              <a:gd name="connsiteY3" fmla="*/ 478881 h 482497"/>
              <a:gd name="connsiteX4" fmla="*/ 1950452 w 1950452"/>
              <a:gd name="connsiteY4" fmla="*/ 253321 h 482497"/>
              <a:gd name="connsiteX5" fmla="*/ 1725598 w 1950452"/>
              <a:gd name="connsiteY5" fmla="*/ 63563 h 482497"/>
              <a:gd name="connsiteX6" fmla="*/ 1725417 w 1950452"/>
              <a:gd name="connsiteY6" fmla="*/ 194375 h 482497"/>
              <a:gd name="connsiteX7" fmla="*/ 62 w 1950452"/>
              <a:gd name="connsiteY7" fmla="*/ 0 h 482497"/>
              <a:gd name="connsiteX0" fmla="*/ 62 w 1950452"/>
              <a:gd name="connsiteY0" fmla="*/ 0 h 482497"/>
              <a:gd name="connsiteX1" fmla="*/ 1745 w 1950452"/>
              <a:gd name="connsiteY1" fmla="*/ 482497 h 482497"/>
              <a:gd name="connsiteX2" fmla="*/ 1728135 w 1950452"/>
              <a:gd name="connsiteY2" fmla="*/ 341049 h 482497"/>
              <a:gd name="connsiteX3" fmla="*/ 1723782 w 1950452"/>
              <a:gd name="connsiteY3" fmla="*/ 478881 h 482497"/>
              <a:gd name="connsiteX4" fmla="*/ 1950452 w 1950452"/>
              <a:gd name="connsiteY4" fmla="*/ 253321 h 482497"/>
              <a:gd name="connsiteX5" fmla="*/ 1724801 w 1950452"/>
              <a:gd name="connsiteY5" fmla="*/ 66738 h 482497"/>
              <a:gd name="connsiteX6" fmla="*/ 1725417 w 1950452"/>
              <a:gd name="connsiteY6" fmla="*/ 194375 h 482497"/>
              <a:gd name="connsiteX7" fmla="*/ 62 w 1950452"/>
              <a:gd name="connsiteY7" fmla="*/ 0 h 482497"/>
              <a:gd name="connsiteX0" fmla="*/ 62 w 1950452"/>
              <a:gd name="connsiteY0" fmla="*/ 0 h 482497"/>
              <a:gd name="connsiteX1" fmla="*/ 1745 w 1950452"/>
              <a:gd name="connsiteY1" fmla="*/ 482497 h 482497"/>
              <a:gd name="connsiteX2" fmla="*/ 1728135 w 1950452"/>
              <a:gd name="connsiteY2" fmla="*/ 325174 h 482497"/>
              <a:gd name="connsiteX3" fmla="*/ 1723782 w 1950452"/>
              <a:gd name="connsiteY3" fmla="*/ 478881 h 482497"/>
              <a:gd name="connsiteX4" fmla="*/ 1950452 w 1950452"/>
              <a:gd name="connsiteY4" fmla="*/ 253321 h 482497"/>
              <a:gd name="connsiteX5" fmla="*/ 1724801 w 1950452"/>
              <a:gd name="connsiteY5" fmla="*/ 66738 h 482497"/>
              <a:gd name="connsiteX6" fmla="*/ 1725417 w 1950452"/>
              <a:gd name="connsiteY6" fmla="*/ 194375 h 482497"/>
              <a:gd name="connsiteX7" fmla="*/ 62 w 1950452"/>
              <a:gd name="connsiteY7" fmla="*/ 0 h 482497"/>
              <a:gd name="connsiteX0" fmla="*/ 62 w 1950452"/>
              <a:gd name="connsiteY0" fmla="*/ 0 h 482497"/>
              <a:gd name="connsiteX1" fmla="*/ 1745 w 1950452"/>
              <a:gd name="connsiteY1" fmla="*/ 482497 h 482497"/>
              <a:gd name="connsiteX2" fmla="*/ 1728135 w 1950452"/>
              <a:gd name="connsiteY2" fmla="*/ 325174 h 482497"/>
              <a:gd name="connsiteX3" fmla="*/ 1725376 w 1950452"/>
              <a:gd name="connsiteY3" fmla="*/ 482056 h 482497"/>
              <a:gd name="connsiteX4" fmla="*/ 1950452 w 1950452"/>
              <a:gd name="connsiteY4" fmla="*/ 253321 h 482497"/>
              <a:gd name="connsiteX5" fmla="*/ 1724801 w 1950452"/>
              <a:gd name="connsiteY5" fmla="*/ 66738 h 482497"/>
              <a:gd name="connsiteX6" fmla="*/ 1725417 w 1950452"/>
              <a:gd name="connsiteY6" fmla="*/ 194375 h 482497"/>
              <a:gd name="connsiteX7" fmla="*/ 62 w 1950452"/>
              <a:gd name="connsiteY7" fmla="*/ 0 h 482497"/>
              <a:gd name="connsiteX0" fmla="*/ 62 w 1950452"/>
              <a:gd name="connsiteY0" fmla="*/ 0 h 482497"/>
              <a:gd name="connsiteX1" fmla="*/ 1745 w 1950452"/>
              <a:gd name="connsiteY1" fmla="*/ 482497 h 482497"/>
              <a:gd name="connsiteX2" fmla="*/ 1726541 w 1950452"/>
              <a:gd name="connsiteY2" fmla="*/ 325174 h 482497"/>
              <a:gd name="connsiteX3" fmla="*/ 1725376 w 1950452"/>
              <a:gd name="connsiteY3" fmla="*/ 482056 h 482497"/>
              <a:gd name="connsiteX4" fmla="*/ 1950452 w 1950452"/>
              <a:gd name="connsiteY4" fmla="*/ 253321 h 482497"/>
              <a:gd name="connsiteX5" fmla="*/ 1724801 w 1950452"/>
              <a:gd name="connsiteY5" fmla="*/ 66738 h 482497"/>
              <a:gd name="connsiteX6" fmla="*/ 1725417 w 1950452"/>
              <a:gd name="connsiteY6" fmla="*/ 194375 h 482497"/>
              <a:gd name="connsiteX7" fmla="*/ 62 w 1950452"/>
              <a:gd name="connsiteY7" fmla="*/ 0 h 482497"/>
              <a:gd name="connsiteX0" fmla="*/ 62 w 1950452"/>
              <a:gd name="connsiteY0" fmla="*/ 0 h 482497"/>
              <a:gd name="connsiteX1" fmla="*/ 1745 w 1950452"/>
              <a:gd name="connsiteY1" fmla="*/ 482497 h 482497"/>
              <a:gd name="connsiteX2" fmla="*/ 1726541 w 1950452"/>
              <a:gd name="connsiteY2" fmla="*/ 325174 h 482497"/>
              <a:gd name="connsiteX3" fmla="*/ 1725376 w 1950452"/>
              <a:gd name="connsiteY3" fmla="*/ 482056 h 482497"/>
              <a:gd name="connsiteX4" fmla="*/ 1950452 w 1950452"/>
              <a:gd name="connsiteY4" fmla="*/ 253321 h 482497"/>
              <a:gd name="connsiteX5" fmla="*/ 1726395 w 1950452"/>
              <a:gd name="connsiteY5" fmla="*/ 66738 h 482497"/>
              <a:gd name="connsiteX6" fmla="*/ 1725417 w 1950452"/>
              <a:gd name="connsiteY6" fmla="*/ 194375 h 482497"/>
              <a:gd name="connsiteX7" fmla="*/ 62 w 1950452"/>
              <a:gd name="connsiteY7" fmla="*/ 0 h 482497"/>
              <a:gd name="connsiteX0" fmla="*/ 62 w 1950452"/>
              <a:gd name="connsiteY0" fmla="*/ 0 h 482497"/>
              <a:gd name="connsiteX1" fmla="*/ 1745 w 1950452"/>
              <a:gd name="connsiteY1" fmla="*/ 482497 h 482497"/>
              <a:gd name="connsiteX2" fmla="*/ 1726541 w 1950452"/>
              <a:gd name="connsiteY2" fmla="*/ 325174 h 482497"/>
              <a:gd name="connsiteX3" fmla="*/ 1725376 w 1950452"/>
              <a:gd name="connsiteY3" fmla="*/ 482056 h 482497"/>
              <a:gd name="connsiteX4" fmla="*/ 1950452 w 1950452"/>
              <a:gd name="connsiteY4" fmla="*/ 253321 h 482497"/>
              <a:gd name="connsiteX5" fmla="*/ 1726395 w 1950452"/>
              <a:gd name="connsiteY5" fmla="*/ 50863 h 482497"/>
              <a:gd name="connsiteX6" fmla="*/ 1725417 w 1950452"/>
              <a:gd name="connsiteY6" fmla="*/ 194375 h 482497"/>
              <a:gd name="connsiteX7" fmla="*/ 62 w 1950452"/>
              <a:gd name="connsiteY7" fmla="*/ 0 h 48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0452" h="482497">
                <a:moveTo>
                  <a:pt x="62" y="0"/>
                </a:moveTo>
                <a:cubicBezTo>
                  <a:pt x="-435" y="185174"/>
                  <a:pt x="2242" y="297323"/>
                  <a:pt x="1745" y="482497"/>
                </a:cubicBezTo>
                <a:lnTo>
                  <a:pt x="1726541" y="325174"/>
                </a:lnTo>
                <a:cubicBezTo>
                  <a:pt x="1726099" y="388766"/>
                  <a:pt x="1725818" y="418464"/>
                  <a:pt x="1725376" y="482056"/>
                </a:cubicBezTo>
                <a:lnTo>
                  <a:pt x="1950452" y="253321"/>
                </a:lnTo>
                <a:lnTo>
                  <a:pt x="1726395" y="50863"/>
                </a:lnTo>
                <a:cubicBezTo>
                  <a:pt x="1725779" y="94238"/>
                  <a:pt x="1726033" y="151000"/>
                  <a:pt x="1725417" y="194375"/>
                </a:cubicBezTo>
                <a:lnTo>
                  <a:pt x="62" y="0"/>
                </a:lnTo>
                <a:close/>
              </a:path>
            </a:pathLst>
          </a:custGeom>
          <a:solidFill>
            <a:schemeClr val="accent2">
              <a:lumMod val="40000"/>
              <a:lumOff val="60000"/>
            </a:schemeClr>
          </a:solidFill>
          <a:ln w="127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C00000"/>
                </a:solidFill>
              </a:rPr>
              <a:t>Power and size</a:t>
            </a:r>
            <a:endParaRPr lang="en-US" dirty="0">
              <a:solidFill>
                <a:srgbClr val="C00000"/>
              </a:solidFill>
            </a:endParaRPr>
          </a:p>
        </p:txBody>
      </p:sp>
      <p:sp>
        <p:nvSpPr>
          <p:cNvPr id="7" name="TextBox 9"/>
          <p:cNvSpPr txBox="1"/>
          <p:nvPr/>
        </p:nvSpPr>
        <p:spPr>
          <a:xfrm>
            <a:off x="4483563" y="145345"/>
            <a:ext cx="5961207" cy="553998"/>
          </a:xfrm>
          <a:prstGeom prst="rect">
            <a:avLst/>
          </a:prstGeom>
          <a:noFill/>
        </p:spPr>
        <p:txBody>
          <a:bodyPr wrap="square" rtlCol="0">
            <a:spAutoFit/>
          </a:bodyPr>
          <a:lstStyle/>
          <a:p>
            <a:r>
              <a:rPr lang="en-US" sz="3000" dirty="0" smtClean="0">
                <a:solidFill>
                  <a:srgbClr val="C00000"/>
                </a:solidFill>
                <a:latin typeface="Helvetica"/>
                <a:cs typeface="Helvetica"/>
              </a:rPr>
              <a:t>Limitations</a:t>
            </a:r>
            <a:endParaRPr lang="en-US" sz="3000" dirty="0">
              <a:solidFill>
                <a:srgbClr val="C00000"/>
              </a:solidFill>
              <a:latin typeface="Helvetica"/>
              <a:cs typeface="Helvetica"/>
            </a:endParaRPr>
          </a:p>
        </p:txBody>
      </p:sp>
      <p:sp>
        <p:nvSpPr>
          <p:cNvPr id="8" name="TextBox 9"/>
          <p:cNvSpPr txBox="1"/>
          <p:nvPr/>
        </p:nvSpPr>
        <p:spPr>
          <a:xfrm>
            <a:off x="437825" y="4447417"/>
            <a:ext cx="8553775" cy="1000274"/>
          </a:xfrm>
          <a:prstGeom prst="rect">
            <a:avLst/>
          </a:prstGeom>
          <a:noFill/>
        </p:spPr>
        <p:txBody>
          <a:bodyPr wrap="square" rtlCol="0">
            <a:spAutoFit/>
          </a:bodyPr>
          <a:lstStyle/>
          <a:p>
            <a:r>
              <a:rPr lang="en-US" sz="3000" dirty="0" smtClean="0">
                <a:solidFill>
                  <a:srgbClr val="002060"/>
                </a:solidFill>
                <a:latin typeface="Helvetica"/>
                <a:cs typeface="Helvetica"/>
              </a:rPr>
              <a:t>Future Work</a:t>
            </a:r>
          </a:p>
          <a:p>
            <a:endParaRPr lang="en-US" sz="500" dirty="0" smtClean="0">
              <a:solidFill>
                <a:srgbClr val="002060"/>
              </a:solidFill>
              <a:latin typeface="Helvetica"/>
              <a:cs typeface="Helvetica"/>
            </a:endParaRPr>
          </a:p>
          <a:p>
            <a:pPr marL="457200" indent="-457200">
              <a:buFont typeface="Arial" panose="020B0604020202020204" pitchFamily="34" charset="0"/>
              <a:buChar char="•"/>
            </a:pPr>
            <a:r>
              <a:rPr lang="en-US" sz="2400" dirty="0" smtClean="0">
                <a:solidFill>
                  <a:srgbClr val="002060"/>
                </a:solidFill>
                <a:latin typeface="Helvetica"/>
                <a:cs typeface="Helvetica"/>
              </a:rPr>
              <a:t>regularization, robust algorithms, multiscale methods, etc.</a:t>
            </a:r>
            <a:endParaRPr lang="en-US" sz="2400" dirty="0">
              <a:solidFill>
                <a:srgbClr val="002060"/>
              </a:solidFill>
              <a:latin typeface="Helvetica"/>
              <a:cs typeface="Helvetica"/>
            </a:endParaRPr>
          </a:p>
        </p:txBody>
      </p:sp>
      <p:sp>
        <p:nvSpPr>
          <p:cNvPr id="2" name="任意多边形 1"/>
          <p:cNvSpPr/>
          <p:nvPr/>
        </p:nvSpPr>
        <p:spPr>
          <a:xfrm>
            <a:off x="782794" y="6162400"/>
            <a:ext cx="7772400" cy="418289"/>
          </a:xfrm>
          <a:custGeom>
            <a:avLst/>
            <a:gdLst>
              <a:gd name="connsiteX0" fmla="*/ 0 w 7772400"/>
              <a:gd name="connsiteY0" fmla="*/ 184825 h 418289"/>
              <a:gd name="connsiteX1" fmla="*/ 865761 w 7772400"/>
              <a:gd name="connsiteY1" fmla="*/ 0 h 418289"/>
              <a:gd name="connsiteX2" fmla="*/ 865761 w 7772400"/>
              <a:gd name="connsiteY2" fmla="*/ 68093 h 418289"/>
              <a:gd name="connsiteX3" fmla="*/ 7762672 w 7772400"/>
              <a:gd name="connsiteY3" fmla="*/ 136187 h 418289"/>
              <a:gd name="connsiteX4" fmla="*/ 7772400 w 7772400"/>
              <a:gd name="connsiteY4" fmla="*/ 262647 h 418289"/>
              <a:gd name="connsiteX5" fmla="*/ 885217 w 7772400"/>
              <a:gd name="connsiteY5" fmla="*/ 350196 h 418289"/>
              <a:gd name="connsiteX6" fmla="*/ 865761 w 7772400"/>
              <a:gd name="connsiteY6" fmla="*/ 418289 h 418289"/>
              <a:gd name="connsiteX7" fmla="*/ 0 w 7772400"/>
              <a:gd name="connsiteY7" fmla="*/ 184825 h 41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2400" h="418289">
                <a:moveTo>
                  <a:pt x="0" y="184825"/>
                </a:moveTo>
                <a:lnTo>
                  <a:pt x="865761" y="0"/>
                </a:lnTo>
                <a:lnTo>
                  <a:pt x="865761" y="68093"/>
                </a:lnTo>
                <a:lnTo>
                  <a:pt x="7762672" y="136187"/>
                </a:lnTo>
                <a:lnTo>
                  <a:pt x="7772400" y="262647"/>
                </a:lnTo>
                <a:lnTo>
                  <a:pt x="885217" y="350196"/>
                </a:lnTo>
                <a:lnTo>
                  <a:pt x="865761" y="418289"/>
                </a:lnTo>
                <a:lnTo>
                  <a:pt x="0" y="184825"/>
                </a:lnTo>
                <a:close/>
              </a:path>
            </a:pathLst>
          </a:custGeom>
          <a:solidFill>
            <a:srgbClr val="B2DE82"/>
          </a:solidFill>
          <a:ln w="12700">
            <a:solidFill>
              <a:srgbClr val="3399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smtClean="0">
                <a:solidFill>
                  <a:srgbClr val="339900"/>
                </a:solidFill>
              </a:rPr>
              <a:t>Performance?</a:t>
            </a:r>
            <a:endParaRPr lang="zh-CN" altLang="en-US" dirty="0">
              <a:solidFill>
                <a:srgbClr val="339900"/>
              </a:solidFill>
            </a:endParaRPr>
          </a:p>
        </p:txBody>
      </p:sp>
    </p:spTree>
    <p:extLst>
      <p:ext uri="{BB962C8B-B14F-4D97-AF65-F5344CB8AC3E}">
        <p14:creationId xmlns:p14="http://schemas.microsoft.com/office/powerpoint/2010/main" val="13818322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uiExpand="1" build="p"/>
      <p:bldP spid="5" grpId="0" animBg="1"/>
      <p:bldP spid="7" grpId="0"/>
      <p:bldP spid="8"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95252" y="2670553"/>
            <a:ext cx="7324537" cy="1494396"/>
            <a:chOff x="178232" y="316426"/>
            <a:chExt cx="8657598" cy="1766375"/>
          </a:xfrm>
        </p:grpSpPr>
        <p:pic>
          <p:nvPicPr>
            <p:cNvPr id="10" name="Picture 9"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232" y="316426"/>
              <a:ext cx="8657598" cy="543415"/>
            </a:xfrm>
            <a:prstGeom prst="rect">
              <a:avLst/>
            </a:prstGeom>
          </p:spPr>
        </p:pic>
        <p:pic>
          <p:nvPicPr>
            <p:cNvPr id="12" name="Picture 1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1235" y="1536701"/>
              <a:ext cx="2336800" cy="546100"/>
            </a:xfrm>
            <a:prstGeom prst="rect">
              <a:avLst/>
            </a:prstGeom>
          </p:spPr>
        </p:pic>
        <p:pic>
          <p:nvPicPr>
            <p:cNvPr id="27" name="Picture 2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68439">
              <a:off x="5383011" y="1095915"/>
              <a:ext cx="2412156" cy="237916"/>
            </a:xfrm>
            <a:prstGeom prst="rect">
              <a:avLst/>
            </a:prstGeom>
          </p:spPr>
        </p:pic>
      </p:grpSp>
      <p:sp>
        <p:nvSpPr>
          <p:cNvPr id="33" name="Rounded Rectangle 32"/>
          <p:cNvSpPr/>
          <p:nvPr/>
        </p:nvSpPr>
        <p:spPr>
          <a:xfrm>
            <a:off x="685800" y="2362200"/>
            <a:ext cx="7730718" cy="1960359"/>
          </a:xfrm>
          <a:prstGeom prst="round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ed Rectangle 1"/>
          <p:cNvSpPr/>
          <p:nvPr/>
        </p:nvSpPr>
        <p:spPr>
          <a:xfrm>
            <a:off x="1023024" y="5655840"/>
            <a:ext cx="7090604" cy="1015663"/>
          </a:xfrm>
          <a:prstGeom prst="roundRect">
            <a:avLst>
              <a:gd name="adj" fmla="val 34173"/>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a:latin typeface="Helvetica"/>
                <a:cs typeface="Helvetica"/>
              </a:rPr>
              <a:t>code and additional results:</a:t>
            </a:r>
          </a:p>
          <a:p>
            <a:pPr algn="ctr"/>
            <a:r>
              <a:rPr lang="en-US" sz="3000" dirty="0">
                <a:latin typeface="Helvetica"/>
                <a:cs typeface="Helvetica"/>
              </a:rPr>
              <a:t>vision.seas.harvard.edu</a:t>
            </a:r>
            <a:r>
              <a:rPr lang="en-US" sz="3000" dirty="0" smtClean="0">
                <a:latin typeface="Helvetica"/>
                <a:cs typeface="Helvetica"/>
              </a:rPr>
              <a:t>/</a:t>
            </a:r>
            <a:r>
              <a:rPr lang="en-US" sz="3000" dirty="0" err="1" smtClean="0">
                <a:latin typeface="Helvetica"/>
                <a:cs typeface="Helvetica"/>
              </a:rPr>
              <a:t>focalflow</a:t>
            </a:r>
            <a:endParaRPr lang="en-US" sz="3000" dirty="0">
              <a:latin typeface="Helvetica"/>
              <a:cs typeface="Helvetica"/>
            </a:endParaRPr>
          </a:p>
        </p:txBody>
      </p:sp>
      <p:sp>
        <p:nvSpPr>
          <p:cNvPr id="4" name="Title 3"/>
          <p:cNvSpPr>
            <a:spLocks noGrp="1"/>
          </p:cNvSpPr>
          <p:nvPr>
            <p:ph type="title"/>
          </p:nvPr>
        </p:nvSpPr>
        <p:spPr>
          <a:xfrm>
            <a:off x="457200" y="692598"/>
            <a:ext cx="8229600" cy="1143000"/>
          </a:xfrm>
        </p:spPr>
        <p:txBody>
          <a:bodyPr/>
          <a:lstStyle/>
          <a:p>
            <a:r>
              <a:rPr lang="en-US" dirty="0" smtClean="0">
                <a:latin typeface="Helvetica" panose="020B0604020202020204" pitchFamily="34" charset="0"/>
                <a:cs typeface="Helvetica" panose="020B0604020202020204" pitchFamily="34" charset="0"/>
              </a:rPr>
              <a:t>Focal Flow</a:t>
            </a:r>
            <a:endParaRPr lang="en-US"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78699548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76510" y="3169165"/>
            <a:ext cx="1906335" cy="1629358"/>
            <a:chOff x="3121315" y="1074079"/>
            <a:chExt cx="1484551" cy="1233413"/>
          </a:xfrm>
        </p:grpSpPr>
        <p:sp>
          <p:nvSpPr>
            <p:cNvPr id="5" name="Rectangle 4"/>
            <p:cNvSpPr/>
            <p:nvPr/>
          </p:nvSpPr>
          <p:spPr>
            <a:xfrm flipH="1">
              <a:off x="4446419" y="1188322"/>
              <a:ext cx="45719" cy="98446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6" name="Rectangle 5"/>
            <p:cNvSpPr/>
            <p:nvPr/>
          </p:nvSpPr>
          <p:spPr>
            <a:xfrm>
              <a:off x="3279083" y="1074079"/>
              <a:ext cx="1326783" cy="123341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hord 6"/>
            <p:cNvSpPr/>
            <p:nvPr/>
          </p:nvSpPr>
          <p:spPr>
            <a:xfrm>
              <a:off x="3121315" y="1335674"/>
              <a:ext cx="289161" cy="701641"/>
            </a:xfrm>
            <a:prstGeom prst="chord">
              <a:avLst>
                <a:gd name="adj1" fmla="val 5404402"/>
                <a:gd name="adj2" fmla="val 16211824"/>
              </a:avLst>
            </a:prstGeom>
            <a:solidFill>
              <a:schemeClr val="tx2">
                <a:lumMod val="20000"/>
                <a:lumOff val="80000"/>
              </a:schemeClr>
            </a:solidFill>
            <a:ln>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14" name="Straight Arrow Connector 13"/>
          <p:cNvCxnSpPr/>
          <p:nvPr/>
        </p:nvCxnSpPr>
        <p:spPr>
          <a:xfrm>
            <a:off x="6702520" y="3928011"/>
            <a:ext cx="690527" cy="0"/>
          </a:xfrm>
          <a:prstGeom prst="straightConnector1">
            <a:avLst/>
          </a:prstGeom>
          <a:ln w="28575" cmpd="sng">
            <a:solidFill>
              <a:schemeClr val="tx1"/>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7393047" y="3332591"/>
            <a:ext cx="1416242" cy="1210384"/>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Helvetica"/>
                <a:cs typeface="Helvetica"/>
              </a:rPr>
              <a:t>s</a:t>
            </a:r>
            <a:r>
              <a:rPr lang="en-US" dirty="0" smtClean="0">
                <a:latin typeface="Helvetica"/>
                <a:cs typeface="Helvetica"/>
              </a:rPr>
              <a:t>cene information</a:t>
            </a:r>
            <a:endParaRPr lang="en-US" dirty="0">
              <a:latin typeface="Helvetica"/>
              <a:cs typeface="Helvetica"/>
            </a:endParaRPr>
          </a:p>
        </p:txBody>
      </p:sp>
      <p:sp>
        <p:nvSpPr>
          <p:cNvPr id="19" name="Right Brace 18"/>
          <p:cNvSpPr/>
          <p:nvPr/>
        </p:nvSpPr>
        <p:spPr>
          <a:xfrm rot="16200000">
            <a:off x="4609715" y="-2034518"/>
            <a:ext cx="654242" cy="7672338"/>
          </a:xfrm>
          <a:prstGeom prst="rightBrace">
            <a:avLst>
              <a:gd name="adj1" fmla="val 44804"/>
              <a:gd name="adj2" fmla="val 50000"/>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Rectangle 20"/>
          <p:cNvSpPr/>
          <p:nvPr/>
        </p:nvSpPr>
        <p:spPr>
          <a:xfrm>
            <a:off x="3929742" y="947845"/>
            <a:ext cx="2066527" cy="59266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3000" dirty="0" smtClean="0">
                <a:solidFill>
                  <a:srgbClr val="000000"/>
                </a:solidFill>
                <a:latin typeface="Helvetica"/>
                <a:cs typeface="Helvetica"/>
              </a:rPr>
              <a:t>passive</a:t>
            </a:r>
            <a:endParaRPr lang="en-US" sz="3000" dirty="0">
              <a:solidFill>
                <a:srgbClr val="000000"/>
              </a:solidFill>
              <a:latin typeface="Helvetica"/>
              <a:cs typeface="Helvetica"/>
            </a:endParaRPr>
          </a:p>
        </p:txBody>
      </p:sp>
      <p:sp>
        <p:nvSpPr>
          <p:cNvPr id="22" name="Rectangle 21"/>
          <p:cNvSpPr/>
          <p:nvPr/>
        </p:nvSpPr>
        <p:spPr>
          <a:xfrm>
            <a:off x="1100667" y="1832438"/>
            <a:ext cx="7278585" cy="59266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2286000" lvl="4" indent="-457200">
              <a:buFont typeface="Arial"/>
              <a:buChar char="•"/>
            </a:pPr>
            <a:r>
              <a:rPr lang="en-US" sz="2000" dirty="0" smtClean="0">
                <a:solidFill>
                  <a:srgbClr val="000000"/>
                </a:solidFill>
                <a:latin typeface="Helvetica"/>
                <a:cs typeface="Helvetica"/>
              </a:rPr>
              <a:t>no light emission</a:t>
            </a:r>
          </a:p>
          <a:p>
            <a:pPr marL="2286000" lvl="4" indent="-457200">
              <a:buFont typeface="Arial"/>
              <a:buChar char="•"/>
            </a:pPr>
            <a:r>
              <a:rPr lang="en-US" sz="2000" dirty="0" smtClean="0">
                <a:solidFill>
                  <a:srgbClr val="000000"/>
                </a:solidFill>
                <a:latin typeface="Helvetica"/>
                <a:cs typeface="Helvetica"/>
              </a:rPr>
              <a:t>no camera actuation</a:t>
            </a:r>
          </a:p>
        </p:txBody>
      </p:sp>
      <p:cxnSp>
        <p:nvCxnSpPr>
          <p:cNvPr id="23" name="Straight Arrow Connector 22"/>
          <p:cNvCxnSpPr/>
          <p:nvPr/>
        </p:nvCxnSpPr>
        <p:spPr>
          <a:xfrm flipH="1">
            <a:off x="6988848" y="2955636"/>
            <a:ext cx="492607" cy="931334"/>
          </a:xfrm>
          <a:prstGeom prst="straightConnector1">
            <a:avLst/>
          </a:prstGeom>
          <a:ln w="19050" cmpd="sng">
            <a:solidFill>
              <a:schemeClr val="tx1"/>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933430" y="2612577"/>
            <a:ext cx="2010449" cy="400110"/>
          </a:xfrm>
          <a:prstGeom prst="rect">
            <a:avLst/>
          </a:prstGeom>
          <a:noFill/>
        </p:spPr>
        <p:txBody>
          <a:bodyPr wrap="square" rtlCol="0">
            <a:spAutoFit/>
          </a:bodyPr>
          <a:lstStyle/>
          <a:p>
            <a:r>
              <a:rPr lang="en-US" sz="2000" dirty="0" smtClean="0">
                <a:latin typeface="Helvetica"/>
                <a:cs typeface="Helvetica"/>
              </a:rPr>
              <a:t>few operations</a:t>
            </a:r>
            <a:endParaRPr lang="en-US" sz="2000" dirty="0">
              <a:latin typeface="Helvetica"/>
              <a:cs typeface="Helvetica"/>
            </a:endParaRPr>
          </a:p>
        </p:txBody>
      </p:sp>
      <p:cxnSp>
        <p:nvCxnSpPr>
          <p:cNvPr id="31" name="Straight Arrow Connector 30"/>
          <p:cNvCxnSpPr/>
          <p:nvPr/>
        </p:nvCxnSpPr>
        <p:spPr>
          <a:xfrm flipH="1">
            <a:off x="2538966" y="4161292"/>
            <a:ext cx="126837" cy="1211657"/>
          </a:xfrm>
          <a:prstGeom prst="straightConnector1">
            <a:avLst/>
          </a:prstGeom>
          <a:ln w="19050" cmpd="sng">
            <a:solidFill>
              <a:schemeClr val="tx1"/>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1295400" y="5362326"/>
            <a:ext cx="3194794" cy="1015663"/>
          </a:xfrm>
          <a:prstGeom prst="rect">
            <a:avLst/>
          </a:prstGeom>
          <a:noFill/>
        </p:spPr>
        <p:txBody>
          <a:bodyPr wrap="square" rtlCol="0">
            <a:spAutoFit/>
          </a:bodyPr>
          <a:lstStyle/>
          <a:p>
            <a:pPr algn="ctr"/>
            <a:r>
              <a:rPr lang="en-US" sz="3000" dirty="0" smtClean="0">
                <a:latin typeface="Helvetica"/>
                <a:cs typeface="Helvetica"/>
              </a:rPr>
              <a:t>thin lens +</a:t>
            </a:r>
          </a:p>
          <a:p>
            <a:pPr algn="ctr"/>
            <a:r>
              <a:rPr lang="en-US" sz="3000" dirty="0" smtClean="0">
                <a:latin typeface="Helvetica"/>
                <a:cs typeface="Helvetica"/>
              </a:rPr>
              <a:t>passive filter</a:t>
            </a:r>
            <a:endParaRPr lang="en-US" sz="3000" dirty="0">
              <a:latin typeface="Helvetica"/>
              <a:cs typeface="Helvetica"/>
            </a:endParaRPr>
          </a:p>
        </p:txBody>
      </p:sp>
      <p:cxnSp>
        <p:nvCxnSpPr>
          <p:cNvPr id="35" name="Straight Arrow Connector 34"/>
          <p:cNvCxnSpPr/>
          <p:nvPr/>
        </p:nvCxnSpPr>
        <p:spPr>
          <a:xfrm>
            <a:off x="7088744" y="4136506"/>
            <a:ext cx="0" cy="1223818"/>
          </a:xfrm>
          <a:prstGeom prst="straightConnector1">
            <a:avLst/>
          </a:prstGeom>
          <a:ln w="19050" cmpd="sng">
            <a:solidFill>
              <a:schemeClr val="tx1"/>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5578211" y="5372948"/>
            <a:ext cx="3194794" cy="1015663"/>
          </a:xfrm>
          <a:prstGeom prst="rect">
            <a:avLst/>
          </a:prstGeom>
          <a:noFill/>
        </p:spPr>
        <p:txBody>
          <a:bodyPr wrap="square" rtlCol="0">
            <a:spAutoFit/>
          </a:bodyPr>
          <a:lstStyle/>
          <a:p>
            <a:pPr algn="ctr"/>
            <a:r>
              <a:rPr lang="en-US" sz="3000" dirty="0" smtClean="0">
                <a:latin typeface="Helvetica"/>
                <a:cs typeface="Helvetica"/>
              </a:rPr>
              <a:t>per-patch</a:t>
            </a:r>
          </a:p>
          <a:p>
            <a:pPr algn="ctr"/>
            <a:r>
              <a:rPr lang="en-US" sz="3000" dirty="0" smtClean="0">
                <a:latin typeface="Helvetica"/>
                <a:cs typeface="Helvetica"/>
              </a:rPr>
              <a:t>4x4 linear system</a:t>
            </a:r>
            <a:endParaRPr lang="en-US" sz="3000" dirty="0">
              <a:latin typeface="Helvetica"/>
              <a:cs typeface="Helvetica"/>
            </a:endParaRPr>
          </a:p>
        </p:txBody>
      </p:sp>
      <p:sp>
        <p:nvSpPr>
          <p:cNvPr id="38" name="TextBox 37"/>
          <p:cNvSpPr txBox="1"/>
          <p:nvPr/>
        </p:nvSpPr>
        <p:spPr>
          <a:xfrm>
            <a:off x="178023" y="239959"/>
            <a:ext cx="3194794" cy="707886"/>
          </a:xfrm>
          <a:prstGeom prst="rect">
            <a:avLst/>
          </a:prstGeom>
          <a:noFill/>
        </p:spPr>
        <p:txBody>
          <a:bodyPr wrap="square" rtlCol="0">
            <a:spAutoFit/>
          </a:bodyPr>
          <a:lstStyle/>
          <a:p>
            <a:r>
              <a:rPr lang="en-US" sz="4000" dirty="0" smtClean="0">
                <a:latin typeface="Helvetica"/>
                <a:cs typeface="Helvetica"/>
              </a:rPr>
              <a:t>Focal </a:t>
            </a:r>
            <a:r>
              <a:rPr lang="en-US" sz="4000" dirty="0">
                <a:latin typeface="Helvetica"/>
                <a:cs typeface="Helvetica"/>
              </a:rPr>
              <a:t>F</a:t>
            </a:r>
            <a:r>
              <a:rPr lang="en-US" sz="4000" dirty="0" smtClean="0">
                <a:latin typeface="Helvetica"/>
                <a:cs typeface="Helvetica"/>
              </a:rPr>
              <a:t>low</a:t>
            </a:r>
            <a:endParaRPr lang="en-US" sz="4000" dirty="0">
              <a:latin typeface="Helvetica"/>
              <a:cs typeface="Helvetica"/>
            </a:endParaRPr>
          </a:p>
        </p:txBody>
      </p:sp>
      <p:sp>
        <p:nvSpPr>
          <p:cNvPr id="24" name="TextBox 23"/>
          <p:cNvSpPr txBox="1"/>
          <p:nvPr/>
        </p:nvSpPr>
        <p:spPr>
          <a:xfrm>
            <a:off x="0" y="5360324"/>
            <a:ext cx="1241145" cy="246221"/>
          </a:xfrm>
          <a:prstGeom prst="rect">
            <a:avLst/>
          </a:prstGeom>
          <a:noFill/>
        </p:spPr>
        <p:txBody>
          <a:bodyPr wrap="none" rtlCol="0">
            <a:spAutoFit/>
          </a:bodyPr>
          <a:lstStyle/>
          <a:p>
            <a:pPr algn="r"/>
            <a:r>
              <a:rPr lang="en-US" sz="1000" dirty="0" smtClean="0">
                <a:solidFill>
                  <a:schemeClr val="bg1">
                    <a:lumMod val="75000"/>
                  </a:schemeClr>
                </a:solidFill>
              </a:rPr>
              <a:t>photo: lostandtaken</a:t>
            </a:r>
            <a:endParaRPr lang="en-US" sz="1000" dirty="0">
              <a:solidFill>
                <a:schemeClr val="bg1">
                  <a:lumMod val="75000"/>
                </a:schemeClr>
              </a:solidFill>
            </a:endParaRPr>
          </a:p>
        </p:txBody>
      </p:sp>
      <p:pic>
        <p:nvPicPr>
          <p:cNvPr id="16" name="Picture 15" descr="wood_LostandTaken.jpg"/>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6051"/>
          <a:stretch/>
        </p:blipFill>
        <p:spPr>
          <a:xfrm flipH="1">
            <a:off x="5104629" y="3158467"/>
            <a:ext cx="1685638" cy="1757281"/>
          </a:xfrm>
          <a:prstGeom prst="rect">
            <a:avLst/>
          </a:prstGeom>
          <a:ln w="19050" cmpd="sng">
            <a:solidFill>
              <a:schemeClr val="bg1"/>
            </a:solidFill>
          </a:ln>
        </p:spPr>
      </p:pic>
      <p:pic>
        <p:nvPicPr>
          <p:cNvPr id="29" name="Picture 28" descr="wood_LostandTaken.jpg"/>
          <p:cNvPicPr>
            <a:picLocks noChangeAspect="1"/>
          </p:cNvPicPr>
          <p:nvPr/>
        </p:nvPicPr>
        <p:blipFill rotWithShape="1">
          <a:blip r:embed="rId3">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36051"/>
          <a:stretch/>
        </p:blipFill>
        <p:spPr>
          <a:xfrm flipH="1">
            <a:off x="4952229" y="3310867"/>
            <a:ext cx="1685638" cy="1757281"/>
          </a:xfrm>
          <a:prstGeom prst="rect">
            <a:avLst/>
          </a:prstGeom>
          <a:ln w="19050" cmpd="sng">
            <a:solidFill>
              <a:schemeClr val="bg1"/>
            </a:solidFill>
          </a:ln>
        </p:spPr>
      </p:pic>
      <p:pic>
        <p:nvPicPr>
          <p:cNvPr id="30" name="Picture 29" descr="wood_LostandTaken.jpg"/>
          <p:cNvPicPr>
            <a:picLocks noChangeAspect="1"/>
          </p:cNvPicPr>
          <p:nvPr/>
        </p:nvPicPr>
        <p:blipFill rotWithShape="1">
          <a:blip r:embed="rId3">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36051"/>
          <a:stretch/>
        </p:blipFill>
        <p:spPr>
          <a:xfrm flipH="1">
            <a:off x="4799829" y="3463267"/>
            <a:ext cx="1685638" cy="1757281"/>
          </a:xfrm>
          <a:prstGeom prst="rect">
            <a:avLst/>
          </a:prstGeom>
          <a:ln w="19050" cmpd="sng">
            <a:solidFill>
              <a:schemeClr val="bg1"/>
            </a:solidFill>
          </a:ln>
        </p:spPr>
      </p:pic>
      <p:pic>
        <p:nvPicPr>
          <p:cNvPr id="34" name="Picture 33" descr="wood_LostandTaken.jpg"/>
          <p:cNvPicPr>
            <a:picLocks noChangeAspect="1"/>
          </p:cNvPicPr>
          <p:nvPr/>
        </p:nvPicPr>
        <p:blipFill rotWithShape="1">
          <a:blip r:embed="rId3">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36051"/>
          <a:stretch/>
        </p:blipFill>
        <p:spPr>
          <a:xfrm flipH="1">
            <a:off x="4647429" y="3615667"/>
            <a:ext cx="1685638" cy="1757281"/>
          </a:xfrm>
          <a:prstGeom prst="rect">
            <a:avLst/>
          </a:prstGeom>
          <a:ln w="19050" cmpd="sng">
            <a:solidFill>
              <a:schemeClr val="bg1"/>
            </a:solidFill>
          </a:ln>
        </p:spPr>
      </p:pic>
      <p:pic>
        <p:nvPicPr>
          <p:cNvPr id="28" name="Picture 18"/>
          <p:cNvPicPr>
            <a:picLocks noChangeAspect="1"/>
          </p:cNvPicPr>
          <p:nvPr/>
        </p:nvPicPr>
        <p:blipFill rotWithShape="1">
          <a:blip r:embed="rId8">
            <a:extLst>
              <a:ext uri="{28A0092B-C50C-407E-A947-70E740481C1C}">
                <a14:useLocalDpi xmlns:a14="http://schemas.microsoft.com/office/drawing/2010/main" val="0"/>
              </a:ext>
            </a:extLst>
          </a:blip>
          <a:srcRect l="31087"/>
          <a:stretch/>
        </p:blipFill>
        <p:spPr>
          <a:xfrm>
            <a:off x="160900" y="3158467"/>
            <a:ext cx="1889476" cy="1827868"/>
          </a:xfrm>
          <a:prstGeom prst="rect">
            <a:avLst/>
          </a:prstGeom>
          <a:ln>
            <a:noFill/>
          </a:ln>
          <a:effectLst>
            <a:reflection blurRad="12700" stA="30000" endPos="30000" dist="5000" dir="5400000" sy="-100000" algn="bl" rotWithShape="0"/>
            <a:softEdge rad="0"/>
          </a:effectLst>
          <a:scene3d>
            <a:camera prst="isometricRightUp"/>
            <a:lightRig rig="threePt" dir="t">
              <a:rot lat="0" lon="0" rev="2700000"/>
            </a:lightRig>
          </a:scene3d>
          <a:sp3d extrusionH="127000">
            <a:bevelT w="63500" h="50800"/>
            <a:extrusionClr>
              <a:schemeClr val="tx1"/>
            </a:extrusionClr>
          </a:sp3d>
        </p:spPr>
      </p:pic>
      <p:cxnSp>
        <p:nvCxnSpPr>
          <p:cNvPr id="13" name="Straight Arrow Connector 12"/>
          <p:cNvCxnSpPr/>
          <p:nvPr/>
        </p:nvCxnSpPr>
        <p:spPr>
          <a:xfrm>
            <a:off x="1190516" y="3962400"/>
            <a:ext cx="3439979" cy="0"/>
          </a:xfrm>
          <a:prstGeom prst="straightConnector1">
            <a:avLst/>
          </a:prstGeom>
          <a:ln w="28575" cmpd="sng">
            <a:solidFill>
              <a:schemeClr val="tx1"/>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sp>
        <p:nvSpPr>
          <p:cNvPr id="32" name="Rectangle 16"/>
          <p:cNvSpPr/>
          <p:nvPr/>
        </p:nvSpPr>
        <p:spPr>
          <a:xfrm>
            <a:off x="7393047" y="3332689"/>
            <a:ext cx="1416242" cy="1210384"/>
          </a:xfrm>
          <a:prstGeom prst="rect">
            <a:avLst/>
          </a:prstGeom>
          <a:solidFill>
            <a:srgbClr val="339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Helvetica"/>
                <a:cs typeface="Helvetica"/>
              </a:rPr>
              <a:t>Scene Depth &amp; 3D Velocity, </a:t>
            </a:r>
          </a:p>
          <a:p>
            <a:pPr algn="ctr"/>
            <a:r>
              <a:rPr lang="en-US" dirty="0" smtClean="0">
                <a:latin typeface="Helvetica"/>
                <a:cs typeface="Helvetica"/>
              </a:rPr>
              <a:t>per pixel</a:t>
            </a:r>
            <a:endParaRPr lang="en-US" dirty="0">
              <a:latin typeface="Helvetica"/>
              <a:cs typeface="Helvetica"/>
            </a:endParaRPr>
          </a:p>
        </p:txBody>
      </p:sp>
      <p:cxnSp>
        <p:nvCxnSpPr>
          <p:cNvPr id="36" name="Straight Arrow Connector 19"/>
          <p:cNvCxnSpPr/>
          <p:nvPr/>
        </p:nvCxnSpPr>
        <p:spPr>
          <a:xfrm flipV="1">
            <a:off x="1242146" y="4013374"/>
            <a:ext cx="608993" cy="295835"/>
          </a:xfrm>
          <a:prstGeom prst="straightConnector1">
            <a:avLst/>
          </a:prstGeom>
          <a:ln>
            <a:solidFill>
              <a:srgbClr val="339900"/>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17"/>
          <p:cNvCxnSpPr/>
          <p:nvPr/>
        </p:nvCxnSpPr>
        <p:spPr>
          <a:xfrm flipV="1">
            <a:off x="1230966" y="3615668"/>
            <a:ext cx="2947133" cy="681504"/>
          </a:xfrm>
          <a:prstGeom prst="straightConnector1">
            <a:avLst/>
          </a:prstGeom>
          <a:ln>
            <a:solidFill>
              <a:srgbClr val="339900"/>
            </a:solidFill>
            <a:headEnd type="diamond" w="lg" len="sm"/>
            <a:tailEnd type="diamond" w="lg" len="sm"/>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17"/>
          <p:cNvCxnSpPr/>
          <p:nvPr/>
        </p:nvCxnSpPr>
        <p:spPr>
          <a:xfrm>
            <a:off x="1056299" y="3566796"/>
            <a:ext cx="3121800" cy="775112"/>
          </a:xfrm>
          <a:prstGeom prst="straightConnector1">
            <a:avLst/>
          </a:prstGeom>
          <a:ln>
            <a:solidFill>
              <a:srgbClr val="339900"/>
            </a:solidFill>
            <a:headEnd type="diamond" w="lg" len="sm"/>
            <a:tailEnd type="diamond" w="lg" len="sm"/>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17"/>
          <p:cNvCxnSpPr/>
          <p:nvPr/>
        </p:nvCxnSpPr>
        <p:spPr>
          <a:xfrm flipV="1">
            <a:off x="1125863" y="3956421"/>
            <a:ext cx="3052235" cy="0"/>
          </a:xfrm>
          <a:prstGeom prst="straightConnector1">
            <a:avLst/>
          </a:prstGeom>
          <a:ln>
            <a:solidFill>
              <a:srgbClr val="339900"/>
            </a:solidFill>
            <a:headEnd type="diamond" w="lg" len="sm"/>
            <a:tailEnd type="diamond" w="lg" len="sm"/>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19"/>
          <p:cNvCxnSpPr/>
          <p:nvPr/>
        </p:nvCxnSpPr>
        <p:spPr>
          <a:xfrm flipV="1">
            <a:off x="1054080" y="3275533"/>
            <a:ext cx="608993" cy="295835"/>
          </a:xfrm>
          <a:prstGeom prst="straightConnector1">
            <a:avLst/>
          </a:prstGeom>
          <a:ln>
            <a:solidFill>
              <a:srgbClr val="339900"/>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19"/>
          <p:cNvCxnSpPr/>
          <p:nvPr/>
        </p:nvCxnSpPr>
        <p:spPr>
          <a:xfrm flipV="1">
            <a:off x="1133672" y="3669374"/>
            <a:ext cx="608993" cy="295835"/>
          </a:xfrm>
          <a:prstGeom prst="straightConnector1">
            <a:avLst/>
          </a:prstGeom>
          <a:ln>
            <a:solidFill>
              <a:srgbClr val="339900"/>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12"/>
          <p:cNvCxnSpPr/>
          <p:nvPr/>
        </p:nvCxnSpPr>
        <p:spPr>
          <a:xfrm flipV="1">
            <a:off x="4236805" y="3963275"/>
            <a:ext cx="393690" cy="0"/>
          </a:xfrm>
          <a:prstGeom prst="straightConnector1">
            <a:avLst/>
          </a:prstGeom>
          <a:ln w="28575" cmpd="sng">
            <a:solidFill>
              <a:schemeClr val="tx1"/>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sp>
        <p:nvSpPr>
          <p:cNvPr id="8" name="圆角矩形 7"/>
          <p:cNvSpPr/>
          <p:nvPr/>
        </p:nvSpPr>
        <p:spPr>
          <a:xfrm>
            <a:off x="5334000" y="4767120"/>
            <a:ext cx="156248" cy="148628"/>
          </a:xfrm>
          <a:prstGeom prst="roundRect">
            <a:avLst/>
          </a:prstGeom>
          <a:solidFill>
            <a:srgbClr val="B2DE82">
              <a:alpha val="50196"/>
            </a:srgbClr>
          </a:solidFill>
          <a:ln w="28575">
            <a:solidFill>
              <a:srgbClr val="3399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45" name="圆角矩形 44"/>
          <p:cNvSpPr/>
          <p:nvPr/>
        </p:nvSpPr>
        <p:spPr>
          <a:xfrm>
            <a:off x="5446566" y="4357285"/>
            <a:ext cx="156248" cy="148628"/>
          </a:xfrm>
          <a:prstGeom prst="roundRect">
            <a:avLst/>
          </a:prstGeom>
          <a:solidFill>
            <a:srgbClr val="B2DE82">
              <a:alpha val="50196"/>
            </a:srgbClr>
          </a:solidFill>
          <a:ln w="28575">
            <a:solidFill>
              <a:srgbClr val="3399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46" name="圆角矩形 45"/>
          <p:cNvSpPr/>
          <p:nvPr/>
        </p:nvSpPr>
        <p:spPr>
          <a:xfrm>
            <a:off x="5587193" y="3805724"/>
            <a:ext cx="156248" cy="148628"/>
          </a:xfrm>
          <a:prstGeom prst="roundRect">
            <a:avLst/>
          </a:prstGeom>
          <a:solidFill>
            <a:srgbClr val="B2DE82">
              <a:alpha val="50196"/>
            </a:srgbClr>
          </a:solidFill>
          <a:ln w="28575">
            <a:solidFill>
              <a:srgbClr val="3399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806384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path" presetSubtype="0" accel="50000" decel="50000" fill="hold" nodeType="clickEffect">
                                  <p:stCondLst>
                                    <p:cond delay="0"/>
                                  </p:stCondLst>
                                  <p:childTnLst>
                                    <p:animMotion origin="layout" path="M -3.33333E-6 1.11022E-16 C -3.33333E-6 0.00764 0.00382 0.01412 0.00886 0.01412 C 0.01459 0.01412 0.01667 0.00694 0.01754 0.00278 L 0.01858 -0.00278 C 0.01945 -0.00694 0.0217 -0.01343 0.02813 -0.01343 C 0.03247 -0.01343 0.03733 -0.00741 0.03733 1.11022E-16 C 0.03733 0.00764 0.03247 0.01412 0.02813 0.01412 C 0.0217 0.01412 0.01945 0.00694 0.01858 0.00278 L 0.01754 -0.00278 C 0.01667 -0.00694 0.01459 -0.01343 0.00886 -0.01343 C 0.00382 -0.01343 -3.33333E-6 -0.00741 -3.33333E-6 1.11022E-16 Z " pathEditMode="relative" rAng="0" ptsTypes="AAAAAAAAAAA">
                                      <p:cBhvr>
                                        <p:cTn id="6" dur="4000" fill="hold"/>
                                        <p:tgtEl>
                                          <p:spTgt spid="28"/>
                                        </p:tgtEl>
                                        <p:attrNameLst>
                                          <p:attrName>ppt_x</p:attrName>
                                          <p:attrName>ppt_y</p:attrName>
                                        </p:attrNameLst>
                                      </p:cBhvr>
                                      <p:rCtr x="1858" y="23"/>
                                    </p:animMotion>
                                  </p:childTnLst>
                                </p:cTn>
                              </p:par>
                              <p:par>
                                <p:cTn id="7" presetID="22" presetClass="entr" presetSubtype="8" fill="hold" nodeType="withEffect">
                                  <p:stCondLst>
                                    <p:cond delay="500"/>
                                  </p:stCondLst>
                                  <p:childTnLst>
                                    <p:set>
                                      <p:cBhvr>
                                        <p:cTn id="8" dur="1" fill="hold">
                                          <p:stCondLst>
                                            <p:cond delay="0"/>
                                          </p:stCondLst>
                                        </p:cTn>
                                        <p:tgtEl>
                                          <p:spTgt spid="13"/>
                                        </p:tgtEl>
                                        <p:attrNameLst>
                                          <p:attrName>style.visibility</p:attrName>
                                        </p:attrNameLst>
                                      </p:cBhvr>
                                      <p:to>
                                        <p:strVal val="visible"/>
                                      </p:to>
                                    </p:set>
                                    <p:animEffect transition="in" filter="wipe(left)">
                                      <p:cBhvr>
                                        <p:cTn id="9" dur="500"/>
                                        <p:tgtEl>
                                          <p:spTgt spid="13"/>
                                        </p:tgtEl>
                                      </p:cBhvr>
                                    </p:animEffect>
                                  </p:childTnLst>
                                </p:cTn>
                              </p:par>
                              <p:par>
                                <p:cTn id="10" presetID="1" presetClass="entr" presetSubtype="0" fill="hold" nodeType="withEffect">
                                  <p:stCondLst>
                                    <p:cond delay="500"/>
                                  </p:stCondLst>
                                  <p:childTnLst>
                                    <p:set>
                                      <p:cBhvr>
                                        <p:cTn id="11" dur="1" fill="hold">
                                          <p:stCondLst>
                                            <p:cond delay="0"/>
                                          </p:stCondLst>
                                        </p:cTn>
                                        <p:tgtEl>
                                          <p:spTgt spid="34"/>
                                        </p:tgtEl>
                                        <p:attrNameLst>
                                          <p:attrName>style.visibility</p:attrName>
                                        </p:attrNameLst>
                                      </p:cBhvr>
                                      <p:to>
                                        <p:strVal val="visible"/>
                                      </p:to>
                                    </p:set>
                                  </p:childTnLst>
                                </p:cTn>
                              </p:par>
                              <p:par>
                                <p:cTn id="12" presetID="1" presetClass="entr" presetSubtype="0" fill="hold" nodeType="withEffect">
                                  <p:stCondLst>
                                    <p:cond delay="1000"/>
                                  </p:stCondLst>
                                  <p:childTnLst>
                                    <p:set>
                                      <p:cBhvr>
                                        <p:cTn id="13" dur="1" fill="hold">
                                          <p:stCondLst>
                                            <p:cond delay="0"/>
                                          </p:stCondLst>
                                        </p:cTn>
                                        <p:tgtEl>
                                          <p:spTgt spid="30"/>
                                        </p:tgtEl>
                                        <p:attrNameLst>
                                          <p:attrName>style.visibility</p:attrName>
                                        </p:attrNameLst>
                                      </p:cBhvr>
                                      <p:to>
                                        <p:strVal val="visible"/>
                                      </p:to>
                                    </p:set>
                                  </p:childTnLst>
                                </p:cTn>
                              </p:par>
                              <p:par>
                                <p:cTn id="14" presetID="1" presetClass="entr" presetSubtype="0" fill="hold" nodeType="withEffect">
                                  <p:stCondLst>
                                    <p:cond delay="1500"/>
                                  </p:stCondLst>
                                  <p:childTnLst>
                                    <p:set>
                                      <p:cBhvr>
                                        <p:cTn id="15" dur="1" fill="hold">
                                          <p:stCondLst>
                                            <p:cond delay="0"/>
                                          </p:stCondLst>
                                        </p:cTn>
                                        <p:tgtEl>
                                          <p:spTgt spid="29"/>
                                        </p:tgtEl>
                                        <p:attrNameLst>
                                          <p:attrName>style.visibility</p:attrName>
                                        </p:attrNameLst>
                                      </p:cBhvr>
                                      <p:to>
                                        <p:strVal val="visible"/>
                                      </p:to>
                                    </p:set>
                                  </p:childTnLst>
                                </p:cTn>
                              </p:par>
                              <p:par>
                                <p:cTn id="16" presetID="1" presetClass="entr" presetSubtype="0" fill="hold" nodeType="withEffect">
                                  <p:stCondLst>
                                    <p:cond delay="200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43"/>
                                        </p:tgtEl>
                                        <p:attrNameLst>
                                          <p:attrName>style.visibility</p:attrName>
                                        </p:attrNameLst>
                                      </p:cBhvr>
                                      <p:to>
                                        <p:strVal val="visible"/>
                                      </p:to>
                                    </p:set>
                                  </p:childTnLst>
                                </p:cTn>
                              </p:par>
                              <p:par>
                                <p:cTn id="50" presetID="1" presetClass="exit" presetSubtype="0" fill="hold" nodeType="withEffect">
                                  <p:stCondLst>
                                    <p:cond delay="0"/>
                                  </p:stCondLst>
                                  <p:childTnLst>
                                    <p:set>
                                      <p:cBhvr>
                                        <p:cTn id="51" dur="1" fill="hold">
                                          <p:stCondLst>
                                            <p:cond delay="0"/>
                                          </p:stCondLst>
                                        </p:cTn>
                                        <p:tgtEl>
                                          <p:spTgt spid="13"/>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40"/>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44"/>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39"/>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42"/>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36"/>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41"/>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8"/>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5"/>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p:bldP spid="22" grpId="0"/>
      <p:bldP spid="27" grpId="0"/>
      <p:bldP spid="33" grpId="0"/>
      <p:bldP spid="37" grpId="0"/>
      <p:bldP spid="32" grpId="0" animBg="1"/>
      <p:bldP spid="8" grpId="0" animBg="1"/>
      <p:bldP spid="45" grpId="0" animBg="1"/>
      <p:bldP spid="4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6727547" y="2641832"/>
            <a:ext cx="383747" cy="473816"/>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 name="Title 1"/>
          <p:cNvSpPr>
            <a:spLocks noGrp="1"/>
          </p:cNvSpPr>
          <p:nvPr>
            <p:ph type="title"/>
          </p:nvPr>
        </p:nvSpPr>
        <p:spPr/>
        <p:txBody>
          <a:bodyPr>
            <a:normAutofit/>
          </a:bodyPr>
          <a:lstStyle/>
          <a:p>
            <a:r>
              <a:rPr lang="en-US" sz="4000" dirty="0" smtClean="0">
                <a:latin typeface="Helvetica"/>
                <a:cs typeface="Helvetica"/>
              </a:rPr>
              <a:t>Outline</a:t>
            </a:r>
            <a:endParaRPr lang="en-US" sz="4000" dirty="0">
              <a:latin typeface="Helvetica"/>
              <a:cs typeface="Helvetica"/>
            </a:endParaRPr>
          </a:p>
        </p:txBody>
      </p:sp>
      <p:sp>
        <p:nvSpPr>
          <p:cNvPr id="3" name="Content Placeholder 2"/>
          <p:cNvSpPr>
            <a:spLocks noGrp="1"/>
          </p:cNvSpPr>
          <p:nvPr>
            <p:ph idx="1"/>
          </p:nvPr>
        </p:nvSpPr>
        <p:spPr>
          <a:xfrm>
            <a:off x="381000" y="1600200"/>
            <a:ext cx="8229600" cy="4953000"/>
          </a:xfrm>
        </p:spPr>
        <p:txBody>
          <a:bodyPr>
            <a:normAutofit/>
          </a:bodyPr>
          <a:lstStyle/>
          <a:p>
            <a:pPr marL="0" indent="0">
              <a:buNone/>
            </a:pPr>
            <a:r>
              <a:rPr lang="en-US" sz="3000" dirty="0" smtClean="0">
                <a:latin typeface="Helvetica"/>
                <a:cs typeface="Helvetica"/>
              </a:rPr>
              <a:t>1. 	focal flow </a:t>
            </a:r>
            <a:r>
              <a:rPr lang="en-US" sz="3000" dirty="0">
                <a:latin typeface="Helvetica"/>
                <a:cs typeface="Helvetica"/>
              </a:rPr>
              <a:t>e</a:t>
            </a:r>
            <a:r>
              <a:rPr lang="en-US" sz="3000" dirty="0" smtClean="0">
                <a:latin typeface="Helvetica"/>
                <a:cs typeface="Helvetica"/>
              </a:rPr>
              <a:t>quation</a:t>
            </a:r>
          </a:p>
          <a:p>
            <a:pPr>
              <a:buFont typeface="Wingdings" charset="2"/>
              <a:buChar char="§"/>
            </a:pPr>
            <a:endParaRPr lang="en-US" sz="3000" dirty="0">
              <a:latin typeface="Helvetica"/>
              <a:cs typeface="Helvetica"/>
            </a:endParaRPr>
          </a:p>
          <a:p>
            <a:pPr marL="0" lvl="4" indent="0">
              <a:buNone/>
            </a:pPr>
            <a:r>
              <a:rPr lang="en-US" sz="3000" dirty="0" smtClean="0">
                <a:latin typeface="Helvetica"/>
                <a:cs typeface="Helvetica"/>
              </a:rPr>
              <a:t>		</a:t>
            </a:r>
            <a:endParaRPr lang="en-US" sz="3000" dirty="0">
              <a:latin typeface="Helvetica"/>
              <a:cs typeface="Helvetica"/>
            </a:endParaRPr>
          </a:p>
          <a:p>
            <a:pPr marL="0" lvl="4" indent="0">
              <a:buNone/>
            </a:pPr>
            <a:r>
              <a:rPr lang="en-US" sz="3000" dirty="0">
                <a:latin typeface="Helvetica"/>
                <a:cs typeface="Helvetica"/>
              </a:rPr>
              <a:t>	</a:t>
            </a:r>
            <a:r>
              <a:rPr lang="en-US" sz="3000" dirty="0" smtClean="0">
                <a:latin typeface="Helvetica"/>
                <a:cs typeface="Helvetica"/>
              </a:rPr>
              <a:t>independent of texture</a:t>
            </a:r>
          </a:p>
          <a:p>
            <a:pPr marL="0" lvl="4" indent="0">
              <a:buNone/>
            </a:pPr>
            <a:r>
              <a:rPr lang="en-US" sz="3000" dirty="0" smtClean="0">
                <a:latin typeface="Helvetica"/>
                <a:cs typeface="Helvetica"/>
              </a:rPr>
              <a:t>  </a:t>
            </a:r>
          </a:p>
          <a:p>
            <a:pPr marL="0" lvl="4" indent="0">
              <a:buNone/>
            </a:pPr>
            <a:r>
              <a:rPr lang="en-US" sz="3000" dirty="0" smtClean="0">
                <a:latin typeface="Helvetica"/>
                <a:cs typeface="Helvetica"/>
              </a:rPr>
              <a:t>	unique constraint: Gaussian blur</a:t>
            </a:r>
          </a:p>
          <a:p>
            <a:pPr marL="1828800" lvl="4" indent="0">
              <a:buNone/>
            </a:pPr>
            <a:endParaRPr lang="en-US" sz="1800" dirty="0" smtClean="0">
              <a:latin typeface="Helvetica"/>
              <a:cs typeface="Helvetica"/>
            </a:endParaRPr>
          </a:p>
          <a:p>
            <a:pPr marL="0" indent="0">
              <a:buNone/>
            </a:pPr>
            <a:r>
              <a:rPr lang="en-US" sz="3000" dirty="0" smtClean="0">
                <a:latin typeface="Helvetica"/>
                <a:cs typeface="Helvetica"/>
              </a:rPr>
              <a:t>2. experiments</a:t>
            </a:r>
          </a:p>
          <a:p>
            <a:pPr>
              <a:buFont typeface="Wingdings" charset="2"/>
              <a:buChar char="§"/>
            </a:pPr>
            <a:endParaRPr lang="en-US" sz="3000" dirty="0" smtClean="0">
              <a:latin typeface="Helvetica"/>
              <a:cs typeface="Helvetica"/>
            </a:endParaRPr>
          </a:p>
        </p:txBody>
      </p:sp>
      <p:sp>
        <p:nvSpPr>
          <p:cNvPr id="6" name="Down Arrow 4"/>
          <p:cNvSpPr/>
          <p:nvPr/>
        </p:nvSpPr>
        <p:spPr>
          <a:xfrm flipH="1">
            <a:off x="2289825" y="3752849"/>
            <a:ext cx="251618" cy="663282"/>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矩形 3"/>
          <p:cNvSpPr/>
          <p:nvPr/>
        </p:nvSpPr>
        <p:spPr>
          <a:xfrm>
            <a:off x="3796052" y="4383772"/>
            <a:ext cx="2667000" cy="4606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9" name="矩形 8"/>
          <p:cNvSpPr/>
          <p:nvPr/>
        </p:nvSpPr>
        <p:spPr>
          <a:xfrm>
            <a:off x="874901" y="2645315"/>
            <a:ext cx="383747" cy="473816"/>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0" name="矩形 9"/>
          <p:cNvSpPr/>
          <p:nvPr/>
        </p:nvSpPr>
        <p:spPr>
          <a:xfrm>
            <a:off x="1600717" y="2645315"/>
            <a:ext cx="383747" cy="473816"/>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1" name="矩形 10"/>
          <p:cNvSpPr/>
          <p:nvPr/>
        </p:nvSpPr>
        <p:spPr>
          <a:xfrm>
            <a:off x="2341520" y="2641833"/>
            <a:ext cx="2001880" cy="473816"/>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2" name="矩形 11"/>
          <p:cNvSpPr/>
          <p:nvPr/>
        </p:nvSpPr>
        <p:spPr>
          <a:xfrm>
            <a:off x="4638614" y="2650384"/>
            <a:ext cx="1884398" cy="473816"/>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4" name="矩形 13"/>
          <p:cNvSpPr/>
          <p:nvPr/>
        </p:nvSpPr>
        <p:spPr>
          <a:xfrm>
            <a:off x="7555089" y="2645558"/>
            <a:ext cx="383747" cy="473816"/>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16" name="Picture 11"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9811" y="1691908"/>
            <a:ext cx="1976989" cy="462014"/>
          </a:xfrm>
          <a:prstGeom prst="rect">
            <a:avLst/>
          </a:prstGeom>
        </p:spPr>
      </p:pic>
      <p:pic>
        <p:nvPicPr>
          <p:cNvPr id="17" name="Picture 2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610007" y="2310797"/>
            <a:ext cx="487910" cy="174159"/>
          </a:xfrm>
          <a:prstGeom prst="rect">
            <a:avLst/>
          </a:prstGeom>
        </p:spPr>
      </p:pic>
      <p:pic>
        <p:nvPicPr>
          <p:cNvPr id="13" name="Picture 18" descr="http://latex2png.com/output/latex_3d5b9c3b3502403ad6e3f903ffab806b.png"/>
          <p:cNvPicPr>
            <a:picLocks noChangeAspect="1" noChangeArrowheads="1"/>
          </p:cNvPicPr>
          <p:nvPr/>
        </p:nvPicPr>
        <p:blipFill>
          <a:blip r:embed="rId5">
            <a:duotone>
              <a:prstClr val="black"/>
              <a:schemeClr val="tx1">
                <a:tint val="45000"/>
                <a:satMod val="400000"/>
              </a:schemeClr>
            </a:duotone>
            <a:extLst>
              <a:ext uri="{28A0092B-C50C-407E-A947-70E740481C1C}">
                <a14:useLocalDpi xmlns:a14="http://schemas.microsoft.com/office/drawing/2010/main" val="0"/>
              </a:ext>
            </a:extLst>
          </a:blip>
          <a:srcRect/>
          <a:stretch>
            <a:fillRect/>
          </a:stretch>
        </p:blipFill>
        <p:spPr bwMode="auto">
          <a:xfrm>
            <a:off x="797576" y="2647950"/>
            <a:ext cx="7776928" cy="463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7042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1"/>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4"/>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3" grpId="0" uiExpand="1" build="p"/>
      <p:bldP spid="6" grpId="0" animBg="1"/>
      <p:bldP spid="4" grpId="0" uiExpand="1" animBg="1"/>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129860" y="642466"/>
            <a:ext cx="1771687" cy="1694335"/>
            <a:chOff x="3279083" y="1074079"/>
            <a:chExt cx="1326783" cy="1233413"/>
          </a:xfrm>
        </p:grpSpPr>
        <p:sp>
          <p:nvSpPr>
            <p:cNvPr id="6" name="Rectangle 5"/>
            <p:cNvSpPr/>
            <p:nvPr/>
          </p:nvSpPr>
          <p:spPr>
            <a:xfrm flipH="1">
              <a:off x="4446419" y="1188322"/>
              <a:ext cx="45719" cy="98446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7" name="Rectangle 6"/>
            <p:cNvSpPr/>
            <p:nvPr/>
          </p:nvSpPr>
          <p:spPr>
            <a:xfrm>
              <a:off x="3279083" y="1074079"/>
              <a:ext cx="1326783" cy="123341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66" name="Straight Connector 65"/>
          <p:cNvCxnSpPr>
            <a:stCxn id="7" idx="1"/>
          </p:cNvCxnSpPr>
          <p:nvPr/>
        </p:nvCxnSpPr>
        <p:spPr>
          <a:xfrm>
            <a:off x="7129860" y="1489633"/>
            <a:ext cx="561783" cy="1803"/>
          </a:xfrm>
          <a:prstGeom prst="line">
            <a:avLst/>
          </a:prstGeom>
          <a:ln w="12700" cmpd="sng">
            <a:solidFill>
              <a:srgbClr val="FFFFFF"/>
            </a:solidFill>
            <a:headEnd type="oval"/>
          </a:ln>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871996" y="982997"/>
            <a:ext cx="45719" cy="984460"/>
          </a:xfrm>
          <a:prstGeom prst="rect">
            <a:avLst/>
          </a:prstGeom>
          <a:blipFill rotWithShape="1">
            <a:blip r:embed="rId3"/>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pic>
        <p:nvPicPr>
          <p:cNvPr id="2" name="Picture 1" descr="wood1_anim_T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51354"/>
            <a:ext cx="1280160" cy="1280160"/>
          </a:xfrm>
          <a:prstGeom prst="rect">
            <a:avLst/>
          </a:prstGeom>
        </p:spPr>
      </p:pic>
      <p:pic>
        <p:nvPicPr>
          <p:cNvPr id="4" name="Picture 3" descr="wood1_anim_T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0948" y="3051354"/>
            <a:ext cx="1280160" cy="1280160"/>
          </a:xfrm>
          <a:prstGeom prst="rect">
            <a:avLst/>
          </a:prstGeom>
        </p:spPr>
      </p:pic>
      <p:pic>
        <p:nvPicPr>
          <p:cNvPr id="8" name="Picture 7" descr="wood1_anim_T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1896" y="3048000"/>
            <a:ext cx="1280160" cy="1280160"/>
          </a:xfrm>
          <a:prstGeom prst="rect">
            <a:avLst/>
          </a:prstGeom>
        </p:spPr>
      </p:pic>
      <p:pic>
        <p:nvPicPr>
          <p:cNvPr id="9" name="Picture 8" descr="wood1_anim_T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2844" y="3048000"/>
            <a:ext cx="1280160" cy="1280160"/>
          </a:xfrm>
          <a:prstGeom prst="rect">
            <a:avLst/>
          </a:prstGeom>
        </p:spPr>
      </p:pic>
      <p:pic>
        <p:nvPicPr>
          <p:cNvPr id="10" name="Picture 9" descr="wood1_anim_T5.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43792" y="3048000"/>
            <a:ext cx="1280160" cy="1280160"/>
          </a:xfrm>
          <a:prstGeom prst="rect">
            <a:avLst/>
          </a:prstGeom>
        </p:spPr>
      </p:pic>
      <p:pic>
        <p:nvPicPr>
          <p:cNvPr id="11" name="Picture 10" descr="wood1_anim_T6.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54740" y="3048000"/>
            <a:ext cx="1280160" cy="1280160"/>
          </a:xfrm>
          <a:prstGeom prst="rect">
            <a:avLst/>
          </a:prstGeom>
        </p:spPr>
      </p:pic>
      <p:pic>
        <p:nvPicPr>
          <p:cNvPr id="12" name="Picture 11" descr="wood1_anim_T7.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63840" y="3048000"/>
            <a:ext cx="1280160" cy="1280160"/>
          </a:xfrm>
          <a:prstGeom prst="rect">
            <a:avLst/>
          </a:prstGeom>
        </p:spPr>
      </p:pic>
      <p:sp>
        <p:nvSpPr>
          <p:cNvPr id="30" name="Rectangle 26"/>
          <p:cNvSpPr/>
          <p:nvPr/>
        </p:nvSpPr>
        <p:spPr>
          <a:xfrm>
            <a:off x="869937" y="982997"/>
            <a:ext cx="45719" cy="984460"/>
          </a:xfrm>
          <a:prstGeom prst="rect">
            <a:avLst/>
          </a:prstGeom>
          <a:blipFill dpi="0" rotWithShape="1">
            <a:blip r:embed="rId3">
              <a:alphaModFix amt="26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31" name="Rectangle 26"/>
          <p:cNvSpPr/>
          <p:nvPr/>
        </p:nvSpPr>
        <p:spPr>
          <a:xfrm>
            <a:off x="1503994" y="982997"/>
            <a:ext cx="45719" cy="984460"/>
          </a:xfrm>
          <a:prstGeom prst="rect">
            <a:avLst/>
          </a:prstGeom>
          <a:blipFill dpi="0" rotWithShape="1">
            <a:blip r:embed="rId3"/>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32" name="Rectangle 26"/>
          <p:cNvSpPr/>
          <p:nvPr/>
        </p:nvSpPr>
        <p:spPr>
          <a:xfrm>
            <a:off x="2745278" y="982997"/>
            <a:ext cx="41563" cy="984460"/>
          </a:xfrm>
          <a:prstGeom prst="rect">
            <a:avLst/>
          </a:prstGeom>
          <a:blipFill dpi="0" rotWithShape="1">
            <a:blip r:embed="rId3"/>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33" name="Rectangle 26"/>
          <p:cNvSpPr/>
          <p:nvPr/>
        </p:nvSpPr>
        <p:spPr>
          <a:xfrm>
            <a:off x="3387437" y="982997"/>
            <a:ext cx="41563" cy="984460"/>
          </a:xfrm>
          <a:prstGeom prst="rect">
            <a:avLst/>
          </a:prstGeom>
          <a:blipFill dpi="0" rotWithShape="1">
            <a:blip r:embed="rId3"/>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34" name="Rectangle 26"/>
          <p:cNvSpPr/>
          <p:nvPr/>
        </p:nvSpPr>
        <p:spPr>
          <a:xfrm>
            <a:off x="4074042" y="982997"/>
            <a:ext cx="41563" cy="984460"/>
          </a:xfrm>
          <a:prstGeom prst="rect">
            <a:avLst/>
          </a:prstGeom>
          <a:blipFill dpi="0" rotWithShape="1">
            <a:blip r:embed="rId3"/>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35" name="Rectangle 26"/>
          <p:cNvSpPr/>
          <p:nvPr/>
        </p:nvSpPr>
        <p:spPr>
          <a:xfrm>
            <a:off x="4724400" y="982997"/>
            <a:ext cx="41563" cy="984460"/>
          </a:xfrm>
          <a:prstGeom prst="rect">
            <a:avLst/>
          </a:prstGeom>
          <a:blipFill dpi="0" rotWithShape="1">
            <a:blip r:embed="rId3"/>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57" name="Rectangle 26"/>
          <p:cNvSpPr/>
          <p:nvPr/>
        </p:nvSpPr>
        <p:spPr>
          <a:xfrm>
            <a:off x="2149036" y="982997"/>
            <a:ext cx="45719" cy="984460"/>
          </a:xfrm>
          <a:prstGeom prst="rect">
            <a:avLst/>
          </a:prstGeom>
          <a:blipFill dpi="0" rotWithShape="1">
            <a:blip r:embed="rId3"/>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pic>
        <p:nvPicPr>
          <p:cNvPr id="3074" name="Picture 2" descr="http://latex2png.com/output/latex_2ecfc01b295c9a7c592ce4ac3c880d72.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4384818"/>
            <a:ext cx="1065705" cy="360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latex2png.com/output/latex_f6a19c71ec2ca05fcc950f8460ca6859.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5" y="4384818"/>
            <a:ext cx="1354223"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5070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3074"/>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076"/>
                                        </p:tgtEl>
                                        <p:attrNameLst>
                                          <p:attrName>style.visibility</p:attrName>
                                        </p:attrNameLst>
                                      </p:cBhvr>
                                      <p:to>
                                        <p:strVal val="visible"/>
                                      </p:to>
                                    </p:set>
                                  </p:childTnLst>
                                </p:cTn>
                              </p:par>
                              <p:par>
                                <p:cTn id="17" presetID="1" presetClass="entr" presetSubtype="0" fill="hold" grpId="0" nodeType="withEffect">
                                  <p:stCondLst>
                                    <p:cond delay="100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150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500"/>
                                  </p:stCondLst>
                                  <p:childTnLst>
                                    <p:set>
                                      <p:cBhvr>
                                        <p:cTn id="22" dur="1" fill="hold">
                                          <p:stCondLst>
                                            <p:cond delay="0"/>
                                          </p:stCondLst>
                                        </p:cTn>
                                        <p:tgtEl>
                                          <p:spTgt spid="57"/>
                                        </p:tgtEl>
                                        <p:attrNameLst>
                                          <p:attrName>style.visibility</p:attrName>
                                        </p:attrNameLst>
                                      </p:cBhvr>
                                      <p:to>
                                        <p:strVal val="visible"/>
                                      </p:to>
                                    </p:set>
                                  </p:childTnLst>
                                </p:cTn>
                              </p:par>
                              <p:par>
                                <p:cTn id="23" presetID="1" presetClass="entr" presetSubtype="0" fill="hold" grpId="0" nodeType="withEffect">
                                  <p:stCondLst>
                                    <p:cond delay="200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250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100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50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150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nodeType="withEffect">
                                  <p:stCondLst>
                                    <p:cond delay="200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250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5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129860" y="642466"/>
            <a:ext cx="1771687" cy="1694335"/>
            <a:chOff x="3279083" y="1074079"/>
            <a:chExt cx="1326783" cy="1233413"/>
          </a:xfrm>
        </p:grpSpPr>
        <p:sp>
          <p:nvSpPr>
            <p:cNvPr id="6" name="Rectangle 5"/>
            <p:cNvSpPr/>
            <p:nvPr/>
          </p:nvSpPr>
          <p:spPr>
            <a:xfrm flipH="1">
              <a:off x="4446419" y="1188322"/>
              <a:ext cx="45719" cy="98446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7" name="Rectangle 6"/>
            <p:cNvSpPr/>
            <p:nvPr/>
          </p:nvSpPr>
          <p:spPr>
            <a:xfrm>
              <a:off x="3279083" y="1074079"/>
              <a:ext cx="1326783" cy="123341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66" name="Straight Connector 65"/>
          <p:cNvCxnSpPr>
            <a:stCxn id="7" idx="1"/>
          </p:cNvCxnSpPr>
          <p:nvPr/>
        </p:nvCxnSpPr>
        <p:spPr>
          <a:xfrm>
            <a:off x="7129860" y="1489633"/>
            <a:ext cx="561783" cy="1803"/>
          </a:xfrm>
          <a:prstGeom prst="line">
            <a:avLst/>
          </a:prstGeom>
          <a:ln w="12700" cmpd="sng">
            <a:solidFill>
              <a:srgbClr val="FFFFFF"/>
            </a:solidFill>
            <a:headEnd type="oval"/>
          </a:ln>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871996" y="1377740"/>
            <a:ext cx="45719" cy="984460"/>
          </a:xfrm>
          <a:prstGeom prst="rect">
            <a:avLst/>
          </a:prstGeom>
          <a:blipFill rotWithShape="1">
            <a:blip r:embed="rId3"/>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31" name="Rectangle 26"/>
          <p:cNvSpPr/>
          <p:nvPr/>
        </p:nvSpPr>
        <p:spPr>
          <a:xfrm>
            <a:off x="1503994" y="1225340"/>
            <a:ext cx="45719" cy="984460"/>
          </a:xfrm>
          <a:prstGeom prst="rect">
            <a:avLst/>
          </a:prstGeom>
          <a:blipFill dpi="0" rotWithShape="1">
            <a:blip r:embed="rId3"/>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32" name="Rectangle 26"/>
          <p:cNvSpPr/>
          <p:nvPr/>
        </p:nvSpPr>
        <p:spPr>
          <a:xfrm>
            <a:off x="2745278" y="982997"/>
            <a:ext cx="41563" cy="984460"/>
          </a:xfrm>
          <a:prstGeom prst="rect">
            <a:avLst/>
          </a:prstGeom>
          <a:blipFill dpi="0" rotWithShape="1">
            <a:blip r:embed="rId3"/>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33" name="Rectangle 26"/>
          <p:cNvSpPr/>
          <p:nvPr/>
        </p:nvSpPr>
        <p:spPr>
          <a:xfrm>
            <a:off x="3387437" y="838200"/>
            <a:ext cx="41563" cy="984460"/>
          </a:xfrm>
          <a:prstGeom prst="rect">
            <a:avLst/>
          </a:prstGeom>
          <a:blipFill dpi="0" rotWithShape="1">
            <a:blip r:embed="rId3"/>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34" name="Rectangle 26"/>
          <p:cNvSpPr/>
          <p:nvPr/>
        </p:nvSpPr>
        <p:spPr>
          <a:xfrm>
            <a:off x="4074042" y="685800"/>
            <a:ext cx="41563" cy="984460"/>
          </a:xfrm>
          <a:prstGeom prst="rect">
            <a:avLst/>
          </a:prstGeom>
          <a:blipFill dpi="0" rotWithShape="1">
            <a:blip r:embed="rId3"/>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35" name="Rectangle 26"/>
          <p:cNvSpPr/>
          <p:nvPr/>
        </p:nvSpPr>
        <p:spPr>
          <a:xfrm>
            <a:off x="4724400" y="533400"/>
            <a:ext cx="41563" cy="984460"/>
          </a:xfrm>
          <a:prstGeom prst="rect">
            <a:avLst/>
          </a:prstGeom>
          <a:blipFill dpi="0" rotWithShape="1">
            <a:blip r:embed="rId3"/>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57" name="Rectangle 26"/>
          <p:cNvSpPr/>
          <p:nvPr/>
        </p:nvSpPr>
        <p:spPr>
          <a:xfrm>
            <a:off x="2149036" y="1149140"/>
            <a:ext cx="45719" cy="984460"/>
          </a:xfrm>
          <a:prstGeom prst="rect">
            <a:avLst/>
          </a:prstGeom>
          <a:blipFill dpi="0" rotWithShape="1">
            <a:blip r:embed="rId3"/>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pic>
        <p:nvPicPr>
          <p:cNvPr id="28" name="Picture 67" descr="wood1_anim_T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7" y="3050011"/>
            <a:ext cx="1280160" cy="1280160"/>
          </a:xfrm>
          <a:prstGeom prst="rect">
            <a:avLst/>
          </a:prstGeom>
        </p:spPr>
      </p:pic>
      <p:pic>
        <p:nvPicPr>
          <p:cNvPr id="29" name="Picture 68" descr="wood1_anim_T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2401" y="3050011"/>
            <a:ext cx="1280160" cy="1280160"/>
          </a:xfrm>
          <a:prstGeom prst="rect">
            <a:avLst/>
          </a:prstGeom>
        </p:spPr>
      </p:pic>
      <p:pic>
        <p:nvPicPr>
          <p:cNvPr id="36" name="Picture 69" descr="wood1_anim_T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3349" y="3048000"/>
            <a:ext cx="1280160" cy="1280160"/>
          </a:xfrm>
          <a:prstGeom prst="rect">
            <a:avLst/>
          </a:prstGeom>
        </p:spPr>
      </p:pic>
      <p:pic>
        <p:nvPicPr>
          <p:cNvPr id="37" name="Picture 70" descr="wood1_anim_T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24297" y="3050011"/>
            <a:ext cx="1280160" cy="1280160"/>
          </a:xfrm>
          <a:prstGeom prst="rect">
            <a:avLst/>
          </a:prstGeom>
        </p:spPr>
      </p:pic>
      <p:pic>
        <p:nvPicPr>
          <p:cNvPr id="38" name="Picture 71" descr="wood1_anim_T5.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35245" y="3048000"/>
            <a:ext cx="1280160" cy="1280160"/>
          </a:xfrm>
          <a:prstGeom prst="rect">
            <a:avLst/>
          </a:prstGeom>
        </p:spPr>
      </p:pic>
      <p:pic>
        <p:nvPicPr>
          <p:cNvPr id="39" name="Picture 72" descr="wood1_anim_T6.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46193" y="3048000"/>
            <a:ext cx="1280160" cy="1280160"/>
          </a:xfrm>
          <a:prstGeom prst="rect">
            <a:avLst/>
          </a:prstGeom>
        </p:spPr>
      </p:pic>
      <p:pic>
        <p:nvPicPr>
          <p:cNvPr id="40" name="Picture 73" descr="wood1_anim_T7.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57141" y="3048000"/>
            <a:ext cx="1280160" cy="1280160"/>
          </a:xfrm>
          <a:prstGeom prst="rect">
            <a:avLst/>
          </a:prstGeom>
        </p:spPr>
      </p:pic>
      <p:sp>
        <p:nvSpPr>
          <p:cNvPr id="41" name="TextBox 62"/>
          <p:cNvSpPr txBox="1"/>
          <p:nvPr/>
        </p:nvSpPr>
        <p:spPr>
          <a:xfrm>
            <a:off x="-8547" y="2496013"/>
            <a:ext cx="3990445" cy="553998"/>
          </a:xfrm>
          <a:prstGeom prst="rect">
            <a:avLst/>
          </a:prstGeom>
          <a:noFill/>
        </p:spPr>
        <p:txBody>
          <a:bodyPr wrap="square" rtlCol="0">
            <a:spAutoFit/>
          </a:bodyPr>
          <a:lstStyle/>
          <a:p>
            <a:r>
              <a:rPr lang="en-US" sz="3000" dirty="0" smtClean="0">
                <a:latin typeface="Helvetica"/>
                <a:cs typeface="Helvetica"/>
              </a:rPr>
              <a:t>brightness constant</a:t>
            </a:r>
            <a:endParaRPr lang="en-US" sz="3000" dirty="0">
              <a:latin typeface="Helvetica"/>
              <a:cs typeface="Helvetica"/>
            </a:endParaRPr>
          </a:p>
        </p:txBody>
      </p:sp>
      <p:pic>
        <p:nvPicPr>
          <p:cNvPr id="21" name="Picture 4" descr="http://latex2png.com/output/latex_f6a19c71ec2ca05fcc950f8460ca6859.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5" y="4384818"/>
            <a:ext cx="1354223"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0713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150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200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250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300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100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50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100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150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200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nodeType="withEffect">
                                  <p:stCondLst>
                                    <p:cond delay="250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nodeType="withEffect">
                                  <p:stCondLst>
                                    <p:cond delay="300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57" grpId="0" animBg="1"/>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2252849" y="5253798"/>
            <a:ext cx="422122" cy="468000"/>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41" name="矩形 40"/>
          <p:cNvSpPr/>
          <p:nvPr/>
        </p:nvSpPr>
        <p:spPr>
          <a:xfrm>
            <a:off x="3043280" y="5253798"/>
            <a:ext cx="422122" cy="468000"/>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42" name="矩形 41"/>
          <p:cNvSpPr/>
          <p:nvPr/>
        </p:nvSpPr>
        <p:spPr>
          <a:xfrm>
            <a:off x="1448967" y="5253798"/>
            <a:ext cx="422122" cy="468000"/>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grpSp>
        <p:nvGrpSpPr>
          <p:cNvPr id="5" name="Group 4"/>
          <p:cNvGrpSpPr/>
          <p:nvPr/>
        </p:nvGrpSpPr>
        <p:grpSpPr>
          <a:xfrm>
            <a:off x="7129860" y="642466"/>
            <a:ext cx="1771687" cy="1694335"/>
            <a:chOff x="3279083" y="1074079"/>
            <a:chExt cx="1326783" cy="1233413"/>
          </a:xfrm>
        </p:grpSpPr>
        <p:sp>
          <p:nvSpPr>
            <p:cNvPr id="6" name="Rectangle 5"/>
            <p:cNvSpPr/>
            <p:nvPr/>
          </p:nvSpPr>
          <p:spPr>
            <a:xfrm flipH="1">
              <a:off x="4446419" y="1188322"/>
              <a:ext cx="45719" cy="98446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7" name="Rectangle 6"/>
            <p:cNvSpPr/>
            <p:nvPr/>
          </p:nvSpPr>
          <p:spPr>
            <a:xfrm>
              <a:off x="3279083" y="1074079"/>
              <a:ext cx="1326783" cy="123341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0" name="Picture 39" descr="wood1_anim_T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1896" y="3055697"/>
            <a:ext cx="1280160" cy="1280160"/>
          </a:xfrm>
          <a:prstGeom prst="rect">
            <a:avLst/>
          </a:prstGeom>
        </p:spPr>
      </p:pic>
      <p:pic>
        <p:nvPicPr>
          <p:cNvPr id="70" name="Picture 69" descr="wood1_anim_T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1896" y="3055697"/>
            <a:ext cx="1280160" cy="1280160"/>
          </a:xfrm>
          <a:prstGeom prst="rect">
            <a:avLst/>
          </a:prstGeom>
        </p:spPr>
      </p:pic>
      <p:cxnSp>
        <p:nvCxnSpPr>
          <p:cNvPr id="75" name="Straight Connector 74"/>
          <p:cNvCxnSpPr/>
          <p:nvPr/>
        </p:nvCxnSpPr>
        <p:spPr>
          <a:xfrm>
            <a:off x="7129860" y="1489633"/>
            <a:ext cx="561783" cy="1803"/>
          </a:xfrm>
          <a:prstGeom prst="line">
            <a:avLst/>
          </a:prstGeom>
          <a:ln w="12700" cmpd="sng">
            <a:solidFill>
              <a:srgbClr val="FFFFFF"/>
            </a:solidFill>
            <a:headEnd type="oval"/>
          </a:ln>
          <a:effectLst/>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flipV="1">
            <a:off x="1366502" y="490767"/>
            <a:ext cx="4021358" cy="1896838"/>
            <a:chOff x="1366502" y="490767"/>
            <a:chExt cx="4021358" cy="1896838"/>
          </a:xfrm>
        </p:grpSpPr>
        <p:sp>
          <p:nvSpPr>
            <p:cNvPr id="22" name="Rectangle 21"/>
            <p:cNvSpPr/>
            <p:nvPr/>
          </p:nvSpPr>
          <p:spPr>
            <a:xfrm>
              <a:off x="1366502" y="490767"/>
              <a:ext cx="45719" cy="984460"/>
            </a:xfrm>
            <a:prstGeom prst="rect">
              <a:avLst/>
            </a:prstGeom>
            <a:blipFill dpi="0" rotWithShape="1">
              <a:blip r:embed="rId5">
                <a:alphaModFix amt="36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28" name="Rectangle 27"/>
            <p:cNvSpPr/>
            <p:nvPr/>
          </p:nvSpPr>
          <p:spPr>
            <a:xfrm>
              <a:off x="2738724" y="824301"/>
              <a:ext cx="45719" cy="984460"/>
            </a:xfrm>
            <a:prstGeom prst="rect">
              <a:avLst/>
            </a:prstGeom>
            <a:blipFill rotWithShape="1">
              <a:blip r:embed="rId5"/>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29" name="Rectangle 28"/>
            <p:cNvSpPr/>
            <p:nvPr/>
          </p:nvSpPr>
          <p:spPr>
            <a:xfrm>
              <a:off x="2048694" y="650766"/>
              <a:ext cx="45719" cy="984460"/>
            </a:xfrm>
            <a:prstGeom prst="rect">
              <a:avLst/>
            </a:prstGeom>
            <a:blipFill dpi="0" rotWithShape="1">
              <a:blip r:embed="rId5">
                <a:alphaModFix amt="36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30" name="Rectangle 29"/>
            <p:cNvSpPr/>
            <p:nvPr/>
          </p:nvSpPr>
          <p:spPr>
            <a:xfrm>
              <a:off x="3404365" y="974697"/>
              <a:ext cx="45719" cy="984460"/>
            </a:xfrm>
            <a:prstGeom prst="rect">
              <a:avLst/>
            </a:prstGeom>
            <a:blipFill dpi="0" rotWithShape="1">
              <a:blip r:embed="rId5">
                <a:alphaModFix amt="36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65" name="Rectangle 64"/>
            <p:cNvSpPr/>
            <p:nvPr/>
          </p:nvSpPr>
          <p:spPr>
            <a:xfrm>
              <a:off x="4745375" y="1275031"/>
              <a:ext cx="45719" cy="984460"/>
            </a:xfrm>
            <a:prstGeom prst="rect">
              <a:avLst/>
            </a:prstGeom>
            <a:blipFill dpi="0" rotWithShape="1">
              <a:blip r:embed="rId5">
                <a:alphaModFix amt="36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67" name="Rectangle 66"/>
            <p:cNvSpPr/>
            <p:nvPr/>
          </p:nvSpPr>
          <p:spPr>
            <a:xfrm>
              <a:off x="4071965" y="1134696"/>
              <a:ext cx="45719" cy="984460"/>
            </a:xfrm>
            <a:prstGeom prst="rect">
              <a:avLst/>
            </a:prstGeom>
            <a:blipFill dpi="0" rotWithShape="1">
              <a:blip r:embed="rId5">
                <a:alphaModFix amt="36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76" name="Rectangle 75"/>
            <p:cNvSpPr/>
            <p:nvPr/>
          </p:nvSpPr>
          <p:spPr>
            <a:xfrm>
              <a:off x="5342141" y="1403145"/>
              <a:ext cx="45719" cy="984460"/>
            </a:xfrm>
            <a:prstGeom prst="rect">
              <a:avLst/>
            </a:prstGeom>
            <a:blipFill dpi="0" rotWithShape="1">
              <a:blip r:embed="rId5">
                <a:alphaModFix amt="36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31" name="Rectangle 30"/>
            <p:cNvSpPr/>
            <p:nvPr/>
          </p:nvSpPr>
          <p:spPr>
            <a:xfrm>
              <a:off x="2662366" y="791101"/>
              <a:ext cx="45719" cy="984460"/>
            </a:xfrm>
            <a:prstGeom prst="rect">
              <a:avLst/>
            </a:prstGeom>
            <a:blipFill rotWithShape="1">
              <a:blip r:embed="rId5"/>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32" name="Rectangle 31"/>
            <p:cNvSpPr/>
            <p:nvPr/>
          </p:nvSpPr>
          <p:spPr>
            <a:xfrm>
              <a:off x="2806466" y="852201"/>
              <a:ext cx="45719" cy="984460"/>
            </a:xfrm>
            <a:prstGeom prst="rect">
              <a:avLst/>
            </a:prstGeom>
            <a:blipFill rotWithShape="1">
              <a:blip r:embed="rId5"/>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grpSp>
      <p:pic>
        <p:nvPicPr>
          <p:cNvPr id="33" name="Picture 32" descr="wood1_anim_T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912" y="3055697"/>
            <a:ext cx="1280160" cy="1280160"/>
          </a:xfrm>
          <a:prstGeom prst="rect">
            <a:avLst/>
          </a:prstGeom>
        </p:spPr>
      </p:pic>
      <p:pic>
        <p:nvPicPr>
          <p:cNvPr id="34" name="Picture 33" descr="wood1_anim_T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9563" y="3055697"/>
            <a:ext cx="1280160" cy="1280160"/>
          </a:xfrm>
          <a:prstGeom prst="rect">
            <a:avLst/>
          </a:prstGeom>
        </p:spPr>
      </p:pic>
      <p:sp>
        <p:nvSpPr>
          <p:cNvPr id="46" name="Rectangle 45"/>
          <p:cNvSpPr/>
          <p:nvPr/>
        </p:nvSpPr>
        <p:spPr>
          <a:xfrm>
            <a:off x="4885197" y="3523529"/>
            <a:ext cx="59136" cy="62816"/>
          </a:xfrm>
          <a:prstGeom prst="rect">
            <a:avLst/>
          </a:prstGeom>
          <a:solidFill>
            <a:srgbClr val="0000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a:off x="2168315" y="3523529"/>
            <a:ext cx="59136" cy="62816"/>
          </a:xfrm>
          <a:prstGeom prst="rect">
            <a:avLst/>
          </a:prstGeom>
          <a:solidFill>
            <a:srgbClr val="0000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Left Brace 49"/>
          <p:cNvSpPr/>
          <p:nvPr/>
        </p:nvSpPr>
        <p:spPr>
          <a:xfrm rot="16200000">
            <a:off x="3306084" y="2540666"/>
            <a:ext cx="500481" cy="2657745"/>
          </a:xfrm>
          <a:prstGeom prst="leftBrace">
            <a:avLst>
              <a:gd name="adj1" fmla="val 54417"/>
              <a:gd name="adj2" fmla="val 50000"/>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w="19050" cmpd="sng">
                <a:solidFill>
                  <a:schemeClr val="tx1"/>
                </a:solidFill>
              </a:ln>
            </a:endParaRPr>
          </a:p>
        </p:txBody>
      </p:sp>
      <p:sp>
        <p:nvSpPr>
          <p:cNvPr id="37" name="TextBox 62"/>
          <p:cNvSpPr txBox="1"/>
          <p:nvPr/>
        </p:nvSpPr>
        <p:spPr>
          <a:xfrm>
            <a:off x="-8547" y="2496013"/>
            <a:ext cx="3990445" cy="553998"/>
          </a:xfrm>
          <a:prstGeom prst="rect">
            <a:avLst/>
          </a:prstGeom>
          <a:noFill/>
        </p:spPr>
        <p:txBody>
          <a:bodyPr wrap="square" rtlCol="0">
            <a:spAutoFit/>
          </a:bodyPr>
          <a:lstStyle/>
          <a:p>
            <a:r>
              <a:rPr lang="en-US" sz="3000" dirty="0" smtClean="0">
                <a:latin typeface="Helvetica"/>
                <a:cs typeface="Helvetica"/>
              </a:rPr>
              <a:t>brightness constant</a:t>
            </a:r>
            <a:endParaRPr lang="en-US" sz="3000" dirty="0">
              <a:latin typeface="Helvetica"/>
              <a:cs typeface="Helvetica"/>
            </a:endParaRPr>
          </a:p>
        </p:txBody>
      </p:sp>
      <p:pic>
        <p:nvPicPr>
          <p:cNvPr id="1026" name="Picture 2" descr="http://latex2png.com/output/latex_5d442eb93d91fe832ce29fdcfd6a4b0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6502" y="4803689"/>
            <a:ext cx="3720916" cy="13710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latex2png.com/output/latex_78650789abb1ec0e5ed96c43f87818f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8650" y="3591285"/>
            <a:ext cx="247792" cy="206198"/>
          </a:xfrm>
          <a:prstGeom prst="rect">
            <a:avLst/>
          </a:prstGeom>
          <a:solidFill>
            <a:srgbClr val="0000FF">
              <a:alpha val="69804"/>
            </a:srgbClr>
          </a:solidFill>
        </p:spPr>
      </p:pic>
      <p:pic>
        <p:nvPicPr>
          <p:cNvPr id="1030" name="Picture 6" descr="http://latex2png.com/output/latex_36675e629bea20b6e21dc154b50ab0b8.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4398" y="3352205"/>
            <a:ext cx="244252" cy="239827"/>
          </a:xfrm>
          <a:prstGeom prst="rect">
            <a:avLst/>
          </a:prstGeom>
          <a:solidFill>
            <a:srgbClr val="0000FF">
              <a:alpha val="69804"/>
            </a:srgbClr>
          </a:solidFill>
        </p:spPr>
      </p:pic>
      <p:pic>
        <p:nvPicPr>
          <p:cNvPr id="1032" name="Picture 8" descr="http://latex2png.com/output/latex_905cdea9a0d81794130827fd2a2a3106.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59482" y="4119780"/>
            <a:ext cx="213278" cy="206198"/>
          </a:xfrm>
          <a:prstGeom prst="rect">
            <a:avLst/>
          </a:prstGeom>
          <a:solidFill>
            <a:srgbClr val="0000FF">
              <a:alpha val="69804"/>
            </a:srgbClr>
          </a:solidFill>
        </p:spPr>
      </p:pic>
      <p:sp>
        <p:nvSpPr>
          <p:cNvPr id="48" name="Left Arrow 47"/>
          <p:cNvSpPr/>
          <p:nvPr/>
        </p:nvSpPr>
        <p:spPr>
          <a:xfrm rot="10800000">
            <a:off x="3524751" y="3492892"/>
            <a:ext cx="259991" cy="124861"/>
          </a:xfrm>
          <a:prstGeom prst="leftArrow">
            <a:avLst/>
          </a:prstGeom>
          <a:solidFill>
            <a:srgbClr val="0000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Left Arrow 48"/>
          <p:cNvSpPr/>
          <p:nvPr/>
        </p:nvSpPr>
        <p:spPr>
          <a:xfrm rot="5400000">
            <a:off x="3426954" y="3395007"/>
            <a:ext cx="257816" cy="124861"/>
          </a:xfrm>
          <a:prstGeom prst="leftArrow">
            <a:avLst/>
          </a:prstGeom>
          <a:solidFill>
            <a:srgbClr val="0000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7236059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42" grpId="0" animBg="1"/>
      <p:bldP spid="46" grpId="0" animBg="1"/>
      <p:bldP spid="47" grpId="0" animBg="1"/>
      <p:bldP spid="50" grpId="0" animBg="1"/>
      <p:bldP spid="48" grpId="0" animBg="1"/>
      <p:bldP spid="4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129860" y="642466"/>
            <a:ext cx="1771687" cy="1694335"/>
            <a:chOff x="3279083" y="1074079"/>
            <a:chExt cx="1326783" cy="1233413"/>
          </a:xfrm>
        </p:grpSpPr>
        <p:sp>
          <p:nvSpPr>
            <p:cNvPr id="6" name="Rectangle 5"/>
            <p:cNvSpPr/>
            <p:nvPr/>
          </p:nvSpPr>
          <p:spPr>
            <a:xfrm flipH="1">
              <a:off x="4446419" y="1188322"/>
              <a:ext cx="45719" cy="98446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7" name="Rectangle 6"/>
            <p:cNvSpPr/>
            <p:nvPr/>
          </p:nvSpPr>
          <p:spPr>
            <a:xfrm>
              <a:off x="3279083" y="1074079"/>
              <a:ext cx="1326783" cy="123341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0" name="Picture 39" descr="wood1_anim_T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1896" y="3055697"/>
            <a:ext cx="1280160" cy="1280160"/>
          </a:xfrm>
          <a:prstGeom prst="rect">
            <a:avLst/>
          </a:prstGeom>
        </p:spPr>
      </p:pic>
      <p:pic>
        <p:nvPicPr>
          <p:cNvPr id="70" name="Picture 69" descr="wood1_anim_T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1896" y="3055697"/>
            <a:ext cx="1280160" cy="1280160"/>
          </a:xfrm>
          <a:prstGeom prst="rect">
            <a:avLst/>
          </a:prstGeom>
        </p:spPr>
      </p:pic>
      <p:cxnSp>
        <p:nvCxnSpPr>
          <p:cNvPr id="75" name="Straight Connector 74"/>
          <p:cNvCxnSpPr/>
          <p:nvPr/>
        </p:nvCxnSpPr>
        <p:spPr>
          <a:xfrm>
            <a:off x="7129860" y="1489633"/>
            <a:ext cx="561783" cy="1803"/>
          </a:xfrm>
          <a:prstGeom prst="line">
            <a:avLst/>
          </a:prstGeom>
          <a:ln w="12700" cmpd="sng">
            <a:solidFill>
              <a:srgbClr val="FFFFFF"/>
            </a:solidFill>
            <a:headEnd type="oval"/>
          </a:ln>
          <a:effectLst/>
        </p:spPr>
        <p:style>
          <a:lnRef idx="2">
            <a:schemeClr val="accent1"/>
          </a:lnRef>
          <a:fillRef idx="0">
            <a:schemeClr val="accent1"/>
          </a:fillRef>
          <a:effectRef idx="1">
            <a:schemeClr val="accent1"/>
          </a:effectRef>
          <a:fontRef idx="minor">
            <a:schemeClr val="tx1"/>
          </a:fontRef>
        </p:style>
      </p:cxnSp>
      <p:pic>
        <p:nvPicPr>
          <p:cNvPr id="33" name="Picture 32" descr="wood1_anim_T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912" y="3055697"/>
            <a:ext cx="1280160" cy="1280160"/>
          </a:xfrm>
          <a:prstGeom prst="rect">
            <a:avLst/>
          </a:prstGeom>
        </p:spPr>
      </p:pic>
      <p:pic>
        <p:nvPicPr>
          <p:cNvPr id="34" name="Picture 33" descr="wood1_anim_T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9563" y="3055697"/>
            <a:ext cx="1280160" cy="1280160"/>
          </a:xfrm>
          <a:prstGeom prst="rect">
            <a:avLst/>
          </a:prstGeom>
        </p:spPr>
      </p:pic>
      <p:sp>
        <p:nvSpPr>
          <p:cNvPr id="37" name="Frame 36"/>
          <p:cNvSpPr/>
          <p:nvPr/>
        </p:nvSpPr>
        <p:spPr>
          <a:xfrm>
            <a:off x="2030385" y="3380611"/>
            <a:ext cx="394131" cy="368731"/>
          </a:xfrm>
          <a:prstGeom prst="frame">
            <a:avLst/>
          </a:prstGeom>
          <a:solidFill>
            <a:srgbClr val="0000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8" name="Frame 37"/>
          <p:cNvSpPr/>
          <p:nvPr/>
        </p:nvSpPr>
        <p:spPr>
          <a:xfrm>
            <a:off x="3404365" y="3377136"/>
            <a:ext cx="394131" cy="368731"/>
          </a:xfrm>
          <a:prstGeom prst="frame">
            <a:avLst/>
          </a:prstGeom>
          <a:solidFill>
            <a:srgbClr val="0000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9" name="Frame 38"/>
          <p:cNvSpPr/>
          <p:nvPr/>
        </p:nvSpPr>
        <p:spPr>
          <a:xfrm>
            <a:off x="4745375" y="3380611"/>
            <a:ext cx="394131" cy="368731"/>
          </a:xfrm>
          <a:prstGeom prst="frame">
            <a:avLst/>
          </a:prstGeom>
          <a:solidFill>
            <a:srgbClr val="0000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1" name="TextBox 40"/>
          <p:cNvSpPr txBox="1"/>
          <p:nvPr/>
        </p:nvSpPr>
        <p:spPr>
          <a:xfrm>
            <a:off x="5238534" y="3191869"/>
            <a:ext cx="3990445" cy="553998"/>
          </a:xfrm>
          <a:prstGeom prst="rect">
            <a:avLst/>
          </a:prstGeom>
          <a:noFill/>
        </p:spPr>
        <p:txBody>
          <a:bodyPr wrap="square" rtlCol="0">
            <a:spAutoFit/>
          </a:bodyPr>
          <a:lstStyle/>
          <a:p>
            <a:r>
              <a:rPr lang="en-US" sz="3000" dirty="0" smtClean="0">
                <a:latin typeface="Helvetica"/>
                <a:cs typeface="Helvetica"/>
              </a:rPr>
              <a:t>		optical flow</a:t>
            </a:r>
            <a:endParaRPr lang="en-US" sz="3000" dirty="0">
              <a:latin typeface="Helvetica"/>
              <a:cs typeface="Helvetica"/>
            </a:endParaRPr>
          </a:p>
        </p:txBody>
      </p:sp>
      <p:grpSp>
        <p:nvGrpSpPr>
          <p:cNvPr id="43" name="Group 42"/>
          <p:cNvGrpSpPr/>
          <p:nvPr/>
        </p:nvGrpSpPr>
        <p:grpSpPr>
          <a:xfrm>
            <a:off x="2684367" y="3099670"/>
            <a:ext cx="1211341" cy="1214692"/>
            <a:chOff x="4630258" y="2981315"/>
            <a:chExt cx="1358217" cy="1361975"/>
          </a:xfrm>
          <a:solidFill>
            <a:srgbClr val="339900"/>
          </a:solidFill>
        </p:grpSpPr>
        <p:sp>
          <p:nvSpPr>
            <p:cNvPr id="44" name="Left Arrow 43"/>
            <p:cNvSpPr/>
            <p:nvPr/>
          </p:nvSpPr>
          <p:spPr>
            <a:xfrm rot="7424433">
              <a:off x="5385325" y="3496163"/>
              <a:ext cx="208336" cy="83689"/>
            </a:xfrm>
            <a:prstGeom prst="leftArrow">
              <a:avLst>
                <a:gd name="adj1" fmla="val 50000"/>
                <a:gd name="adj2" fmla="val 96661"/>
              </a:avLst>
            </a:pr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Left Arrow 44"/>
            <p:cNvSpPr/>
            <p:nvPr/>
          </p:nvSpPr>
          <p:spPr>
            <a:xfrm rot="6249261">
              <a:off x="5370185" y="3074834"/>
              <a:ext cx="270726" cy="83689"/>
            </a:xfrm>
            <a:prstGeom prst="leftArrow">
              <a:avLst>
                <a:gd name="adj1" fmla="val 50000"/>
                <a:gd name="adj2" fmla="val 96661"/>
              </a:avLst>
            </a:pr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Left Arrow 53"/>
            <p:cNvSpPr/>
            <p:nvPr/>
          </p:nvSpPr>
          <p:spPr>
            <a:xfrm rot="7883443">
              <a:off x="5729749" y="3094414"/>
              <a:ext cx="290684" cy="83689"/>
            </a:xfrm>
            <a:prstGeom prst="leftArrow">
              <a:avLst>
                <a:gd name="adj1" fmla="val 50000"/>
                <a:gd name="adj2" fmla="val 96661"/>
              </a:avLst>
            </a:pr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Left Arrow 54"/>
            <p:cNvSpPr/>
            <p:nvPr/>
          </p:nvSpPr>
          <p:spPr>
            <a:xfrm rot="15350739" flipH="1">
              <a:off x="4983037" y="3074834"/>
              <a:ext cx="270726" cy="83689"/>
            </a:xfrm>
            <a:prstGeom prst="leftArrow">
              <a:avLst>
                <a:gd name="adj1" fmla="val 50000"/>
                <a:gd name="adj2" fmla="val 96661"/>
              </a:avLst>
            </a:pr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Left Arrow 55"/>
            <p:cNvSpPr/>
            <p:nvPr/>
          </p:nvSpPr>
          <p:spPr>
            <a:xfrm rot="8703987">
              <a:off x="5756278" y="3504645"/>
              <a:ext cx="232197" cy="84325"/>
            </a:xfrm>
            <a:prstGeom prst="leftArrow">
              <a:avLst>
                <a:gd name="adj1" fmla="val 50000"/>
                <a:gd name="adj2" fmla="val 96661"/>
              </a:avLst>
            </a:pr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Left Arrow 56"/>
            <p:cNvSpPr/>
            <p:nvPr/>
          </p:nvSpPr>
          <p:spPr>
            <a:xfrm rot="12263392" flipV="1">
              <a:off x="5760703" y="3828664"/>
              <a:ext cx="183070" cy="84325"/>
            </a:xfrm>
            <a:prstGeom prst="leftArrow">
              <a:avLst>
                <a:gd name="adj1" fmla="val 50000"/>
                <a:gd name="adj2" fmla="val 96661"/>
              </a:avLst>
            </a:pr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Left Arrow 57"/>
            <p:cNvSpPr/>
            <p:nvPr/>
          </p:nvSpPr>
          <p:spPr>
            <a:xfrm rot="12739957" flipV="1">
              <a:off x="5743155" y="4158945"/>
              <a:ext cx="218614" cy="84325"/>
            </a:xfrm>
            <a:prstGeom prst="leftArrow">
              <a:avLst>
                <a:gd name="adj1" fmla="val 50000"/>
                <a:gd name="adj2" fmla="val 96661"/>
              </a:avLst>
            </a:pr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Left Arrow 58"/>
            <p:cNvSpPr/>
            <p:nvPr/>
          </p:nvSpPr>
          <p:spPr>
            <a:xfrm rot="13716557" flipH="1">
              <a:off x="4603729" y="3094104"/>
              <a:ext cx="290684" cy="83689"/>
            </a:xfrm>
            <a:prstGeom prst="leftArrow">
              <a:avLst>
                <a:gd name="adj1" fmla="val 50000"/>
                <a:gd name="adj2" fmla="val 96661"/>
              </a:avLst>
            </a:pr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Left Arrow 59"/>
            <p:cNvSpPr/>
            <p:nvPr/>
          </p:nvSpPr>
          <p:spPr>
            <a:xfrm rot="12896013" flipH="1">
              <a:off x="4630258" y="3504335"/>
              <a:ext cx="232197" cy="84325"/>
            </a:xfrm>
            <a:prstGeom prst="leftArrow">
              <a:avLst>
                <a:gd name="adj1" fmla="val 50000"/>
                <a:gd name="adj2" fmla="val 96661"/>
              </a:avLst>
            </a:pr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Left Arrow 60"/>
            <p:cNvSpPr/>
            <p:nvPr/>
          </p:nvSpPr>
          <p:spPr>
            <a:xfrm rot="9336608" flipH="1" flipV="1">
              <a:off x="4634684" y="3828353"/>
              <a:ext cx="183070" cy="84325"/>
            </a:xfrm>
            <a:prstGeom prst="leftArrow">
              <a:avLst>
                <a:gd name="adj1" fmla="val 50000"/>
                <a:gd name="adj2" fmla="val 96661"/>
              </a:avLst>
            </a:pr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Left Arrow 61"/>
            <p:cNvSpPr/>
            <p:nvPr/>
          </p:nvSpPr>
          <p:spPr>
            <a:xfrm rot="8860043" flipH="1" flipV="1">
              <a:off x="4632649" y="4158945"/>
              <a:ext cx="218614" cy="84325"/>
            </a:xfrm>
            <a:prstGeom prst="leftArrow">
              <a:avLst>
                <a:gd name="adj1" fmla="val 50000"/>
                <a:gd name="adj2" fmla="val 96661"/>
              </a:avLst>
            </a:pr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Left Arrow 63"/>
            <p:cNvSpPr/>
            <p:nvPr/>
          </p:nvSpPr>
          <p:spPr>
            <a:xfrm rot="13539604">
              <a:off x="5403803" y="3849820"/>
              <a:ext cx="208336" cy="83689"/>
            </a:xfrm>
            <a:prstGeom prst="leftArrow">
              <a:avLst>
                <a:gd name="adj1" fmla="val 50000"/>
                <a:gd name="adj2" fmla="val 96661"/>
              </a:avLst>
            </a:pr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Left Arrow 65"/>
            <p:cNvSpPr/>
            <p:nvPr/>
          </p:nvSpPr>
          <p:spPr>
            <a:xfrm rot="14802607">
              <a:off x="5383577" y="4186751"/>
              <a:ext cx="229388" cy="83689"/>
            </a:xfrm>
            <a:prstGeom prst="leftArrow">
              <a:avLst>
                <a:gd name="adj1" fmla="val 50000"/>
                <a:gd name="adj2" fmla="val 96661"/>
              </a:avLst>
            </a:pr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Left Arrow 67"/>
            <p:cNvSpPr/>
            <p:nvPr/>
          </p:nvSpPr>
          <p:spPr>
            <a:xfrm rot="14175567" flipH="1">
              <a:off x="4998176" y="3496163"/>
              <a:ext cx="208336" cy="83689"/>
            </a:xfrm>
            <a:prstGeom prst="leftArrow">
              <a:avLst>
                <a:gd name="adj1" fmla="val 50000"/>
                <a:gd name="adj2" fmla="val 96661"/>
              </a:avLst>
            </a:pr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Left Arrow 68"/>
            <p:cNvSpPr/>
            <p:nvPr/>
          </p:nvSpPr>
          <p:spPr>
            <a:xfrm rot="15350739" flipH="1">
              <a:off x="4983036" y="3074833"/>
              <a:ext cx="270726" cy="83689"/>
            </a:xfrm>
            <a:prstGeom prst="leftArrow">
              <a:avLst>
                <a:gd name="adj1" fmla="val 50000"/>
                <a:gd name="adj2" fmla="val 96661"/>
              </a:avLst>
            </a:pr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Left Arrow 70"/>
            <p:cNvSpPr/>
            <p:nvPr/>
          </p:nvSpPr>
          <p:spPr>
            <a:xfrm rot="8060396" flipH="1">
              <a:off x="5016654" y="3849819"/>
              <a:ext cx="208336" cy="83689"/>
            </a:xfrm>
            <a:prstGeom prst="leftArrow">
              <a:avLst>
                <a:gd name="adj1" fmla="val 50000"/>
                <a:gd name="adj2" fmla="val 96661"/>
              </a:avLst>
            </a:pr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Left Arrow 71"/>
            <p:cNvSpPr/>
            <p:nvPr/>
          </p:nvSpPr>
          <p:spPr>
            <a:xfrm rot="6797393" flipH="1">
              <a:off x="4996428" y="4186751"/>
              <a:ext cx="229388" cy="83689"/>
            </a:xfrm>
            <a:prstGeom prst="leftArrow">
              <a:avLst>
                <a:gd name="adj1" fmla="val 50000"/>
                <a:gd name="adj2" fmla="val 96661"/>
              </a:avLst>
            </a:pr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4" name="Left Arrow 73"/>
          <p:cNvSpPr/>
          <p:nvPr/>
        </p:nvSpPr>
        <p:spPr>
          <a:xfrm rot="7991232">
            <a:off x="3514692" y="3500555"/>
            <a:ext cx="208336" cy="83689"/>
          </a:xfrm>
          <a:prstGeom prst="leftArrow">
            <a:avLst>
              <a:gd name="adj1" fmla="val 50000"/>
              <a:gd name="adj2" fmla="val 96661"/>
            </a:avLst>
          </a:prstGeom>
          <a:solidFill>
            <a:srgbClr val="3399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7" name="Group 76"/>
          <p:cNvGrpSpPr/>
          <p:nvPr/>
        </p:nvGrpSpPr>
        <p:grpSpPr>
          <a:xfrm flipV="1">
            <a:off x="1366502" y="490767"/>
            <a:ext cx="4021358" cy="1896838"/>
            <a:chOff x="1366502" y="490767"/>
            <a:chExt cx="4021358" cy="1896838"/>
          </a:xfrm>
        </p:grpSpPr>
        <p:sp>
          <p:nvSpPr>
            <p:cNvPr id="78" name="Rectangle 77"/>
            <p:cNvSpPr/>
            <p:nvPr/>
          </p:nvSpPr>
          <p:spPr>
            <a:xfrm>
              <a:off x="1366502" y="490767"/>
              <a:ext cx="45719" cy="984460"/>
            </a:xfrm>
            <a:prstGeom prst="rect">
              <a:avLst/>
            </a:prstGeom>
            <a:blipFill dpi="0" rotWithShape="1">
              <a:blip r:embed="rId5">
                <a:alphaModFix amt="36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79" name="Rectangle 78"/>
            <p:cNvSpPr/>
            <p:nvPr/>
          </p:nvSpPr>
          <p:spPr>
            <a:xfrm>
              <a:off x="2738724" y="824301"/>
              <a:ext cx="45719" cy="984460"/>
            </a:xfrm>
            <a:prstGeom prst="rect">
              <a:avLst/>
            </a:prstGeom>
            <a:blipFill rotWithShape="1">
              <a:blip r:embed="rId5"/>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80" name="Rectangle 79"/>
            <p:cNvSpPr/>
            <p:nvPr/>
          </p:nvSpPr>
          <p:spPr>
            <a:xfrm>
              <a:off x="2048694" y="650766"/>
              <a:ext cx="45719" cy="984460"/>
            </a:xfrm>
            <a:prstGeom prst="rect">
              <a:avLst/>
            </a:prstGeom>
            <a:blipFill dpi="0" rotWithShape="1">
              <a:blip r:embed="rId5">
                <a:alphaModFix amt="36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81" name="Rectangle 80"/>
            <p:cNvSpPr/>
            <p:nvPr/>
          </p:nvSpPr>
          <p:spPr>
            <a:xfrm>
              <a:off x="3404365" y="974697"/>
              <a:ext cx="45719" cy="984460"/>
            </a:xfrm>
            <a:prstGeom prst="rect">
              <a:avLst/>
            </a:prstGeom>
            <a:blipFill dpi="0" rotWithShape="1">
              <a:blip r:embed="rId5">
                <a:alphaModFix amt="36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82" name="Rectangle 81"/>
            <p:cNvSpPr/>
            <p:nvPr/>
          </p:nvSpPr>
          <p:spPr>
            <a:xfrm>
              <a:off x="4745375" y="1275031"/>
              <a:ext cx="45719" cy="984460"/>
            </a:xfrm>
            <a:prstGeom prst="rect">
              <a:avLst/>
            </a:prstGeom>
            <a:blipFill dpi="0" rotWithShape="1">
              <a:blip r:embed="rId5">
                <a:alphaModFix amt="36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83" name="Rectangle 82"/>
            <p:cNvSpPr/>
            <p:nvPr/>
          </p:nvSpPr>
          <p:spPr>
            <a:xfrm>
              <a:off x="4071965" y="1134696"/>
              <a:ext cx="45719" cy="984460"/>
            </a:xfrm>
            <a:prstGeom prst="rect">
              <a:avLst/>
            </a:prstGeom>
            <a:blipFill dpi="0" rotWithShape="1">
              <a:blip r:embed="rId5">
                <a:alphaModFix amt="36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84" name="Rectangle 83"/>
            <p:cNvSpPr/>
            <p:nvPr/>
          </p:nvSpPr>
          <p:spPr>
            <a:xfrm>
              <a:off x="5342141" y="1403145"/>
              <a:ext cx="45719" cy="984460"/>
            </a:xfrm>
            <a:prstGeom prst="rect">
              <a:avLst/>
            </a:prstGeom>
            <a:blipFill dpi="0" rotWithShape="1">
              <a:blip r:embed="rId5">
                <a:alphaModFix amt="36000"/>
              </a:blip>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85" name="Rectangle 84"/>
            <p:cNvSpPr/>
            <p:nvPr/>
          </p:nvSpPr>
          <p:spPr>
            <a:xfrm>
              <a:off x="2662366" y="791101"/>
              <a:ext cx="45719" cy="984460"/>
            </a:xfrm>
            <a:prstGeom prst="rect">
              <a:avLst/>
            </a:prstGeom>
            <a:blipFill rotWithShape="1">
              <a:blip r:embed="rId5"/>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86" name="Rectangle 85"/>
            <p:cNvSpPr/>
            <p:nvPr/>
          </p:nvSpPr>
          <p:spPr>
            <a:xfrm>
              <a:off x="2806466" y="852201"/>
              <a:ext cx="45719" cy="984460"/>
            </a:xfrm>
            <a:prstGeom prst="rect">
              <a:avLst/>
            </a:prstGeom>
            <a:blipFill rotWithShape="1">
              <a:blip r:embed="rId5"/>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grpSp>
      <p:sp>
        <p:nvSpPr>
          <p:cNvPr id="3" name="Rectangle 2"/>
          <p:cNvSpPr/>
          <p:nvPr/>
        </p:nvSpPr>
        <p:spPr>
          <a:xfrm>
            <a:off x="8688633" y="1434893"/>
            <a:ext cx="61050" cy="300334"/>
          </a:xfrm>
          <a:prstGeom prst="rect">
            <a:avLst/>
          </a:prstGeom>
          <a:solidFill>
            <a:srgbClr val="0000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62"/>
          <p:cNvSpPr txBox="1"/>
          <p:nvPr/>
        </p:nvSpPr>
        <p:spPr>
          <a:xfrm>
            <a:off x="-8547" y="2496013"/>
            <a:ext cx="3990445" cy="553998"/>
          </a:xfrm>
          <a:prstGeom prst="rect">
            <a:avLst/>
          </a:prstGeom>
          <a:noFill/>
        </p:spPr>
        <p:txBody>
          <a:bodyPr wrap="square" rtlCol="0">
            <a:spAutoFit/>
          </a:bodyPr>
          <a:lstStyle/>
          <a:p>
            <a:r>
              <a:rPr lang="en-US" sz="3000" dirty="0" smtClean="0">
                <a:latin typeface="Helvetica"/>
                <a:cs typeface="Helvetica"/>
              </a:rPr>
              <a:t>brightness constant</a:t>
            </a:r>
            <a:endParaRPr lang="en-US" sz="3000" dirty="0">
              <a:latin typeface="Helvetica"/>
              <a:cs typeface="Helvetica"/>
            </a:endParaRPr>
          </a:p>
        </p:txBody>
      </p:sp>
      <p:pic>
        <p:nvPicPr>
          <p:cNvPr id="1028" name="Picture 4" descr="http://latex2png.com/output/latex_5f336181fa30e8832b157e43a95f1d5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8113" y="3749342"/>
            <a:ext cx="2111487" cy="525137"/>
          </a:xfrm>
          <a:prstGeom prst="rect">
            <a:avLst/>
          </a:prstGeom>
          <a:noFill/>
          <a:extLst>
            <a:ext uri="{909E8E84-426E-40dd-AFC4-6F175D3DCCD1}">
              <a14:hiddenFill xmlns:a14="http://schemas.microsoft.com/office/drawing/2010/main">
                <a:solidFill>
                  <a:srgbClr val="FFFFFF"/>
                </a:solidFill>
              </a14:hiddenFill>
            </a:ext>
          </a:extLst>
        </p:spPr>
      </p:pic>
      <p:sp>
        <p:nvSpPr>
          <p:cNvPr id="73" name="Left Arrow 73"/>
          <p:cNvSpPr/>
          <p:nvPr/>
        </p:nvSpPr>
        <p:spPr>
          <a:xfrm rot="13608768" flipV="1">
            <a:off x="8614990" y="1555247"/>
            <a:ext cx="208336" cy="83689"/>
          </a:xfrm>
          <a:prstGeom prst="leftArrow">
            <a:avLst>
              <a:gd name="adj1" fmla="val 50000"/>
              <a:gd name="adj2" fmla="val 96661"/>
            </a:avLst>
          </a:prstGeom>
          <a:solidFill>
            <a:srgbClr val="3399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 name="直接连接符 10"/>
          <p:cNvCxnSpPr/>
          <p:nvPr/>
        </p:nvCxnSpPr>
        <p:spPr>
          <a:xfrm flipH="1" flipV="1">
            <a:off x="2784443" y="1243146"/>
            <a:ext cx="5881329" cy="348164"/>
          </a:xfrm>
          <a:prstGeom prst="line">
            <a:avLst/>
          </a:prstGeom>
          <a:ln>
            <a:prstDash val="dash"/>
          </a:ln>
          <a:effectLst/>
        </p:spPr>
        <p:style>
          <a:lnRef idx="2">
            <a:schemeClr val="dk1"/>
          </a:lnRef>
          <a:fillRef idx="0">
            <a:schemeClr val="dk1"/>
          </a:fillRef>
          <a:effectRef idx="1">
            <a:schemeClr val="dk1"/>
          </a:effectRef>
          <a:fontRef idx="minor">
            <a:schemeClr val="tx1"/>
          </a:fontRef>
        </p:style>
      </p:cxnSp>
      <p:pic>
        <p:nvPicPr>
          <p:cNvPr id="2050" name="Picture 2" descr="http://latex2png.com/output/latex_cf20a4224ed44992171b65df52d9f07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6223" y="4814992"/>
            <a:ext cx="4451505" cy="1348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4283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38"/>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37"/>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39"/>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3"/>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74"/>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73"/>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8" grpId="0" animBg="1"/>
      <p:bldP spid="38" grpId="1" animBg="1"/>
      <p:bldP spid="39" grpId="0" animBg="1"/>
      <p:bldP spid="39" grpId="1" animBg="1"/>
      <p:bldP spid="41" grpId="0"/>
      <p:bldP spid="74" grpId="0" animBg="1"/>
      <p:bldP spid="74" grpId="1" animBg="1"/>
      <p:bldP spid="3" grpId="0" animBg="1"/>
      <p:bldP spid="3" grpId="1" animBg="1"/>
      <p:bldP spid="73" grpId="0" animBg="1"/>
      <p:bldP spid="7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5337940" y="392653"/>
            <a:ext cx="1252728" cy="1252728"/>
            <a:chOff x="5921647" y="724941"/>
            <a:chExt cx="1161288" cy="1245060"/>
          </a:xfrm>
        </p:grpSpPr>
        <p:sp>
          <p:nvSpPr>
            <p:cNvPr id="45" name="Oval 44"/>
            <p:cNvSpPr/>
            <p:nvPr/>
          </p:nvSpPr>
          <p:spPr>
            <a:xfrm>
              <a:off x="5921647" y="724941"/>
              <a:ext cx="1161288" cy="12450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Oval 45"/>
            <p:cNvSpPr>
              <a:spLocks/>
            </p:cNvSpPr>
            <p:nvPr/>
          </p:nvSpPr>
          <p:spPr>
            <a:xfrm>
              <a:off x="6158975" y="991792"/>
              <a:ext cx="678124" cy="72704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0" name="Group 49"/>
          <p:cNvGrpSpPr/>
          <p:nvPr/>
        </p:nvGrpSpPr>
        <p:grpSpPr>
          <a:xfrm>
            <a:off x="5330286" y="396261"/>
            <a:ext cx="1252728" cy="1252728"/>
            <a:chOff x="5108579" y="4021897"/>
            <a:chExt cx="2351903" cy="2351986"/>
          </a:xfrm>
        </p:grpSpPr>
        <p:sp>
          <p:nvSpPr>
            <p:cNvPr id="51" name="Oval 50"/>
            <p:cNvSpPr/>
            <p:nvPr/>
          </p:nvSpPr>
          <p:spPr>
            <a:xfrm>
              <a:off x="5108579" y="4021897"/>
              <a:ext cx="2351903" cy="235198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000000"/>
                </a:solidFill>
              </a:endParaRPr>
            </a:p>
          </p:txBody>
        </p:sp>
        <p:sp>
          <p:nvSpPr>
            <p:cNvPr id="52" name="Oval 51"/>
            <p:cNvSpPr>
              <a:spLocks noChangeAspect="1"/>
            </p:cNvSpPr>
            <p:nvPr/>
          </p:nvSpPr>
          <p:spPr>
            <a:xfrm>
              <a:off x="5242731" y="4131656"/>
              <a:ext cx="2103043" cy="21031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000000"/>
                </a:solidFill>
              </a:endParaRPr>
            </a:p>
          </p:txBody>
        </p:sp>
        <p:sp>
          <p:nvSpPr>
            <p:cNvPr id="53" name="Oval 52"/>
            <p:cNvSpPr>
              <a:spLocks noChangeAspect="1"/>
            </p:cNvSpPr>
            <p:nvPr/>
          </p:nvSpPr>
          <p:spPr>
            <a:xfrm>
              <a:off x="5333919" y="4225736"/>
              <a:ext cx="1920169" cy="192023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000000"/>
                </a:solidFill>
              </a:endParaRPr>
            </a:p>
          </p:txBody>
        </p:sp>
        <p:sp>
          <p:nvSpPr>
            <p:cNvPr id="54" name="Oval 53"/>
            <p:cNvSpPr>
              <a:spLocks noChangeAspect="1"/>
            </p:cNvSpPr>
            <p:nvPr/>
          </p:nvSpPr>
          <p:spPr>
            <a:xfrm>
              <a:off x="5608308" y="4515816"/>
              <a:ext cx="1371550" cy="1371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000000"/>
                </a:solidFill>
              </a:endParaRPr>
            </a:p>
          </p:txBody>
        </p:sp>
        <p:sp>
          <p:nvSpPr>
            <p:cNvPr id="55" name="Oval 54"/>
            <p:cNvSpPr>
              <a:spLocks noChangeAspect="1"/>
            </p:cNvSpPr>
            <p:nvPr/>
          </p:nvSpPr>
          <p:spPr>
            <a:xfrm>
              <a:off x="6160531" y="5068053"/>
              <a:ext cx="274310" cy="27432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000000"/>
                </a:solidFill>
              </a:endParaRPr>
            </a:p>
          </p:txBody>
        </p:sp>
      </p:grpSp>
      <p:cxnSp>
        <p:nvCxnSpPr>
          <p:cNvPr id="79" name="Straight Connector 78"/>
          <p:cNvCxnSpPr/>
          <p:nvPr/>
        </p:nvCxnSpPr>
        <p:spPr>
          <a:xfrm>
            <a:off x="3430440" y="405147"/>
            <a:ext cx="0" cy="1995995"/>
          </a:xfrm>
          <a:prstGeom prst="line">
            <a:avLst/>
          </a:prstGeom>
          <a:ln w="38100" cmpd="sng">
            <a:solidFill>
              <a:srgbClr val="000000"/>
            </a:solidFill>
            <a:prstDash val="dashDot"/>
            <a:headEnd type="none"/>
            <a:tailEnd type="none" w="lg" len="med"/>
          </a:ln>
          <a:effectLst/>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a:xfrm>
            <a:off x="2621896" y="2410951"/>
            <a:ext cx="1856999" cy="400110"/>
          </a:xfrm>
          <a:prstGeom prst="rect">
            <a:avLst/>
          </a:prstGeom>
          <a:noFill/>
        </p:spPr>
        <p:txBody>
          <a:bodyPr wrap="square" rtlCol="0">
            <a:spAutoFit/>
          </a:bodyPr>
          <a:lstStyle/>
          <a:p>
            <a:r>
              <a:rPr lang="en-US" sz="2000" dirty="0" smtClean="0">
                <a:latin typeface="Helvetica"/>
                <a:cs typeface="Helvetica"/>
              </a:rPr>
              <a:t>in-focus depth</a:t>
            </a:r>
            <a:endParaRPr lang="en-US" sz="2000" dirty="0">
              <a:latin typeface="Helvetica"/>
              <a:cs typeface="Helvetica"/>
            </a:endParaRPr>
          </a:p>
        </p:txBody>
      </p:sp>
      <p:grpSp>
        <p:nvGrpSpPr>
          <p:cNvPr id="5" name="Group 4"/>
          <p:cNvGrpSpPr/>
          <p:nvPr/>
        </p:nvGrpSpPr>
        <p:grpSpPr>
          <a:xfrm>
            <a:off x="7129860" y="642466"/>
            <a:ext cx="1771687" cy="1694335"/>
            <a:chOff x="3279083" y="1074079"/>
            <a:chExt cx="1326783" cy="1233413"/>
          </a:xfrm>
        </p:grpSpPr>
        <p:sp>
          <p:nvSpPr>
            <p:cNvPr id="6" name="Rectangle 5"/>
            <p:cNvSpPr/>
            <p:nvPr/>
          </p:nvSpPr>
          <p:spPr>
            <a:xfrm flipH="1">
              <a:off x="4446419" y="1188322"/>
              <a:ext cx="45719" cy="98446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7" name="Rectangle 6"/>
            <p:cNvSpPr/>
            <p:nvPr/>
          </p:nvSpPr>
          <p:spPr>
            <a:xfrm>
              <a:off x="3279083" y="1074079"/>
              <a:ext cx="1326783" cy="123341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Chord 30"/>
          <p:cNvSpPr/>
          <p:nvPr/>
        </p:nvSpPr>
        <p:spPr>
          <a:xfrm>
            <a:off x="6743732" y="1001818"/>
            <a:ext cx="772249" cy="963842"/>
          </a:xfrm>
          <a:prstGeom prst="chord">
            <a:avLst>
              <a:gd name="adj1" fmla="val 5404402"/>
              <a:gd name="adj2" fmla="val 16211824"/>
            </a:avLst>
          </a:prstGeom>
          <a:solidFill>
            <a:schemeClr val="tx2">
              <a:lumMod val="20000"/>
              <a:lumOff val="80000"/>
            </a:schemeClr>
          </a:solidFill>
          <a:ln>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TextBox 48"/>
          <p:cNvSpPr txBox="1"/>
          <p:nvPr/>
        </p:nvSpPr>
        <p:spPr>
          <a:xfrm>
            <a:off x="4965443" y="8249"/>
            <a:ext cx="2515437" cy="400110"/>
          </a:xfrm>
          <a:prstGeom prst="rect">
            <a:avLst/>
          </a:prstGeom>
          <a:noFill/>
        </p:spPr>
        <p:txBody>
          <a:bodyPr wrap="square" rtlCol="0">
            <a:spAutoFit/>
          </a:bodyPr>
          <a:lstStyle/>
          <a:p>
            <a:r>
              <a:rPr lang="en-US" sz="2000" dirty="0">
                <a:latin typeface="Helvetica"/>
                <a:cs typeface="Helvetica"/>
              </a:rPr>
              <a:t>r</a:t>
            </a:r>
            <a:r>
              <a:rPr lang="en-US" sz="2000" dirty="0" smtClean="0">
                <a:latin typeface="Helvetica"/>
                <a:cs typeface="Helvetica"/>
              </a:rPr>
              <a:t>adially symmetric</a:t>
            </a:r>
            <a:endParaRPr lang="en-US" sz="2000" dirty="0">
              <a:latin typeface="Helvetica"/>
              <a:cs typeface="Helvetica"/>
            </a:endParaRPr>
          </a:p>
        </p:txBody>
      </p:sp>
      <p:pic>
        <p:nvPicPr>
          <p:cNvPr id="56" name="Picture 55" descr="contfilter.png"/>
          <p:cNvPicPr>
            <a:picLocks/>
          </p:cNvPicPr>
          <p:nvPr/>
        </p:nvPicPr>
        <p:blipFill rotWithShape="1">
          <a:blip r:embed="rId3">
            <a:extLst>
              <a:ext uri="{28A0092B-C50C-407E-A947-70E740481C1C}">
                <a14:useLocalDpi xmlns:a14="http://schemas.microsoft.com/office/drawing/2010/main" val="0"/>
              </a:ext>
            </a:extLst>
          </a:blip>
          <a:srcRect l="4152" t="1807" r="4145" b="2602"/>
          <a:stretch/>
        </p:blipFill>
        <p:spPr>
          <a:xfrm>
            <a:off x="5330996" y="399265"/>
            <a:ext cx="1253332" cy="1253332"/>
          </a:xfrm>
          <a:prstGeom prst="ellipse">
            <a:avLst/>
          </a:prstGeom>
        </p:spPr>
      </p:pic>
      <p:cxnSp>
        <p:nvCxnSpPr>
          <p:cNvPr id="60" name="Straight Arrow Connector 59"/>
          <p:cNvCxnSpPr>
            <a:endCxn id="31" idx="2"/>
          </p:cNvCxnSpPr>
          <p:nvPr/>
        </p:nvCxnSpPr>
        <p:spPr>
          <a:xfrm>
            <a:off x="6583014" y="1002451"/>
            <a:ext cx="547363" cy="481290"/>
          </a:xfrm>
          <a:prstGeom prst="straightConnector1">
            <a:avLst/>
          </a:prstGeom>
          <a:ln>
            <a:solidFill>
              <a:schemeClr val="tx1"/>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5118605" y="1573850"/>
            <a:ext cx="1856999" cy="400110"/>
          </a:xfrm>
          <a:prstGeom prst="rect">
            <a:avLst/>
          </a:prstGeom>
          <a:noFill/>
        </p:spPr>
        <p:txBody>
          <a:bodyPr wrap="square" rtlCol="0">
            <a:spAutoFit/>
          </a:bodyPr>
          <a:lstStyle/>
          <a:p>
            <a:r>
              <a:rPr lang="en-US" sz="2000" dirty="0" smtClean="0">
                <a:latin typeface="Helvetica"/>
                <a:cs typeface="Helvetica"/>
              </a:rPr>
              <a:t>aperture filter</a:t>
            </a:r>
            <a:endParaRPr lang="en-US" sz="2000" dirty="0">
              <a:latin typeface="Helvetica"/>
              <a:cs typeface="Helvetica"/>
            </a:endParaRPr>
          </a:p>
        </p:txBody>
      </p:sp>
      <p:pic>
        <p:nvPicPr>
          <p:cNvPr id="58" name="Picture 10" descr="wood1_anim_disk_im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9492" y="3055208"/>
            <a:ext cx="1280160" cy="1280160"/>
          </a:xfrm>
          <a:prstGeom prst="rect">
            <a:avLst/>
          </a:prstGeom>
        </p:spPr>
      </p:pic>
      <p:pic>
        <p:nvPicPr>
          <p:cNvPr id="59" name="Picture 1" descr="wood1_anim_disk_im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54713"/>
            <a:ext cx="1280160" cy="1280160"/>
          </a:xfrm>
          <a:prstGeom prst="rect">
            <a:avLst/>
          </a:prstGeom>
        </p:spPr>
      </p:pic>
      <p:pic>
        <p:nvPicPr>
          <p:cNvPr id="61" name="Picture 2" descr="wood1_anim_disk_im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0948" y="3050638"/>
            <a:ext cx="1280160" cy="1280160"/>
          </a:xfrm>
          <a:prstGeom prst="rect">
            <a:avLst/>
          </a:prstGeom>
        </p:spPr>
      </p:pic>
      <p:pic>
        <p:nvPicPr>
          <p:cNvPr id="62" name="Picture 3" descr="wood1_anim_disk_im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1896" y="3050674"/>
            <a:ext cx="1280160" cy="1280160"/>
          </a:xfrm>
          <a:prstGeom prst="rect">
            <a:avLst/>
          </a:prstGeom>
        </p:spPr>
      </p:pic>
      <p:pic>
        <p:nvPicPr>
          <p:cNvPr id="66" name="Picture 8" descr="wood1_anim_disk_im5.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43792" y="3052042"/>
            <a:ext cx="1280160" cy="1280160"/>
          </a:xfrm>
          <a:prstGeom prst="rect">
            <a:avLst/>
          </a:prstGeom>
        </p:spPr>
      </p:pic>
      <p:pic>
        <p:nvPicPr>
          <p:cNvPr id="75" name="Picture 9" descr="wood1_anim_disk_im6.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54740" y="3055208"/>
            <a:ext cx="1280160" cy="1280160"/>
          </a:xfrm>
          <a:prstGeom prst="rect">
            <a:avLst/>
          </a:prstGeom>
        </p:spPr>
      </p:pic>
      <p:pic>
        <p:nvPicPr>
          <p:cNvPr id="77" name="Picture 70" descr="wood1_anim_T4.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32844" y="3050674"/>
            <a:ext cx="1280160" cy="1280160"/>
          </a:xfrm>
          <a:prstGeom prst="rect">
            <a:avLst/>
          </a:prstGeom>
        </p:spPr>
      </p:pic>
      <p:cxnSp>
        <p:nvCxnSpPr>
          <p:cNvPr id="57" name="Straight Connector 56"/>
          <p:cNvCxnSpPr/>
          <p:nvPr/>
        </p:nvCxnSpPr>
        <p:spPr>
          <a:xfrm>
            <a:off x="4579448" y="2769051"/>
            <a:ext cx="0" cy="1995995"/>
          </a:xfrm>
          <a:prstGeom prst="line">
            <a:avLst/>
          </a:prstGeom>
          <a:ln w="38100" cmpd="sng">
            <a:solidFill>
              <a:srgbClr val="000000"/>
            </a:solidFill>
            <a:prstDash val="dashDot"/>
            <a:headEnd type="none"/>
            <a:tailEnd type="none" w="lg" len="med"/>
          </a:ln>
          <a:effectLst/>
        </p:spPr>
        <p:style>
          <a:lnRef idx="2">
            <a:schemeClr val="accent1"/>
          </a:lnRef>
          <a:fillRef idx="0">
            <a:schemeClr val="accent1"/>
          </a:fillRef>
          <a:effectRef idx="1">
            <a:schemeClr val="accent1"/>
          </a:effectRef>
          <a:fontRef idx="minor">
            <a:schemeClr val="tx1"/>
          </a:fontRef>
        </p:style>
      </p:cxnSp>
      <p:sp>
        <p:nvSpPr>
          <p:cNvPr id="87" name="TextBox 62"/>
          <p:cNvSpPr txBox="1"/>
          <p:nvPr/>
        </p:nvSpPr>
        <p:spPr>
          <a:xfrm>
            <a:off x="-8547" y="2496013"/>
            <a:ext cx="4275747" cy="553998"/>
          </a:xfrm>
          <a:prstGeom prst="rect">
            <a:avLst/>
          </a:prstGeom>
          <a:noFill/>
        </p:spPr>
        <p:txBody>
          <a:bodyPr wrap="square" rtlCol="0">
            <a:spAutoFit/>
          </a:bodyPr>
          <a:lstStyle/>
          <a:p>
            <a:r>
              <a:rPr lang="en-US" sz="3000" dirty="0" smtClean="0">
                <a:latin typeface="Helvetica"/>
                <a:cs typeface="Helvetica"/>
              </a:rPr>
              <a:t>brightness not constant</a:t>
            </a:r>
            <a:endParaRPr lang="en-US" sz="3000" dirty="0">
              <a:latin typeface="Helvetica"/>
              <a:cs typeface="Helvetica"/>
            </a:endParaRPr>
          </a:p>
        </p:txBody>
      </p:sp>
      <p:grpSp>
        <p:nvGrpSpPr>
          <p:cNvPr id="88" name="Group 85"/>
          <p:cNvGrpSpPr/>
          <p:nvPr/>
        </p:nvGrpSpPr>
        <p:grpSpPr>
          <a:xfrm>
            <a:off x="6114943" y="1925737"/>
            <a:ext cx="737518" cy="737518"/>
            <a:chOff x="5921647" y="724941"/>
            <a:chExt cx="1161288" cy="1245060"/>
          </a:xfrm>
        </p:grpSpPr>
        <p:sp>
          <p:nvSpPr>
            <p:cNvPr id="89" name="Oval 86"/>
            <p:cNvSpPr/>
            <p:nvPr/>
          </p:nvSpPr>
          <p:spPr>
            <a:xfrm>
              <a:off x="5921647" y="724941"/>
              <a:ext cx="1161288" cy="12450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Oval 87"/>
            <p:cNvSpPr>
              <a:spLocks/>
            </p:cNvSpPr>
            <p:nvPr/>
          </p:nvSpPr>
          <p:spPr>
            <a:xfrm>
              <a:off x="6158975" y="991792"/>
              <a:ext cx="678124" cy="72704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91" name="Straight Arrow Connector 88"/>
          <p:cNvCxnSpPr>
            <a:stCxn id="89" idx="7"/>
          </p:cNvCxnSpPr>
          <p:nvPr/>
        </p:nvCxnSpPr>
        <p:spPr>
          <a:xfrm flipV="1">
            <a:off x="6744454" y="1483741"/>
            <a:ext cx="385923" cy="550003"/>
          </a:xfrm>
          <a:prstGeom prst="straightConnector1">
            <a:avLst/>
          </a:prstGeom>
          <a:ln>
            <a:solidFill>
              <a:schemeClr val="tx1"/>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pic>
        <p:nvPicPr>
          <p:cNvPr id="4098" name="Picture 2" descr="http://latex2png.com/output/latex_e03f8115c05dbd1b82accc68e14f096f.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903" y="4422466"/>
            <a:ext cx="1263249" cy="360000"/>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19"/>
          <p:cNvSpPr/>
          <p:nvPr/>
        </p:nvSpPr>
        <p:spPr>
          <a:xfrm>
            <a:off x="871996" y="1377740"/>
            <a:ext cx="45719" cy="984460"/>
          </a:xfrm>
          <a:prstGeom prst="rect">
            <a:avLst/>
          </a:prstGeom>
          <a:blipFill rotWithShape="1">
            <a:blip r:embed="rId12"/>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63" name="Rectangle 26"/>
          <p:cNvSpPr/>
          <p:nvPr/>
        </p:nvSpPr>
        <p:spPr>
          <a:xfrm>
            <a:off x="1503994" y="1225340"/>
            <a:ext cx="45719" cy="984460"/>
          </a:xfrm>
          <a:prstGeom prst="rect">
            <a:avLst/>
          </a:prstGeom>
          <a:blipFill dpi="0" rotWithShape="1">
            <a:blip r:embed="rId12"/>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64" name="Rectangle 26"/>
          <p:cNvSpPr/>
          <p:nvPr/>
        </p:nvSpPr>
        <p:spPr>
          <a:xfrm>
            <a:off x="2745278" y="982997"/>
            <a:ext cx="41563" cy="984460"/>
          </a:xfrm>
          <a:prstGeom prst="rect">
            <a:avLst/>
          </a:prstGeom>
          <a:blipFill dpi="0" rotWithShape="1">
            <a:blip r:embed="rId12"/>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68" name="Rectangle 26"/>
          <p:cNvSpPr/>
          <p:nvPr/>
        </p:nvSpPr>
        <p:spPr>
          <a:xfrm>
            <a:off x="3387437" y="838200"/>
            <a:ext cx="41563" cy="984460"/>
          </a:xfrm>
          <a:prstGeom prst="rect">
            <a:avLst/>
          </a:prstGeom>
          <a:blipFill dpi="0" rotWithShape="1">
            <a:blip r:embed="rId12"/>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69" name="Rectangle 26"/>
          <p:cNvSpPr/>
          <p:nvPr/>
        </p:nvSpPr>
        <p:spPr>
          <a:xfrm>
            <a:off x="4074042" y="685800"/>
            <a:ext cx="41563" cy="984460"/>
          </a:xfrm>
          <a:prstGeom prst="rect">
            <a:avLst/>
          </a:prstGeom>
          <a:blipFill dpi="0" rotWithShape="1">
            <a:blip r:embed="rId12"/>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70" name="Rectangle 26"/>
          <p:cNvSpPr/>
          <p:nvPr/>
        </p:nvSpPr>
        <p:spPr>
          <a:xfrm>
            <a:off x="4724400" y="533400"/>
            <a:ext cx="41563" cy="984460"/>
          </a:xfrm>
          <a:prstGeom prst="rect">
            <a:avLst/>
          </a:prstGeom>
          <a:blipFill dpi="0" rotWithShape="1">
            <a:blip r:embed="rId12"/>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
        <p:nvSpPr>
          <p:cNvPr id="71" name="Rectangle 26"/>
          <p:cNvSpPr/>
          <p:nvPr/>
        </p:nvSpPr>
        <p:spPr>
          <a:xfrm>
            <a:off x="2149036" y="1149140"/>
            <a:ext cx="45719" cy="984460"/>
          </a:xfrm>
          <a:prstGeom prst="rect">
            <a:avLst/>
          </a:prstGeom>
          <a:blipFill dpi="0" rotWithShape="1">
            <a:blip r:embed="rId12"/>
            <a:srcRect/>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FFFFFF"/>
              </a:solidFill>
            </a:endParaRPr>
          </a:p>
        </p:txBody>
      </p:sp>
    </p:spTree>
    <p:extLst>
      <p:ext uri="{BB962C8B-B14F-4D97-AF65-F5344CB8AC3E}">
        <p14:creationId xmlns:p14="http://schemas.microsoft.com/office/powerpoint/2010/main" val="17315714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7"/>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4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4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0"/>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56"/>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8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1"/>
                                        </p:tgtEl>
                                        <p:attrNameLst>
                                          <p:attrName>style.visibility</p:attrName>
                                        </p:attrNameLst>
                                      </p:cBhvr>
                                      <p:to>
                                        <p:strVal val="visible"/>
                                      </p:to>
                                    </p:set>
                                  </p:childTnLst>
                                </p:cTn>
                              </p:par>
                              <p:par>
                                <p:cTn id="39" presetID="1" presetClass="exit" presetSubtype="0" fill="hold" grpId="0" nodeType="withEffect">
                                  <p:stCondLst>
                                    <p:cond delay="0"/>
                                  </p:stCondLst>
                                  <p:childTnLst>
                                    <p:set>
                                      <p:cBhvr>
                                        <p:cTn id="40" dur="1" fill="hold">
                                          <p:stCondLst>
                                            <p:cond delay="0"/>
                                          </p:stCondLst>
                                        </p:cTn>
                                        <p:tgtEl>
                                          <p:spTgt spid="8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09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par>
                                <p:cTn id="51" presetID="1" presetClass="entr" presetSubtype="0" fill="hold" grpId="0" nodeType="withEffect">
                                  <p:stCondLst>
                                    <p:cond delay="500"/>
                                  </p:stCondLst>
                                  <p:childTnLst>
                                    <p:set>
                                      <p:cBhvr>
                                        <p:cTn id="52" dur="1" fill="hold">
                                          <p:stCondLst>
                                            <p:cond delay="0"/>
                                          </p:stCondLst>
                                        </p:cTn>
                                        <p:tgtEl>
                                          <p:spTgt spid="63"/>
                                        </p:tgtEl>
                                        <p:attrNameLst>
                                          <p:attrName>style.visibility</p:attrName>
                                        </p:attrNameLst>
                                      </p:cBhvr>
                                      <p:to>
                                        <p:strVal val="visible"/>
                                      </p:to>
                                    </p:set>
                                  </p:childTnLst>
                                </p:cTn>
                              </p:par>
                              <p:par>
                                <p:cTn id="53" presetID="1" presetClass="entr" presetSubtype="0" fill="hold" nodeType="withEffect">
                                  <p:stCondLst>
                                    <p:cond delay="500"/>
                                  </p:stCondLst>
                                  <p:childTnLst>
                                    <p:set>
                                      <p:cBhvr>
                                        <p:cTn id="54" dur="1" fill="hold">
                                          <p:stCondLst>
                                            <p:cond delay="0"/>
                                          </p:stCondLst>
                                        </p:cTn>
                                        <p:tgtEl>
                                          <p:spTgt spid="61"/>
                                        </p:tgtEl>
                                        <p:attrNameLst>
                                          <p:attrName>style.visibility</p:attrName>
                                        </p:attrNameLst>
                                      </p:cBhvr>
                                      <p:to>
                                        <p:strVal val="visible"/>
                                      </p:to>
                                    </p:set>
                                  </p:childTnLst>
                                </p:cTn>
                              </p:par>
                              <p:par>
                                <p:cTn id="55" presetID="1" presetClass="entr" presetSubtype="0" fill="hold" grpId="0" nodeType="withEffect">
                                  <p:stCondLst>
                                    <p:cond delay="1000"/>
                                  </p:stCondLst>
                                  <p:childTnLst>
                                    <p:set>
                                      <p:cBhvr>
                                        <p:cTn id="56" dur="1" fill="hold">
                                          <p:stCondLst>
                                            <p:cond delay="0"/>
                                          </p:stCondLst>
                                        </p:cTn>
                                        <p:tgtEl>
                                          <p:spTgt spid="71"/>
                                        </p:tgtEl>
                                        <p:attrNameLst>
                                          <p:attrName>style.visibility</p:attrName>
                                        </p:attrNameLst>
                                      </p:cBhvr>
                                      <p:to>
                                        <p:strVal val="visible"/>
                                      </p:to>
                                    </p:set>
                                  </p:childTnLst>
                                </p:cTn>
                              </p:par>
                              <p:par>
                                <p:cTn id="57" presetID="1" presetClass="entr" presetSubtype="0" fill="hold" nodeType="withEffect">
                                  <p:stCondLst>
                                    <p:cond delay="1000"/>
                                  </p:stCondLst>
                                  <p:childTnLst>
                                    <p:set>
                                      <p:cBhvr>
                                        <p:cTn id="58" dur="1" fill="hold">
                                          <p:stCondLst>
                                            <p:cond delay="0"/>
                                          </p:stCondLst>
                                        </p:cTn>
                                        <p:tgtEl>
                                          <p:spTgt spid="62"/>
                                        </p:tgtEl>
                                        <p:attrNameLst>
                                          <p:attrName>style.visibility</p:attrName>
                                        </p:attrNameLst>
                                      </p:cBhvr>
                                      <p:to>
                                        <p:strVal val="visible"/>
                                      </p:to>
                                    </p:set>
                                  </p:childTnLst>
                                </p:cTn>
                              </p:par>
                              <p:par>
                                <p:cTn id="59" presetID="1" presetClass="entr" presetSubtype="0" fill="hold" grpId="0" nodeType="withEffect">
                                  <p:stCondLst>
                                    <p:cond delay="1500"/>
                                  </p:stCondLst>
                                  <p:childTnLst>
                                    <p:set>
                                      <p:cBhvr>
                                        <p:cTn id="60" dur="1" fill="hold">
                                          <p:stCondLst>
                                            <p:cond delay="0"/>
                                          </p:stCondLst>
                                        </p:cTn>
                                        <p:tgtEl>
                                          <p:spTgt spid="64"/>
                                        </p:tgtEl>
                                        <p:attrNameLst>
                                          <p:attrName>style.visibility</p:attrName>
                                        </p:attrNameLst>
                                      </p:cBhvr>
                                      <p:to>
                                        <p:strVal val="visible"/>
                                      </p:to>
                                    </p:set>
                                  </p:childTnLst>
                                </p:cTn>
                              </p:par>
                              <p:par>
                                <p:cTn id="61" presetID="1" presetClass="entr" presetSubtype="0" fill="hold" nodeType="withEffect">
                                  <p:stCondLst>
                                    <p:cond delay="1500"/>
                                  </p:stCondLst>
                                  <p:childTnLst>
                                    <p:set>
                                      <p:cBhvr>
                                        <p:cTn id="62" dur="1" fill="hold">
                                          <p:stCondLst>
                                            <p:cond delay="0"/>
                                          </p:stCondLst>
                                        </p:cTn>
                                        <p:tgtEl>
                                          <p:spTgt spid="77"/>
                                        </p:tgtEl>
                                        <p:attrNameLst>
                                          <p:attrName>style.visibility</p:attrName>
                                        </p:attrNameLst>
                                      </p:cBhvr>
                                      <p:to>
                                        <p:strVal val="visible"/>
                                      </p:to>
                                    </p:set>
                                  </p:childTnLst>
                                </p:cTn>
                              </p:par>
                              <p:par>
                                <p:cTn id="63" presetID="1" presetClass="entr" presetSubtype="0" fill="hold" grpId="0" nodeType="withEffect">
                                  <p:stCondLst>
                                    <p:cond delay="2000"/>
                                  </p:stCondLst>
                                  <p:childTnLst>
                                    <p:set>
                                      <p:cBhvr>
                                        <p:cTn id="64" dur="1" fill="hold">
                                          <p:stCondLst>
                                            <p:cond delay="0"/>
                                          </p:stCondLst>
                                        </p:cTn>
                                        <p:tgtEl>
                                          <p:spTgt spid="68"/>
                                        </p:tgtEl>
                                        <p:attrNameLst>
                                          <p:attrName>style.visibility</p:attrName>
                                        </p:attrNameLst>
                                      </p:cBhvr>
                                      <p:to>
                                        <p:strVal val="visible"/>
                                      </p:to>
                                    </p:set>
                                  </p:childTnLst>
                                </p:cTn>
                              </p:par>
                              <p:par>
                                <p:cTn id="65" presetID="1" presetClass="entr" presetSubtype="0" fill="hold" nodeType="withEffect">
                                  <p:stCondLst>
                                    <p:cond delay="2000"/>
                                  </p:stCondLst>
                                  <p:childTnLst>
                                    <p:set>
                                      <p:cBhvr>
                                        <p:cTn id="66" dur="1" fill="hold">
                                          <p:stCondLst>
                                            <p:cond delay="0"/>
                                          </p:stCondLst>
                                        </p:cTn>
                                        <p:tgtEl>
                                          <p:spTgt spid="66"/>
                                        </p:tgtEl>
                                        <p:attrNameLst>
                                          <p:attrName>style.visibility</p:attrName>
                                        </p:attrNameLst>
                                      </p:cBhvr>
                                      <p:to>
                                        <p:strVal val="visible"/>
                                      </p:to>
                                    </p:set>
                                  </p:childTnLst>
                                </p:cTn>
                              </p:par>
                              <p:par>
                                <p:cTn id="67" presetID="1" presetClass="entr" presetSubtype="0" fill="hold" grpId="0" nodeType="withEffect">
                                  <p:stCondLst>
                                    <p:cond delay="2500"/>
                                  </p:stCondLst>
                                  <p:childTnLst>
                                    <p:set>
                                      <p:cBhvr>
                                        <p:cTn id="68" dur="1" fill="hold">
                                          <p:stCondLst>
                                            <p:cond delay="0"/>
                                          </p:stCondLst>
                                        </p:cTn>
                                        <p:tgtEl>
                                          <p:spTgt spid="69"/>
                                        </p:tgtEl>
                                        <p:attrNameLst>
                                          <p:attrName>style.visibility</p:attrName>
                                        </p:attrNameLst>
                                      </p:cBhvr>
                                      <p:to>
                                        <p:strVal val="visible"/>
                                      </p:to>
                                    </p:set>
                                  </p:childTnLst>
                                </p:cTn>
                              </p:par>
                              <p:par>
                                <p:cTn id="69" presetID="1" presetClass="entr" presetSubtype="0" fill="hold" nodeType="withEffect">
                                  <p:stCondLst>
                                    <p:cond delay="2500"/>
                                  </p:stCondLst>
                                  <p:childTnLst>
                                    <p:set>
                                      <p:cBhvr>
                                        <p:cTn id="70" dur="1" fill="hold">
                                          <p:stCondLst>
                                            <p:cond delay="0"/>
                                          </p:stCondLst>
                                        </p:cTn>
                                        <p:tgtEl>
                                          <p:spTgt spid="75"/>
                                        </p:tgtEl>
                                        <p:attrNameLst>
                                          <p:attrName>style.visibility</p:attrName>
                                        </p:attrNameLst>
                                      </p:cBhvr>
                                      <p:to>
                                        <p:strVal val="visible"/>
                                      </p:to>
                                    </p:set>
                                  </p:childTnLst>
                                </p:cTn>
                              </p:par>
                              <p:par>
                                <p:cTn id="71" presetID="1" presetClass="entr" presetSubtype="0" fill="hold" grpId="0" nodeType="withEffect">
                                  <p:stCondLst>
                                    <p:cond delay="3000"/>
                                  </p:stCondLst>
                                  <p:childTnLst>
                                    <p:set>
                                      <p:cBhvr>
                                        <p:cTn id="72" dur="1" fill="hold">
                                          <p:stCondLst>
                                            <p:cond delay="0"/>
                                          </p:stCondLst>
                                        </p:cTn>
                                        <p:tgtEl>
                                          <p:spTgt spid="70"/>
                                        </p:tgtEl>
                                        <p:attrNameLst>
                                          <p:attrName>style.visibility</p:attrName>
                                        </p:attrNameLst>
                                      </p:cBhvr>
                                      <p:to>
                                        <p:strVal val="visible"/>
                                      </p:to>
                                    </p:set>
                                  </p:childTnLst>
                                </p:cTn>
                              </p:par>
                              <p:par>
                                <p:cTn id="73" presetID="1" presetClass="entr" presetSubtype="0" fill="hold" nodeType="withEffect">
                                  <p:stCondLst>
                                    <p:cond delay="3000"/>
                                  </p:stCondLst>
                                  <p:childTnLst>
                                    <p:set>
                                      <p:cBhvr>
                                        <p:cTn id="74" dur="1" fill="hold">
                                          <p:stCondLst>
                                            <p:cond delay="0"/>
                                          </p:stCondLst>
                                        </p:cTn>
                                        <p:tgtEl>
                                          <p:spTgt spid="5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49" grpId="0"/>
      <p:bldP spid="49" grpId="1"/>
      <p:bldP spid="48" grpId="0"/>
      <p:bldP spid="48" grpId="1"/>
      <p:bldP spid="87" grpId="0"/>
      <p:bldP spid="47" grpId="0" animBg="1"/>
      <p:bldP spid="63" grpId="0" animBg="1"/>
      <p:bldP spid="64" grpId="0" animBg="1"/>
      <p:bldP spid="68" grpId="0" animBg="1"/>
      <p:bldP spid="69" grpId="0" animBg="1"/>
      <p:bldP spid="70" grpId="0" animBg="1"/>
      <p:bldP spid="7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3374</TotalTime>
  <Words>2705</Words>
  <Application>Microsoft Macintosh PowerPoint</Application>
  <PresentationFormat>On-screen Show (4:3)</PresentationFormat>
  <Paragraphs>290</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Focal Flow    Measuring Distance and Velocity with Defocus and Differential Motion</vt:lpstr>
      <vt:lpstr>Low-level vision on various platforms</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Does it work in practice?</vt:lpstr>
      <vt:lpstr>Results</vt:lpstr>
      <vt:lpstr>Results</vt:lpstr>
      <vt:lpstr>PowerPoint Presentation</vt:lpstr>
      <vt:lpstr>PowerPoint Presentation</vt:lpstr>
      <vt:lpstr>Focal Flow</vt:lpstr>
    </vt:vector>
  </TitlesOfParts>
  <Company>Harvard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G780</dc:creator>
  <cp:lastModifiedBy/>
  <cp:revision>274</cp:revision>
  <dcterms:created xsi:type="dcterms:W3CDTF">2016-10-06T10:52:09Z</dcterms:created>
  <dcterms:modified xsi:type="dcterms:W3CDTF">2016-10-25T21:29:46Z</dcterms:modified>
</cp:coreProperties>
</file>